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278"/>
  </p:notesMasterIdLst>
  <p:sldIdLst>
    <p:sldId id="256" r:id="rId3"/>
    <p:sldId id="258" r:id="rId4"/>
    <p:sldId id="259" r:id="rId5"/>
    <p:sldId id="272" r:id="rId6"/>
    <p:sldId id="477" r:id="rId7"/>
    <p:sldId id="564" r:id="rId8"/>
    <p:sldId id="478" r:id="rId9"/>
    <p:sldId id="271" r:id="rId10"/>
    <p:sldId id="479" r:id="rId11"/>
    <p:sldId id="480" r:id="rId12"/>
    <p:sldId id="333" r:id="rId13"/>
    <p:sldId id="565" r:id="rId14"/>
    <p:sldId id="481" r:id="rId15"/>
    <p:sldId id="334" r:id="rId16"/>
    <p:sldId id="482" r:id="rId17"/>
    <p:sldId id="483" r:id="rId18"/>
    <p:sldId id="260" r:id="rId19"/>
    <p:sldId id="261" r:id="rId20"/>
    <p:sldId id="262" r:id="rId21"/>
    <p:sldId id="263" r:id="rId22"/>
    <p:sldId id="264" r:id="rId23"/>
    <p:sldId id="265" r:id="rId24"/>
    <p:sldId id="266" r:id="rId25"/>
    <p:sldId id="540" r:id="rId26"/>
    <p:sldId id="267" r:id="rId27"/>
    <p:sldId id="268" r:id="rId28"/>
    <p:sldId id="269" r:id="rId29"/>
    <p:sldId id="270" r:id="rId30"/>
    <p:sldId id="274" r:id="rId31"/>
    <p:sldId id="508" r:id="rId32"/>
    <p:sldId id="275" r:id="rId33"/>
    <p:sldId id="277" r:id="rId34"/>
    <p:sldId id="278" r:id="rId35"/>
    <p:sldId id="468" r:id="rId36"/>
    <p:sldId id="279" r:id="rId37"/>
    <p:sldId id="281" r:id="rId38"/>
    <p:sldId id="282" r:id="rId39"/>
    <p:sldId id="283" r:id="rId40"/>
    <p:sldId id="284" r:id="rId41"/>
    <p:sldId id="285" r:id="rId42"/>
    <p:sldId id="286" r:id="rId43"/>
    <p:sldId id="287" r:id="rId44"/>
    <p:sldId id="288" r:id="rId45"/>
    <p:sldId id="289" r:id="rId46"/>
    <p:sldId id="290" r:id="rId47"/>
    <p:sldId id="291" r:id="rId48"/>
    <p:sldId id="541" r:id="rId49"/>
    <p:sldId id="292" r:id="rId50"/>
    <p:sldId id="293" r:id="rId51"/>
    <p:sldId id="294" r:id="rId52"/>
    <p:sldId id="542" r:id="rId53"/>
    <p:sldId id="503" r:id="rId54"/>
    <p:sldId id="295" r:id="rId55"/>
    <p:sldId id="543" r:id="rId56"/>
    <p:sldId id="296" r:id="rId57"/>
    <p:sldId id="297" r:id="rId58"/>
    <p:sldId id="544" r:id="rId59"/>
    <p:sldId id="300" r:id="rId60"/>
    <p:sldId id="301" r:id="rId61"/>
    <p:sldId id="302" r:id="rId62"/>
    <p:sldId id="303" r:id="rId63"/>
    <p:sldId id="304" r:id="rId64"/>
    <p:sldId id="553" r:id="rId65"/>
    <p:sldId id="488" r:id="rId66"/>
    <p:sldId id="474" r:id="rId67"/>
    <p:sldId id="308" r:id="rId68"/>
    <p:sldId id="489" r:id="rId69"/>
    <p:sldId id="490" r:id="rId70"/>
    <p:sldId id="306" r:id="rId71"/>
    <p:sldId id="307" r:id="rId72"/>
    <p:sldId id="309" r:id="rId73"/>
    <p:sldId id="310" r:id="rId74"/>
    <p:sldId id="311" r:id="rId75"/>
    <p:sldId id="546" r:id="rId76"/>
    <p:sldId id="312" r:id="rId77"/>
    <p:sldId id="491" r:id="rId78"/>
    <p:sldId id="313" r:id="rId79"/>
    <p:sldId id="552" r:id="rId80"/>
    <p:sldId id="314" r:id="rId81"/>
    <p:sldId id="315" r:id="rId82"/>
    <p:sldId id="316" r:id="rId83"/>
    <p:sldId id="317" r:id="rId84"/>
    <p:sldId id="547" r:id="rId85"/>
    <p:sldId id="318" r:id="rId86"/>
    <p:sldId id="319" r:id="rId87"/>
    <p:sldId id="320" r:id="rId88"/>
    <p:sldId id="321" r:id="rId89"/>
    <p:sldId id="555" r:id="rId90"/>
    <p:sldId id="323" r:id="rId91"/>
    <p:sldId id="556" r:id="rId92"/>
    <p:sldId id="325" r:id="rId93"/>
    <p:sldId id="326" r:id="rId94"/>
    <p:sldId id="327" r:id="rId95"/>
    <p:sldId id="328" r:id="rId96"/>
    <p:sldId id="511" r:id="rId97"/>
    <p:sldId id="330" r:id="rId98"/>
    <p:sldId id="331" r:id="rId99"/>
    <p:sldId id="332" r:id="rId100"/>
    <p:sldId id="557" r:id="rId101"/>
    <p:sldId id="505" r:id="rId102"/>
    <p:sldId id="506" r:id="rId103"/>
    <p:sldId id="338" r:id="rId104"/>
    <p:sldId id="339" r:id="rId105"/>
    <p:sldId id="340" r:id="rId106"/>
    <p:sldId id="486" r:id="rId107"/>
    <p:sldId id="341" r:id="rId108"/>
    <p:sldId id="342" r:id="rId109"/>
    <p:sldId id="558" r:id="rId110"/>
    <p:sldId id="344" r:id="rId111"/>
    <p:sldId id="559" r:id="rId112"/>
    <p:sldId id="346" r:id="rId113"/>
    <p:sldId id="347" r:id="rId114"/>
    <p:sldId id="560" r:id="rId115"/>
    <p:sldId id="561" r:id="rId116"/>
    <p:sldId id="350" r:id="rId117"/>
    <p:sldId id="351" r:id="rId118"/>
    <p:sldId id="533" r:id="rId119"/>
    <p:sldId id="562" r:id="rId120"/>
    <p:sldId id="563" r:id="rId121"/>
    <p:sldId id="512" r:id="rId122"/>
    <p:sldId id="355" r:id="rId123"/>
    <p:sldId id="356" r:id="rId124"/>
    <p:sldId id="357" r:id="rId125"/>
    <p:sldId id="534" r:id="rId126"/>
    <p:sldId id="359" r:id="rId127"/>
    <p:sldId id="507" r:id="rId128"/>
    <p:sldId id="362" r:id="rId129"/>
    <p:sldId id="363" r:id="rId130"/>
    <p:sldId id="364" r:id="rId131"/>
    <p:sldId id="365" r:id="rId132"/>
    <p:sldId id="366" r:id="rId133"/>
    <p:sldId id="367" r:id="rId134"/>
    <p:sldId id="391" r:id="rId135"/>
    <p:sldId id="392" r:id="rId136"/>
    <p:sldId id="393" r:id="rId137"/>
    <p:sldId id="394" r:id="rId138"/>
    <p:sldId id="396" r:id="rId139"/>
    <p:sldId id="397" r:id="rId140"/>
    <p:sldId id="398" r:id="rId141"/>
    <p:sldId id="399" r:id="rId142"/>
    <p:sldId id="400" r:id="rId143"/>
    <p:sldId id="401" r:id="rId144"/>
    <p:sldId id="402" r:id="rId145"/>
    <p:sldId id="403" r:id="rId146"/>
    <p:sldId id="404" r:id="rId147"/>
    <p:sldId id="405" r:id="rId148"/>
    <p:sldId id="414" r:id="rId149"/>
    <p:sldId id="415" r:id="rId150"/>
    <p:sldId id="453" r:id="rId151"/>
    <p:sldId id="454" r:id="rId152"/>
    <p:sldId id="406" r:id="rId153"/>
    <p:sldId id="376" r:id="rId154"/>
    <p:sldId id="516" r:id="rId155"/>
    <p:sldId id="517" r:id="rId156"/>
    <p:sldId id="518" r:id="rId157"/>
    <p:sldId id="539" r:id="rId158"/>
    <p:sldId id="519" r:id="rId159"/>
    <p:sldId id="520" r:id="rId160"/>
    <p:sldId id="521" r:id="rId161"/>
    <p:sldId id="522" r:id="rId162"/>
    <p:sldId id="523" r:id="rId163"/>
    <p:sldId id="524" r:id="rId164"/>
    <p:sldId id="525" r:id="rId165"/>
    <p:sldId id="526" r:id="rId166"/>
    <p:sldId id="527" r:id="rId167"/>
    <p:sldId id="528" r:id="rId168"/>
    <p:sldId id="529" r:id="rId169"/>
    <p:sldId id="530" r:id="rId170"/>
    <p:sldId id="531" r:id="rId171"/>
    <p:sldId id="532" r:id="rId172"/>
    <p:sldId id="385" r:id="rId173"/>
    <p:sldId id="386" r:id="rId174"/>
    <p:sldId id="538" r:id="rId175"/>
    <p:sldId id="390" r:id="rId176"/>
    <p:sldId id="535" r:id="rId177"/>
    <p:sldId id="536" r:id="rId178"/>
    <p:sldId id="387" r:id="rId179"/>
    <p:sldId id="537" r:id="rId180"/>
    <p:sldId id="388" r:id="rId181"/>
    <p:sldId id="566" r:id="rId182"/>
    <p:sldId id="567" r:id="rId183"/>
    <p:sldId id="475" r:id="rId184"/>
    <p:sldId id="395" r:id="rId185"/>
    <p:sldId id="416" r:id="rId186"/>
    <p:sldId id="456" r:id="rId187"/>
    <p:sldId id="457" r:id="rId188"/>
    <p:sldId id="513" r:id="rId189"/>
    <p:sldId id="514" r:id="rId190"/>
    <p:sldId id="464" r:id="rId191"/>
    <p:sldId id="455" r:id="rId192"/>
    <p:sldId id="459" r:id="rId193"/>
    <p:sldId id="487" r:id="rId194"/>
    <p:sldId id="458" r:id="rId195"/>
    <p:sldId id="460" r:id="rId196"/>
    <p:sldId id="461" r:id="rId197"/>
    <p:sldId id="462" r:id="rId198"/>
    <p:sldId id="280" r:id="rId199"/>
    <p:sldId id="463" r:id="rId200"/>
    <p:sldId id="466" r:id="rId201"/>
    <p:sldId id="407" r:id="rId202"/>
    <p:sldId id="408" r:id="rId203"/>
    <p:sldId id="548" r:id="rId204"/>
    <p:sldId id="549" r:id="rId205"/>
    <p:sldId id="550" r:id="rId206"/>
    <p:sldId id="551" r:id="rId207"/>
    <p:sldId id="469" r:id="rId208"/>
    <p:sldId id="473" r:id="rId209"/>
    <p:sldId id="470" r:id="rId210"/>
    <p:sldId id="471" r:id="rId211"/>
    <p:sldId id="472" r:id="rId212"/>
    <p:sldId id="368" r:id="rId213"/>
    <p:sldId id="476" r:id="rId214"/>
    <p:sldId id="369" r:id="rId215"/>
    <p:sldId id="370" r:id="rId216"/>
    <p:sldId id="371" r:id="rId217"/>
    <p:sldId id="372" r:id="rId218"/>
    <p:sldId id="373" r:id="rId219"/>
    <p:sldId id="374" r:id="rId220"/>
    <p:sldId id="375" r:id="rId221"/>
    <p:sldId id="417" r:id="rId222"/>
    <p:sldId id="418" r:id="rId223"/>
    <p:sldId id="438" r:id="rId224"/>
    <p:sldId id="439" r:id="rId225"/>
    <p:sldId id="440" r:id="rId226"/>
    <p:sldId id="442" r:id="rId227"/>
    <p:sldId id="443" r:id="rId228"/>
    <p:sldId id="444" r:id="rId229"/>
    <p:sldId id="445" r:id="rId230"/>
    <p:sldId id="446" r:id="rId231"/>
    <p:sldId id="447" r:id="rId232"/>
    <p:sldId id="448" r:id="rId233"/>
    <p:sldId id="449" r:id="rId234"/>
    <p:sldId id="450" r:id="rId235"/>
    <p:sldId id="451" r:id="rId236"/>
    <p:sldId id="452" r:id="rId237"/>
    <p:sldId id="580" r:id="rId238"/>
    <p:sldId id="568" r:id="rId239"/>
    <p:sldId id="569" r:id="rId240"/>
    <p:sldId id="570" r:id="rId241"/>
    <p:sldId id="571" r:id="rId242"/>
    <p:sldId id="572" r:id="rId243"/>
    <p:sldId id="573" r:id="rId244"/>
    <p:sldId id="574" r:id="rId245"/>
    <p:sldId id="575" r:id="rId246"/>
    <p:sldId id="576" r:id="rId247"/>
    <p:sldId id="577" r:id="rId248"/>
    <p:sldId id="578" r:id="rId249"/>
    <p:sldId id="579" r:id="rId250"/>
    <p:sldId id="419" r:id="rId251"/>
    <p:sldId id="420" r:id="rId252"/>
    <p:sldId id="423" r:id="rId253"/>
    <p:sldId id="424" r:id="rId254"/>
    <p:sldId id="425" r:id="rId255"/>
    <p:sldId id="426" r:id="rId256"/>
    <p:sldId id="427" r:id="rId257"/>
    <p:sldId id="428" r:id="rId258"/>
    <p:sldId id="429" r:id="rId259"/>
    <p:sldId id="430" r:id="rId260"/>
    <p:sldId id="431" r:id="rId261"/>
    <p:sldId id="432" r:id="rId262"/>
    <p:sldId id="433" r:id="rId263"/>
    <p:sldId id="434" r:id="rId264"/>
    <p:sldId id="435" r:id="rId265"/>
    <p:sldId id="436" r:id="rId266"/>
    <p:sldId id="437" r:id="rId267"/>
    <p:sldId id="421" r:id="rId268"/>
    <p:sldId id="492" r:id="rId269"/>
    <p:sldId id="422" r:id="rId270"/>
    <p:sldId id="493" r:id="rId271"/>
    <p:sldId id="494" r:id="rId272"/>
    <p:sldId id="496" r:id="rId273"/>
    <p:sldId id="498" r:id="rId274"/>
    <p:sldId id="500" r:id="rId275"/>
    <p:sldId id="502" r:id="rId276"/>
    <p:sldId id="499" r:id="rId2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256"/>
            <p14:sldId id="258"/>
            <p14:sldId id="259"/>
          </p14:sldIdLst>
        </p14:section>
        <p14:section name="1: Setting up OpenCL" id="{91C3DEB2-F356-46F7-B0D3-75BE1F63042F}">
          <p14:sldIdLst>
            <p14:sldId id="272"/>
            <p14:sldId id="477"/>
            <p14:sldId id="564"/>
            <p14:sldId id="478"/>
            <p14:sldId id="271"/>
            <p14:sldId id="479"/>
            <p14:sldId id="480"/>
            <p14:sldId id="333"/>
            <p14:sldId id="565"/>
            <p14:sldId id="481"/>
            <p14:sldId id="334"/>
            <p14:sldId id="482"/>
            <p14:sldId id="483"/>
          </p14:sldIdLst>
        </p14:section>
        <p14:section name="2: OpenCL Overview" id="{DC146A4F-B8D4-47DF-915E-241A3B6BC927}">
          <p14:sldIdLst>
            <p14:sldId id="260"/>
            <p14:sldId id="261"/>
            <p14:sldId id="262"/>
            <p14:sldId id="263"/>
            <p14:sldId id="264"/>
            <p14:sldId id="265"/>
            <p14:sldId id="266"/>
            <p14:sldId id="540"/>
            <p14:sldId id="267"/>
            <p14:sldId id="268"/>
            <p14:sldId id="269"/>
            <p14:sldId id="270"/>
          </p14:sldIdLst>
        </p14:section>
        <p14:section name="3: OpenCL Concepts" id="{A8630EAE-D807-45E2-AA82-3A971A0FD73F}">
          <p14:sldIdLst>
            <p14:sldId id="274"/>
            <p14:sldId id="508"/>
            <p14:sldId id="275"/>
            <p14:sldId id="277"/>
            <p14:sldId id="278"/>
            <p14:sldId id="468"/>
            <p14:sldId id="279"/>
            <p14:sldId id="281"/>
            <p14:sldId id="282"/>
            <p14:sldId id="283"/>
            <p14:sldId id="284"/>
            <p14:sldId id="285"/>
            <p14:sldId id="286"/>
            <p14:sldId id="287"/>
            <p14:sldId id="288"/>
            <p14:sldId id="289"/>
            <p14:sldId id="290"/>
            <p14:sldId id="291"/>
            <p14:sldId id="541"/>
            <p14:sldId id="292"/>
            <p14:sldId id="293"/>
            <p14:sldId id="294"/>
            <p14:sldId id="542"/>
            <p14:sldId id="503"/>
            <p14:sldId id="295"/>
            <p14:sldId id="543"/>
            <p14:sldId id="296"/>
            <p14:sldId id="297"/>
            <p14:sldId id="544"/>
            <p14:sldId id="300"/>
          </p14:sldIdLst>
        </p14:section>
        <p14:section name="4: OpenCL APIs" id="{F5742A68-DEA9-49EF-B1BC-402301531D11}">
          <p14:sldIdLst>
            <p14:sldId id="301"/>
            <p14:sldId id="302"/>
            <p14:sldId id="303"/>
            <p14:sldId id="304"/>
            <p14:sldId id="553"/>
            <p14:sldId id="488"/>
            <p14:sldId id="474"/>
            <p14:sldId id="308"/>
            <p14:sldId id="489"/>
            <p14:sldId id="490"/>
            <p14:sldId id="306"/>
            <p14:sldId id="307"/>
          </p14:sldIdLst>
        </p14:section>
        <p14:section name="Working with Kernels" id="{81DC4D51-5DCD-4243-835F-D09FF5B1670B}">
          <p14:sldIdLst>
            <p14:sldId id="309"/>
            <p14:sldId id="310"/>
            <p14:sldId id="311"/>
            <p14:sldId id="546"/>
            <p14:sldId id="312"/>
            <p14:sldId id="491"/>
            <p14:sldId id="313"/>
            <p14:sldId id="552"/>
            <p14:sldId id="314"/>
            <p14:sldId id="315"/>
          </p14:sldIdLst>
        </p14:section>
        <p14:section name="5: Kernel Programming" id="{80137859-14FD-4B2D-A2B4-ACA84FD1FFEC}">
          <p14:sldIdLst>
            <p14:sldId id="316"/>
            <p14:sldId id="317"/>
            <p14:sldId id="547"/>
            <p14:sldId id="318"/>
            <p14:sldId id="319"/>
            <p14:sldId id="320"/>
            <p14:sldId id="321"/>
            <p14:sldId id="555"/>
            <p14:sldId id="323"/>
            <p14:sldId id="556"/>
            <p14:sldId id="325"/>
            <p14:sldId id="326"/>
            <p14:sldId id="327"/>
            <p14:sldId id="328"/>
            <p14:sldId id="511"/>
            <p14:sldId id="330"/>
            <p14:sldId id="331"/>
          </p14:sldIdLst>
        </p14:section>
        <p14:section name="6: Memory Hierarchy" id="{B02D8148-2E7A-467C-B92C-7DCF86615645}">
          <p14:sldIdLst>
            <p14:sldId id="332"/>
            <p14:sldId id="557"/>
            <p14:sldId id="505"/>
            <p14:sldId id="506"/>
            <p14:sldId id="338"/>
            <p14:sldId id="339"/>
            <p14:sldId id="340"/>
            <p14:sldId id="486"/>
            <p14:sldId id="341"/>
            <p14:sldId id="342"/>
            <p14:sldId id="558"/>
            <p14:sldId id="344"/>
            <p14:sldId id="559"/>
            <p14:sldId id="346"/>
            <p14:sldId id="347"/>
            <p14:sldId id="560"/>
            <p14:sldId id="561"/>
            <p14:sldId id="350"/>
            <p14:sldId id="351"/>
            <p14:sldId id="533"/>
            <p14:sldId id="562"/>
            <p14:sldId id="563"/>
            <p14:sldId id="512"/>
            <p14:sldId id="355"/>
            <p14:sldId id="356"/>
            <p14:sldId id="357"/>
            <p14:sldId id="534"/>
          </p14:sldIdLst>
        </p14:section>
        <p14:section name="7: Synchronization" id="{D274A64D-BFEA-4FF1-87CF-80E968EDCFFE}">
          <p14:sldIdLst>
            <p14:sldId id="359"/>
            <p14:sldId id="507"/>
            <p14:sldId id="362"/>
            <p14:sldId id="363"/>
            <p14:sldId id="364"/>
            <p14:sldId id="365"/>
            <p14:sldId id="366"/>
            <p14:sldId id="367"/>
          </p14:sldIdLst>
        </p14:section>
        <p14:section name="8: Heterogeneous Computing" id="{DFD188DA-7B0B-441C-B74D-FDDA0C38FDE3}">
          <p14:sldIdLst>
            <p14:sldId id="391"/>
            <p14:sldId id="392"/>
            <p14:sldId id="393"/>
            <p14:sldId id="394"/>
          </p14:sldIdLst>
        </p14:section>
        <p14:section name="9: Portable Performance" id="{7A3EDB78-FCC3-488F-B987-F122952F99A1}">
          <p14:sldIdLst>
            <p14:sldId id="396"/>
            <p14:sldId id="397"/>
            <p14:sldId id="398"/>
            <p14:sldId id="399"/>
            <p14:sldId id="400"/>
            <p14:sldId id="401"/>
            <p14:sldId id="402"/>
            <p14:sldId id="403"/>
            <p14:sldId id="404"/>
            <p14:sldId id="405"/>
            <p14:sldId id="414"/>
            <p14:sldId id="415"/>
            <p14:sldId id="453"/>
            <p14:sldId id="454"/>
            <p14:sldId id="406"/>
          </p14:sldIdLst>
        </p14:section>
        <p14:section name="10: Profiling" id="{C90319B1-F017-497D-9D68-0339E5382A58}">
          <p14:sldIdLst>
            <p14:sldId id="376"/>
            <p14:sldId id="516"/>
            <p14:sldId id="517"/>
            <p14:sldId id="518"/>
            <p14:sldId id="539"/>
            <p14:sldId id="519"/>
            <p14:sldId id="520"/>
            <p14:sldId id="521"/>
            <p14:sldId id="522"/>
            <p14:sldId id="523"/>
            <p14:sldId id="524"/>
            <p14:sldId id="525"/>
            <p14:sldId id="526"/>
            <p14:sldId id="527"/>
            <p14:sldId id="528"/>
            <p14:sldId id="529"/>
            <p14:sldId id="530"/>
            <p14:sldId id="531"/>
            <p14:sldId id="532"/>
          </p14:sldIdLst>
        </p14:section>
        <p14:section name="11: Debugging" id="{EDBF0292-69D5-42CB-9FB5-821C75C0D18E}">
          <p14:sldIdLst>
            <p14:sldId id="385"/>
            <p14:sldId id="386"/>
            <p14:sldId id="538"/>
            <p14:sldId id="390"/>
            <p14:sldId id="535"/>
            <p14:sldId id="536"/>
            <p14:sldId id="387"/>
            <p14:sldId id="537"/>
            <p14:sldId id="388"/>
            <p14:sldId id="566"/>
            <p14:sldId id="567"/>
            <p14:sldId id="475"/>
          </p14:sldIdLst>
        </p14:section>
        <p14:section name="12: Porting CUDA" id="{6DA08385-8B39-4CF1-B8AA-B58107437D0C}">
          <p14:sldIdLst>
            <p14:sldId id="395"/>
            <p14:sldId id="416"/>
            <p14:sldId id="456"/>
            <p14:sldId id="457"/>
            <p14:sldId id="513"/>
            <p14:sldId id="514"/>
            <p14:sldId id="464"/>
            <p14:sldId id="455"/>
            <p14:sldId id="459"/>
            <p14:sldId id="487"/>
            <p14:sldId id="458"/>
            <p14:sldId id="460"/>
            <p14:sldId id="461"/>
            <p14:sldId id="462"/>
            <p14:sldId id="280"/>
            <p14:sldId id="463"/>
            <p14:sldId id="466"/>
          </p14:sldIdLst>
        </p14:section>
        <p14:section name="Conclusion" id="{C0B74BCB-353E-4AA6-AB48-FE70C229DD74}">
          <p14:sldIdLst>
            <p14:sldId id="407"/>
            <p14:sldId id="408"/>
            <p14:sldId id="548"/>
            <p14:sldId id="549"/>
            <p14:sldId id="550"/>
            <p14:sldId id="551"/>
          </p14:sldIdLst>
        </p14:section>
        <p14:section name="OpenCL Versions" id="{AB828554-1F5A-4B4F-B90A-5D2E1EE5F794}">
          <p14:sldIdLst>
            <p14:sldId id="469"/>
            <p14:sldId id="473"/>
            <p14:sldId id="470"/>
            <p14:sldId id="471"/>
            <p14:sldId id="472"/>
          </p14:sldIdLst>
        </p14:section>
        <p14:section name="A: Vector Instructions" id="{79509E48-2B01-4804-8CFD-4E2940F83429}">
          <p14:sldIdLst>
            <p14:sldId id="368"/>
            <p14:sldId id="476"/>
            <p14:sldId id="369"/>
            <p14:sldId id="370"/>
            <p14:sldId id="371"/>
            <p14:sldId id="372"/>
            <p14:sldId id="373"/>
            <p14:sldId id="374"/>
            <p14:sldId id="375"/>
          </p14:sldIdLst>
        </p14:section>
        <p14:section name="B: Events" id="{BC73365D-818F-4602-8478-FE8A37EC585B}">
          <p14:sldIdLst>
            <p14:sldId id="417"/>
            <p14:sldId id="418"/>
            <p14:sldId id="438"/>
            <p14:sldId id="439"/>
            <p14:sldId id="440"/>
            <p14:sldId id="442"/>
            <p14:sldId id="443"/>
            <p14:sldId id="444"/>
            <p14:sldId id="445"/>
            <p14:sldId id="446"/>
            <p14:sldId id="447"/>
            <p14:sldId id="448"/>
            <p14:sldId id="449"/>
            <p14:sldId id="450"/>
            <p14:sldId id="451"/>
            <p14:sldId id="452"/>
          </p14:sldIdLst>
        </p14:section>
        <p14:section name="C: Pinned Memory" id="{775F44C6-60CF-3D42-9A60-6FDA49236BC6}">
          <p14:sldIdLst>
            <p14:sldId id="580"/>
            <p14:sldId id="568"/>
            <p14:sldId id="569"/>
            <p14:sldId id="570"/>
            <p14:sldId id="571"/>
            <p14:sldId id="572"/>
            <p14:sldId id="573"/>
            <p14:sldId id="574"/>
            <p14:sldId id="575"/>
            <p14:sldId id="576"/>
            <p14:sldId id="577"/>
            <p14:sldId id="578"/>
            <p14:sldId id="579"/>
          </p14:sldIdLst>
        </p14:section>
        <p14:section name="D: C++ for C" id="{A43E7558-BF77-452F-9A6A-25DCD74A5379}">
          <p14:sldIdLst>
            <p14:sldId id="419"/>
            <p14:sldId id="420"/>
            <p14:sldId id="423"/>
            <p14:sldId id="424"/>
            <p14:sldId id="425"/>
            <p14:sldId id="426"/>
            <p14:sldId id="427"/>
            <p14:sldId id="428"/>
            <p14:sldId id="429"/>
            <p14:sldId id="430"/>
            <p14:sldId id="431"/>
            <p14:sldId id="432"/>
            <p14:sldId id="433"/>
            <p14:sldId id="434"/>
            <p14:sldId id="435"/>
            <p14:sldId id="436"/>
            <p14:sldId id="437"/>
          </p14:sldIdLst>
        </p14:section>
        <p14:section name="E: Python for C" id="{D2386177-94FF-4DE8-A716-1A20EF41EED2}">
          <p14:sldIdLst>
            <p14:sldId id="421"/>
            <p14:sldId id="492"/>
            <p14:sldId id="422"/>
            <p14:sldId id="493"/>
            <p14:sldId id="494"/>
            <p14:sldId id="496"/>
            <p14:sldId id="498"/>
            <p14:sldId id="500"/>
            <p14:sldId id="502"/>
            <p14:sldId id="49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98401" autoAdjust="0"/>
  </p:normalViewPr>
  <p:slideViewPr>
    <p:cSldViewPr>
      <p:cViewPr varScale="1">
        <p:scale>
          <a:sx n="90" d="100"/>
          <a:sy n="90" d="100"/>
        </p:scale>
        <p:origin x="78" y="305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60" d="100"/>
        <a:sy n="60" d="100"/>
      </p:scale>
      <p:origin x="0" y="3611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commentAuthors" Target="commentAuthor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presProps" Target="presProp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slide" Target="slides/slide258.xml"/><Relationship Id="rId265" Type="http://schemas.openxmlformats.org/officeDocument/2006/relationships/slide" Target="slides/slide263.xml"/><Relationship Id="rId281"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notesMaster" Target="notesMasters/notesMaster1.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C675C-B944-486F-8109-1E527AB42EBF}" type="doc">
      <dgm:prSet loTypeId="urn:microsoft.com/office/officeart/2005/8/layout/pyramid1" loCatId="pyramid" qsTypeId="urn:microsoft.com/office/officeart/2005/8/quickstyle/simple1" qsCatId="simple" csTypeId="urn:microsoft.com/office/officeart/2005/8/colors/accent1_2" csCatId="accent1" phldr="1"/>
      <dgm:spPr/>
    </dgm:pt>
    <dgm:pt modelId="{F70328E7-E1E4-4FAA-A193-01C2E2F4AD14}">
      <dgm:prSet phldrT="[Text]"/>
      <dgm:spPr>
        <a:solidFill>
          <a:schemeClr val="accent6"/>
        </a:solidFill>
        <a:ln>
          <a:noFill/>
        </a:ln>
      </dgm:spPr>
      <dgm:t>
        <a:bodyPr/>
        <a:lstStyle/>
        <a:p>
          <a:endParaRPr lang="en-GB" dirty="0"/>
        </a:p>
      </dgm:t>
    </dgm:pt>
    <dgm:pt modelId="{7D92D9A6-DDF6-4D94-98E3-1796F0D9341C}" type="parTrans" cxnId="{1744D156-B868-488D-A64D-9F7AD7926B45}">
      <dgm:prSet/>
      <dgm:spPr/>
      <dgm:t>
        <a:bodyPr/>
        <a:lstStyle/>
        <a:p>
          <a:endParaRPr lang="en-GB"/>
        </a:p>
      </dgm:t>
    </dgm:pt>
    <dgm:pt modelId="{229867F5-C6B0-499D-8ACB-76AD8E324E0C}" type="sibTrans" cxnId="{1744D156-B868-488D-A64D-9F7AD7926B45}">
      <dgm:prSet/>
      <dgm:spPr/>
      <dgm:t>
        <a:bodyPr/>
        <a:lstStyle/>
        <a:p>
          <a:endParaRPr lang="en-GB"/>
        </a:p>
      </dgm:t>
    </dgm:pt>
    <dgm:pt modelId="{CF245904-6651-4210-88E3-794EAE021766}">
      <dgm:prSet phldrT="[Text]"/>
      <dgm:spPr>
        <a:solidFill>
          <a:schemeClr val="accent4"/>
        </a:solidFill>
        <a:ln>
          <a:noFill/>
        </a:ln>
      </dgm:spPr>
      <dgm:t>
        <a:bodyPr/>
        <a:lstStyle/>
        <a:p>
          <a:endParaRPr lang="en-GB" dirty="0"/>
        </a:p>
      </dgm:t>
    </dgm:pt>
    <dgm:pt modelId="{121721A0-8A70-4437-8307-E24ADD98D2F9}" type="parTrans" cxnId="{677B550D-8631-4DE9-A56F-DE02D35D3470}">
      <dgm:prSet/>
      <dgm:spPr/>
      <dgm:t>
        <a:bodyPr/>
        <a:lstStyle/>
        <a:p>
          <a:endParaRPr lang="en-GB"/>
        </a:p>
      </dgm:t>
    </dgm:pt>
    <dgm:pt modelId="{87403D77-6B3F-45DE-9C21-17D47DE5B2E9}" type="sibTrans" cxnId="{677B550D-8631-4DE9-A56F-DE02D35D3470}">
      <dgm:prSet/>
      <dgm:spPr/>
      <dgm:t>
        <a:bodyPr/>
        <a:lstStyle/>
        <a:p>
          <a:endParaRPr lang="en-GB"/>
        </a:p>
      </dgm:t>
    </dgm:pt>
    <dgm:pt modelId="{8C63208B-32B3-4FF5-AC13-ECC2942D22B3}">
      <dgm:prSet phldrT="[Text]"/>
      <dgm:spPr>
        <a:solidFill>
          <a:schemeClr val="accent2"/>
        </a:solidFill>
        <a:ln>
          <a:noFill/>
        </a:ln>
      </dgm:spPr>
      <dgm:t>
        <a:bodyPr/>
        <a:lstStyle/>
        <a:p>
          <a:endParaRPr lang="en-GB" dirty="0"/>
        </a:p>
      </dgm:t>
    </dgm:pt>
    <dgm:pt modelId="{70543741-48AC-4786-9D12-0E81C033F46B}" type="parTrans" cxnId="{D30B44BB-A887-4977-A9B7-673AA8D6B31C}">
      <dgm:prSet/>
      <dgm:spPr/>
      <dgm:t>
        <a:bodyPr/>
        <a:lstStyle/>
        <a:p>
          <a:endParaRPr lang="en-GB"/>
        </a:p>
      </dgm:t>
    </dgm:pt>
    <dgm:pt modelId="{0DC563B8-06BD-45CE-BC2A-367DDBC69202}" type="sibTrans" cxnId="{D30B44BB-A887-4977-A9B7-673AA8D6B31C}">
      <dgm:prSet/>
      <dgm:spPr/>
      <dgm:t>
        <a:bodyPr/>
        <a:lstStyle/>
        <a:p>
          <a:endParaRPr lang="en-GB"/>
        </a:p>
      </dgm:t>
    </dgm:pt>
    <dgm:pt modelId="{CB54A49C-2FB0-4DEF-B1A7-FCB430D43632}">
      <dgm:prSet phldrT="[Text]"/>
      <dgm:spPr>
        <a:solidFill>
          <a:schemeClr val="accent3"/>
        </a:solidFill>
        <a:ln>
          <a:noFill/>
        </a:ln>
      </dgm:spPr>
      <dgm:t>
        <a:bodyPr/>
        <a:lstStyle/>
        <a:p>
          <a:endParaRPr lang="en-GB"/>
        </a:p>
      </dgm:t>
    </dgm:pt>
    <dgm:pt modelId="{13AED8E1-5B2C-45C1-8D1D-6A2F652B8D10}" type="parTrans" cxnId="{E7F189FD-3B68-441F-AC25-A93800E917B4}">
      <dgm:prSet/>
      <dgm:spPr/>
      <dgm:t>
        <a:bodyPr/>
        <a:lstStyle/>
        <a:p>
          <a:endParaRPr lang="en-GB"/>
        </a:p>
      </dgm:t>
    </dgm:pt>
    <dgm:pt modelId="{967CF502-6FC9-41AA-A262-59DBC66C34A5}" type="sibTrans" cxnId="{E7F189FD-3B68-441F-AC25-A93800E917B4}">
      <dgm:prSet/>
      <dgm:spPr/>
      <dgm:t>
        <a:bodyPr/>
        <a:lstStyle/>
        <a:p>
          <a:endParaRPr lang="en-GB"/>
        </a:p>
      </dgm:t>
    </dgm:pt>
    <dgm:pt modelId="{92C7591C-977F-4CE4-9639-BDDD191E1A58}" type="pres">
      <dgm:prSet presAssocID="{5C7C675C-B944-486F-8109-1E527AB42EBF}" presName="Name0" presStyleCnt="0">
        <dgm:presLayoutVars>
          <dgm:dir/>
          <dgm:animLvl val="lvl"/>
          <dgm:resizeHandles val="exact"/>
        </dgm:presLayoutVars>
      </dgm:prSet>
      <dgm:spPr/>
    </dgm:pt>
    <dgm:pt modelId="{53CF9783-55A5-40B6-A155-8AB93D5A275B}" type="pres">
      <dgm:prSet presAssocID="{F70328E7-E1E4-4FAA-A193-01C2E2F4AD14}" presName="Name8" presStyleCnt="0"/>
      <dgm:spPr/>
    </dgm:pt>
    <dgm:pt modelId="{D7D3B013-107F-469E-8AE2-D91D3D19EBE5}" type="pres">
      <dgm:prSet presAssocID="{F70328E7-E1E4-4FAA-A193-01C2E2F4AD14}" presName="level" presStyleLbl="node1" presStyleIdx="0" presStyleCnt="4">
        <dgm:presLayoutVars>
          <dgm:chMax val="1"/>
          <dgm:bulletEnabled val="1"/>
        </dgm:presLayoutVars>
      </dgm:prSet>
      <dgm:spPr/>
    </dgm:pt>
    <dgm:pt modelId="{C99C4CE7-E340-45BA-A8E6-F9DE562E0BBF}" type="pres">
      <dgm:prSet presAssocID="{F70328E7-E1E4-4FAA-A193-01C2E2F4AD14}" presName="levelTx" presStyleLbl="revTx" presStyleIdx="0" presStyleCnt="0">
        <dgm:presLayoutVars>
          <dgm:chMax val="1"/>
          <dgm:bulletEnabled val="1"/>
        </dgm:presLayoutVars>
      </dgm:prSet>
      <dgm:spPr/>
    </dgm:pt>
    <dgm:pt modelId="{B673AD24-C0F3-4B0D-BB41-5D4A54B00E0E}" type="pres">
      <dgm:prSet presAssocID="{CF245904-6651-4210-88E3-794EAE021766}" presName="Name8" presStyleCnt="0"/>
      <dgm:spPr/>
    </dgm:pt>
    <dgm:pt modelId="{39E00738-F52F-4565-B08B-61C0603CDB91}" type="pres">
      <dgm:prSet presAssocID="{CF245904-6651-4210-88E3-794EAE021766}" presName="level" presStyleLbl="node1" presStyleIdx="1" presStyleCnt="4">
        <dgm:presLayoutVars>
          <dgm:chMax val="1"/>
          <dgm:bulletEnabled val="1"/>
        </dgm:presLayoutVars>
      </dgm:prSet>
      <dgm:spPr/>
    </dgm:pt>
    <dgm:pt modelId="{8321F2C4-BA39-4196-878F-8E7E62EB3D1B}" type="pres">
      <dgm:prSet presAssocID="{CF245904-6651-4210-88E3-794EAE021766}" presName="levelTx" presStyleLbl="revTx" presStyleIdx="0" presStyleCnt="0">
        <dgm:presLayoutVars>
          <dgm:chMax val="1"/>
          <dgm:bulletEnabled val="1"/>
        </dgm:presLayoutVars>
      </dgm:prSet>
      <dgm:spPr/>
    </dgm:pt>
    <dgm:pt modelId="{732B6185-6CF5-4394-8E3C-72F10739F979}" type="pres">
      <dgm:prSet presAssocID="{CB54A49C-2FB0-4DEF-B1A7-FCB430D43632}" presName="Name8" presStyleCnt="0"/>
      <dgm:spPr/>
    </dgm:pt>
    <dgm:pt modelId="{0A608515-A3C0-41C3-B420-52E46D50B297}" type="pres">
      <dgm:prSet presAssocID="{CB54A49C-2FB0-4DEF-B1A7-FCB430D43632}" presName="level" presStyleLbl="node1" presStyleIdx="2" presStyleCnt="4">
        <dgm:presLayoutVars>
          <dgm:chMax val="1"/>
          <dgm:bulletEnabled val="1"/>
        </dgm:presLayoutVars>
      </dgm:prSet>
      <dgm:spPr/>
    </dgm:pt>
    <dgm:pt modelId="{E3002C38-A957-4987-8E9B-FFCB8EFBC46D}" type="pres">
      <dgm:prSet presAssocID="{CB54A49C-2FB0-4DEF-B1A7-FCB430D43632}" presName="levelTx" presStyleLbl="revTx" presStyleIdx="0" presStyleCnt="0">
        <dgm:presLayoutVars>
          <dgm:chMax val="1"/>
          <dgm:bulletEnabled val="1"/>
        </dgm:presLayoutVars>
      </dgm:prSet>
      <dgm:spPr/>
    </dgm:pt>
    <dgm:pt modelId="{789C434F-DAC1-4B08-8E0C-16DEFB458A49}" type="pres">
      <dgm:prSet presAssocID="{8C63208B-32B3-4FF5-AC13-ECC2942D22B3}" presName="Name8" presStyleCnt="0"/>
      <dgm:spPr/>
    </dgm:pt>
    <dgm:pt modelId="{4E089A03-A866-4299-A645-1D5C1D111E3E}" type="pres">
      <dgm:prSet presAssocID="{8C63208B-32B3-4FF5-AC13-ECC2942D22B3}" presName="level" presStyleLbl="node1" presStyleIdx="3" presStyleCnt="4">
        <dgm:presLayoutVars>
          <dgm:chMax val="1"/>
          <dgm:bulletEnabled val="1"/>
        </dgm:presLayoutVars>
      </dgm:prSet>
      <dgm:spPr/>
    </dgm:pt>
    <dgm:pt modelId="{62895682-2DD9-44A1-B89B-F0840AEFD5A8}" type="pres">
      <dgm:prSet presAssocID="{8C63208B-32B3-4FF5-AC13-ECC2942D22B3}" presName="levelTx" presStyleLbl="revTx" presStyleIdx="0" presStyleCnt="0">
        <dgm:presLayoutVars>
          <dgm:chMax val="1"/>
          <dgm:bulletEnabled val="1"/>
        </dgm:presLayoutVars>
      </dgm:prSet>
      <dgm:spPr/>
    </dgm:pt>
  </dgm:ptLst>
  <dgm:cxnLst>
    <dgm:cxn modelId="{6BBF3203-FABC-47A4-ACC1-7245CB87A623}" type="presOf" srcId="{CF245904-6651-4210-88E3-794EAE021766}" destId="{39E00738-F52F-4565-B08B-61C0603CDB91}" srcOrd="0" destOrd="0" presId="urn:microsoft.com/office/officeart/2005/8/layout/pyramid1"/>
    <dgm:cxn modelId="{2CDEF903-7433-4D0C-A636-70BF41F96DC2}" type="presOf" srcId="{8C63208B-32B3-4FF5-AC13-ECC2942D22B3}" destId="{62895682-2DD9-44A1-B89B-F0840AEFD5A8}" srcOrd="1" destOrd="0" presId="urn:microsoft.com/office/officeart/2005/8/layout/pyramid1"/>
    <dgm:cxn modelId="{B6B99E06-27EA-4788-B9ED-FE863617CFAA}" type="presOf" srcId="{F70328E7-E1E4-4FAA-A193-01C2E2F4AD14}" destId="{C99C4CE7-E340-45BA-A8E6-F9DE562E0BBF}" srcOrd="1" destOrd="0" presId="urn:microsoft.com/office/officeart/2005/8/layout/pyramid1"/>
    <dgm:cxn modelId="{677B550D-8631-4DE9-A56F-DE02D35D3470}" srcId="{5C7C675C-B944-486F-8109-1E527AB42EBF}" destId="{CF245904-6651-4210-88E3-794EAE021766}" srcOrd="1" destOrd="0" parTransId="{121721A0-8A70-4437-8307-E24ADD98D2F9}" sibTransId="{87403D77-6B3F-45DE-9C21-17D47DE5B2E9}"/>
    <dgm:cxn modelId="{937D2B40-A9E3-4E32-85E6-FD99F3C61D59}" type="presOf" srcId="{F70328E7-E1E4-4FAA-A193-01C2E2F4AD14}" destId="{D7D3B013-107F-469E-8AE2-D91D3D19EBE5}" srcOrd="0" destOrd="0" presId="urn:microsoft.com/office/officeart/2005/8/layout/pyramid1"/>
    <dgm:cxn modelId="{1744D156-B868-488D-A64D-9F7AD7926B45}" srcId="{5C7C675C-B944-486F-8109-1E527AB42EBF}" destId="{F70328E7-E1E4-4FAA-A193-01C2E2F4AD14}" srcOrd="0" destOrd="0" parTransId="{7D92D9A6-DDF6-4D94-98E3-1796F0D9341C}" sibTransId="{229867F5-C6B0-499D-8ACB-76AD8E324E0C}"/>
    <dgm:cxn modelId="{19925C81-CC55-4178-8C1B-B8B36932A153}" type="presOf" srcId="{CF245904-6651-4210-88E3-794EAE021766}" destId="{8321F2C4-BA39-4196-878F-8E7E62EB3D1B}" srcOrd="1" destOrd="0" presId="urn:microsoft.com/office/officeart/2005/8/layout/pyramid1"/>
    <dgm:cxn modelId="{4198F2A9-27A4-47D5-BF65-1CCF97658F3E}" type="presOf" srcId="{5C7C675C-B944-486F-8109-1E527AB42EBF}" destId="{92C7591C-977F-4CE4-9639-BDDD191E1A58}" srcOrd="0" destOrd="0" presId="urn:microsoft.com/office/officeart/2005/8/layout/pyramid1"/>
    <dgm:cxn modelId="{D30B44BB-A887-4977-A9B7-673AA8D6B31C}" srcId="{5C7C675C-B944-486F-8109-1E527AB42EBF}" destId="{8C63208B-32B3-4FF5-AC13-ECC2942D22B3}" srcOrd="3" destOrd="0" parTransId="{70543741-48AC-4786-9D12-0E81C033F46B}" sibTransId="{0DC563B8-06BD-45CE-BC2A-367DDBC69202}"/>
    <dgm:cxn modelId="{784D36D7-5804-47FA-A4BB-0688C799CCBB}" type="presOf" srcId="{CB54A49C-2FB0-4DEF-B1A7-FCB430D43632}" destId="{E3002C38-A957-4987-8E9B-FFCB8EFBC46D}" srcOrd="1" destOrd="0" presId="urn:microsoft.com/office/officeart/2005/8/layout/pyramid1"/>
    <dgm:cxn modelId="{4DE77BF4-FFC1-4D47-A248-9B8149450A7E}" type="presOf" srcId="{CB54A49C-2FB0-4DEF-B1A7-FCB430D43632}" destId="{0A608515-A3C0-41C3-B420-52E46D50B297}" srcOrd="0" destOrd="0" presId="urn:microsoft.com/office/officeart/2005/8/layout/pyramid1"/>
    <dgm:cxn modelId="{4E91AFF9-B630-45C6-8750-7B1E1F17BE13}" type="presOf" srcId="{8C63208B-32B3-4FF5-AC13-ECC2942D22B3}" destId="{4E089A03-A866-4299-A645-1D5C1D111E3E}" srcOrd="0" destOrd="0" presId="urn:microsoft.com/office/officeart/2005/8/layout/pyramid1"/>
    <dgm:cxn modelId="{E7F189FD-3B68-441F-AC25-A93800E917B4}" srcId="{5C7C675C-B944-486F-8109-1E527AB42EBF}" destId="{CB54A49C-2FB0-4DEF-B1A7-FCB430D43632}" srcOrd="2" destOrd="0" parTransId="{13AED8E1-5B2C-45C1-8D1D-6A2F652B8D10}" sibTransId="{967CF502-6FC9-41AA-A262-59DBC66C34A5}"/>
    <dgm:cxn modelId="{13846A15-F92A-4546-A846-21E6098ED56B}" type="presParOf" srcId="{92C7591C-977F-4CE4-9639-BDDD191E1A58}" destId="{53CF9783-55A5-40B6-A155-8AB93D5A275B}" srcOrd="0" destOrd="0" presId="urn:microsoft.com/office/officeart/2005/8/layout/pyramid1"/>
    <dgm:cxn modelId="{1534F95D-B9FC-4077-BF6D-03041E0D1F40}" type="presParOf" srcId="{53CF9783-55A5-40B6-A155-8AB93D5A275B}" destId="{D7D3B013-107F-469E-8AE2-D91D3D19EBE5}" srcOrd="0" destOrd="0" presId="urn:microsoft.com/office/officeart/2005/8/layout/pyramid1"/>
    <dgm:cxn modelId="{B95FEB69-4465-4F94-BF64-EF02EEB2D051}" type="presParOf" srcId="{53CF9783-55A5-40B6-A155-8AB93D5A275B}" destId="{C99C4CE7-E340-45BA-A8E6-F9DE562E0BBF}" srcOrd="1" destOrd="0" presId="urn:microsoft.com/office/officeart/2005/8/layout/pyramid1"/>
    <dgm:cxn modelId="{FBF90B7A-F27C-4A66-9984-8BA0C2A67660}" type="presParOf" srcId="{92C7591C-977F-4CE4-9639-BDDD191E1A58}" destId="{B673AD24-C0F3-4B0D-BB41-5D4A54B00E0E}" srcOrd="1" destOrd="0" presId="urn:microsoft.com/office/officeart/2005/8/layout/pyramid1"/>
    <dgm:cxn modelId="{122E6E50-3BC0-4E3E-A1A6-C6FB6781B8D3}" type="presParOf" srcId="{B673AD24-C0F3-4B0D-BB41-5D4A54B00E0E}" destId="{39E00738-F52F-4565-B08B-61C0603CDB91}" srcOrd="0" destOrd="0" presId="urn:microsoft.com/office/officeart/2005/8/layout/pyramid1"/>
    <dgm:cxn modelId="{4D39F35D-DA6C-4924-90C7-D32645BADE15}" type="presParOf" srcId="{B673AD24-C0F3-4B0D-BB41-5D4A54B00E0E}" destId="{8321F2C4-BA39-4196-878F-8E7E62EB3D1B}" srcOrd="1" destOrd="0" presId="urn:microsoft.com/office/officeart/2005/8/layout/pyramid1"/>
    <dgm:cxn modelId="{C4DFE8EF-65AF-4AFD-85DC-EE2BF06016EB}" type="presParOf" srcId="{92C7591C-977F-4CE4-9639-BDDD191E1A58}" destId="{732B6185-6CF5-4394-8E3C-72F10739F979}" srcOrd="2" destOrd="0" presId="urn:microsoft.com/office/officeart/2005/8/layout/pyramid1"/>
    <dgm:cxn modelId="{5E08C865-0C11-4E18-9CD8-182FF2D3791B}" type="presParOf" srcId="{732B6185-6CF5-4394-8E3C-72F10739F979}" destId="{0A608515-A3C0-41C3-B420-52E46D50B297}" srcOrd="0" destOrd="0" presId="urn:microsoft.com/office/officeart/2005/8/layout/pyramid1"/>
    <dgm:cxn modelId="{9E9F6440-433E-4504-AE85-25BDBA2FEC43}" type="presParOf" srcId="{732B6185-6CF5-4394-8E3C-72F10739F979}" destId="{E3002C38-A957-4987-8E9B-FFCB8EFBC46D}" srcOrd="1" destOrd="0" presId="urn:microsoft.com/office/officeart/2005/8/layout/pyramid1"/>
    <dgm:cxn modelId="{19F2C781-D2A3-42B5-9CE2-7AD0465F754D}" type="presParOf" srcId="{92C7591C-977F-4CE4-9639-BDDD191E1A58}" destId="{789C434F-DAC1-4B08-8E0C-16DEFB458A49}" srcOrd="3" destOrd="0" presId="urn:microsoft.com/office/officeart/2005/8/layout/pyramid1"/>
    <dgm:cxn modelId="{14488D2E-DE59-4650-9F13-58694C2EB885}" type="presParOf" srcId="{789C434F-DAC1-4B08-8E0C-16DEFB458A49}" destId="{4E089A03-A866-4299-A645-1D5C1D111E3E}" srcOrd="0" destOrd="0" presId="urn:microsoft.com/office/officeart/2005/8/layout/pyramid1"/>
    <dgm:cxn modelId="{7651F9C8-88A0-4D89-8FC6-815DF7CA593A}" type="presParOf" srcId="{789C434F-DAC1-4B08-8E0C-16DEFB458A49}" destId="{62895682-2DD9-44A1-B89B-F0840AEFD5A8}"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3B013-107F-469E-8AE2-D91D3D19EBE5}">
      <dsp:nvSpPr>
        <dsp:cNvPr id="0" name=""/>
        <dsp:cNvSpPr/>
      </dsp:nvSpPr>
      <dsp:spPr>
        <a:xfrm>
          <a:off x="1487017" y="0"/>
          <a:ext cx="991345" cy="1131490"/>
        </a:xfrm>
        <a:prstGeom prst="trapezoid">
          <a:avLst>
            <a:gd name="adj" fmla="val 50000"/>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1487017" y="0"/>
        <a:ext cx="991345" cy="1131490"/>
      </dsp:txXfrm>
    </dsp:sp>
    <dsp:sp modelId="{39E00738-F52F-4565-B08B-61C0603CDB91}">
      <dsp:nvSpPr>
        <dsp:cNvPr id="0" name=""/>
        <dsp:cNvSpPr/>
      </dsp:nvSpPr>
      <dsp:spPr>
        <a:xfrm>
          <a:off x="991345" y="1131490"/>
          <a:ext cx="1982690" cy="1131490"/>
        </a:xfrm>
        <a:prstGeom prst="trapezoid">
          <a:avLst>
            <a:gd name="adj" fmla="val 43807"/>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1338316" y="1131490"/>
        <a:ext cx="1288748" cy="1131490"/>
      </dsp:txXfrm>
    </dsp:sp>
    <dsp:sp modelId="{0A608515-A3C0-41C3-B420-52E46D50B297}">
      <dsp:nvSpPr>
        <dsp:cNvPr id="0" name=""/>
        <dsp:cNvSpPr/>
      </dsp:nvSpPr>
      <dsp:spPr>
        <a:xfrm>
          <a:off x="495672" y="2262981"/>
          <a:ext cx="2974035" cy="1131490"/>
        </a:xfrm>
        <a:prstGeom prst="trapezoid">
          <a:avLst>
            <a:gd name="adj" fmla="val 43807"/>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a:p>
      </dsp:txBody>
      <dsp:txXfrm>
        <a:off x="1016128" y="2262981"/>
        <a:ext cx="1933123" cy="1131490"/>
      </dsp:txXfrm>
    </dsp:sp>
    <dsp:sp modelId="{4E089A03-A866-4299-A645-1D5C1D111E3E}">
      <dsp:nvSpPr>
        <dsp:cNvPr id="0" name=""/>
        <dsp:cNvSpPr/>
      </dsp:nvSpPr>
      <dsp:spPr>
        <a:xfrm>
          <a:off x="0" y="3394472"/>
          <a:ext cx="3965381" cy="1131490"/>
        </a:xfrm>
        <a:prstGeom prst="trapezoid">
          <a:avLst>
            <a:gd name="adj" fmla="val 43807"/>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693941" y="3394472"/>
        <a:ext cx="2577497" cy="113149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26/07/2019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39730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114</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116</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119</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223</a:t>
            </a:fld>
            <a:endParaRPr lang="en-GB"/>
          </a:p>
        </p:txBody>
      </p:sp>
    </p:spTree>
    <p:extLst>
      <p:ext uri="{BB962C8B-B14F-4D97-AF65-F5344CB8AC3E}">
        <p14:creationId xmlns:p14="http://schemas.microsoft.com/office/powerpoint/2010/main" val="205138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relevant for zero copy </a:t>
            </a:r>
            <a:r>
              <a:rPr lang="en-GB" dirty="0" err="1"/>
              <a:t>etc</a:t>
            </a:r>
            <a:r>
              <a:rPr lang="en-GB" baseline="0" dirty="0"/>
              <a:t> in presence of shared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247</a:t>
            </a:fld>
            <a:endParaRPr lang="en-GB"/>
          </a:p>
        </p:txBody>
      </p:sp>
    </p:spTree>
    <p:extLst>
      <p:ext uri="{BB962C8B-B14F-4D97-AF65-F5344CB8AC3E}">
        <p14:creationId xmlns:p14="http://schemas.microsoft.com/office/powerpoint/2010/main" val="2737519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265</a:t>
            </a:fld>
            <a:endParaRPr lang="en-GB"/>
          </a:p>
        </p:txBody>
      </p:sp>
    </p:spTree>
    <p:extLst>
      <p:ext uri="{BB962C8B-B14F-4D97-AF65-F5344CB8AC3E}">
        <p14:creationId xmlns:p14="http://schemas.microsoft.com/office/powerpoint/2010/main" val="1490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374919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81</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93</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94</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110</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26/07/2019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26/07/2019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26/07/2019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26/07/2019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www.codeplay.com/" TargetMode="External"/><Relationship Id="rId13" Type="http://schemas.openxmlformats.org/officeDocument/2006/relationships/image" Target="../media/image19.jpeg"/><Relationship Id="rId18" Type="http://schemas.openxmlformats.org/officeDocument/2006/relationships/image" Target="../media/image24.png"/><Relationship Id="rId26" Type="http://schemas.openxmlformats.org/officeDocument/2006/relationships/image" Target="../media/image31.jpeg"/><Relationship Id="rId3" Type="http://schemas.openxmlformats.org/officeDocument/2006/relationships/image" Target="../media/image11.png"/><Relationship Id="rId21" Type="http://schemas.openxmlformats.org/officeDocument/2006/relationships/image" Target="../media/image26.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0.png"/><Relationship Id="rId33" Type="http://schemas.openxmlformats.org/officeDocument/2006/relationships/image" Target="../media/image37.pn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hyperlink" Target="http://www.umu.se/umu/index_eng.html" TargetMode="External"/><Relationship Id="rId29"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hyperlink" Target="http://www.amd.com/" TargetMode="External"/><Relationship Id="rId24" Type="http://schemas.openxmlformats.org/officeDocument/2006/relationships/image" Target="../media/image29.png"/><Relationship Id="rId32" Type="http://schemas.openxmlformats.org/officeDocument/2006/relationships/image" Target="../media/image36.jpeg"/><Relationship Id="rId5" Type="http://schemas.openxmlformats.org/officeDocument/2006/relationships/image" Target="../media/image13.png"/><Relationship Id="rId15" Type="http://schemas.openxmlformats.org/officeDocument/2006/relationships/image" Target="../media/image21.jpeg"/><Relationship Id="rId23" Type="http://schemas.openxmlformats.org/officeDocument/2006/relationships/image" Target="../media/image28.png"/><Relationship Id="rId28" Type="http://schemas.openxmlformats.org/officeDocument/2006/relationships/hyperlink" Target="http://www.gshark.com/" TargetMode="External"/><Relationship Id="rId10" Type="http://schemas.openxmlformats.org/officeDocument/2006/relationships/image" Target="../media/image17.png"/><Relationship Id="rId19" Type="http://schemas.openxmlformats.org/officeDocument/2006/relationships/image" Target="../media/image25.jpeg"/><Relationship Id="rId31"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0.jpeg"/><Relationship Id="rId22" Type="http://schemas.openxmlformats.org/officeDocument/2006/relationships/image" Target="../media/image27.jpeg"/><Relationship Id="rId27" Type="http://schemas.openxmlformats.org/officeDocument/2006/relationships/image" Target="../media/image32.png"/><Relationship Id="rId30" Type="http://schemas.openxmlformats.org/officeDocument/2006/relationships/image" Target="../media/image3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dirty="0"/>
              <a:t>Hands On OpenCL</a:t>
            </a:r>
            <a:br>
              <a:rPr lang="en-GB" sz="5400" dirty="0"/>
            </a:br>
            <a:r>
              <a:rPr lang="zh-CN" altLang="en-US" sz="3200" dirty="0"/>
              <a:t>动手学 </a:t>
            </a:r>
            <a:r>
              <a:rPr lang="en-US" altLang="zh-CN" sz="3200" dirty="0"/>
              <a:t>OpenCL</a:t>
            </a:r>
            <a:endParaRPr lang="en-GB" sz="3200" dirty="0"/>
          </a:p>
        </p:txBody>
      </p:sp>
      <p:sp>
        <p:nvSpPr>
          <p:cNvPr id="3" name="Subtitle 2"/>
          <p:cNvSpPr>
            <a:spLocks noGrp="1"/>
          </p:cNvSpPr>
          <p:nvPr>
            <p:ph type="subTitle" idx="1"/>
          </p:nvPr>
        </p:nvSpPr>
        <p:spPr>
          <a:xfrm>
            <a:off x="899592" y="2065204"/>
            <a:ext cx="3456384" cy="1656184"/>
          </a:xfrm>
        </p:spPr>
        <p:txBody>
          <a:bodyPr>
            <a:normAutofit fontScale="70000" lnSpcReduction="20000"/>
          </a:bodyPr>
          <a:lstStyle/>
          <a:p>
            <a:pPr algn="l"/>
            <a:r>
              <a:rPr lang="zh-CN" altLang="en-US" sz="2800" dirty="0">
                <a:solidFill>
                  <a:schemeClr val="tx2"/>
                </a:solidFill>
              </a:rPr>
              <a:t>原作者：</a:t>
            </a:r>
            <a:endParaRPr lang="en-US" altLang="zh-CN" sz="2800" dirty="0">
              <a:solidFill>
                <a:schemeClr val="tx2"/>
              </a:solidFill>
            </a:endParaRPr>
          </a:p>
          <a:p>
            <a:pPr algn="l"/>
            <a:r>
              <a:rPr lang="en-GB" sz="2800" dirty="0">
                <a:solidFill>
                  <a:schemeClr val="tx2"/>
                </a:solidFill>
              </a:rPr>
              <a:t>Simon McIntosh-Smith</a:t>
            </a:r>
          </a:p>
          <a:p>
            <a:pPr algn="l"/>
            <a:r>
              <a:rPr lang="en-GB" sz="2800" dirty="0">
                <a:solidFill>
                  <a:schemeClr val="tx2"/>
                </a:solidFill>
              </a:rPr>
              <a:t>Tom Deakin</a:t>
            </a:r>
          </a:p>
          <a:p>
            <a:pPr algn="l"/>
            <a:endParaRPr lang="en-GB" sz="2800" dirty="0">
              <a:solidFill>
                <a:schemeClr val="tx2"/>
              </a:solidFill>
            </a:endParaRPr>
          </a:p>
          <a:p>
            <a:pPr algn="l"/>
            <a:r>
              <a:rPr lang="zh-CN" altLang="en-US" sz="2800" dirty="0">
                <a:solidFill>
                  <a:schemeClr val="tx2"/>
                </a:solidFill>
              </a:rPr>
              <a:t>翻译：</a:t>
            </a:r>
            <a:r>
              <a:rPr lang="en-US" altLang="zh-CN" sz="2800" dirty="0" err="1">
                <a:solidFill>
                  <a:schemeClr val="tx2"/>
                </a:solidFill>
              </a:rPr>
              <a:t>CycleUser</a:t>
            </a:r>
            <a:endParaRPr lang="en-GB" sz="2800" dirty="0">
              <a:solidFill>
                <a:schemeClr val="tx2"/>
              </a:solidFill>
            </a:endParaRPr>
          </a:p>
        </p:txBody>
      </p:sp>
      <p:sp>
        <p:nvSpPr>
          <p:cNvPr id="7" name="Rectangle 6"/>
          <p:cNvSpPr/>
          <p:nvPr/>
        </p:nvSpPr>
        <p:spPr>
          <a:xfrm>
            <a:off x="899592" y="5809120"/>
            <a:ext cx="7776864" cy="830997"/>
          </a:xfrm>
          <a:prstGeom prst="rect">
            <a:avLst/>
          </a:prstGeom>
        </p:spPr>
        <p:txBody>
          <a:bodyPr wrap="square">
            <a:spAutoFit/>
          </a:bodyPr>
          <a:lstStyle/>
          <a:p>
            <a:r>
              <a:rPr lang="zh-CN" altLang="en-US" sz="1600" dirty="0">
                <a:solidFill>
                  <a:schemeClr val="tx2"/>
                </a:solidFill>
              </a:rPr>
              <a:t>本文内部包含有下面两位的贡献：</a:t>
            </a:r>
            <a:endParaRPr lang="en-US" altLang="zh-CN" sz="1600" dirty="0">
              <a:solidFill>
                <a:schemeClr val="tx2"/>
              </a:solidFill>
            </a:endParaRPr>
          </a:p>
          <a:p>
            <a:r>
              <a:rPr lang="en-GB" sz="1600" dirty="0">
                <a:solidFill>
                  <a:schemeClr val="tx2"/>
                </a:solidFill>
              </a:rPr>
              <a:t>Timothy G. Mattson (</a:t>
            </a:r>
            <a:r>
              <a:rPr lang="zh-CN" altLang="en-US" sz="1600" dirty="0">
                <a:solidFill>
                  <a:schemeClr val="tx2"/>
                </a:solidFill>
              </a:rPr>
              <a:t>来自 </a:t>
            </a:r>
            <a:r>
              <a:rPr lang="en-GB" sz="1600" dirty="0">
                <a:solidFill>
                  <a:schemeClr val="tx2"/>
                </a:solidFill>
              </a:rPr>
              <a:t>Intel </a:t>
            </a:r>
            <a:r>
              <a:rPr lang="zh-CN" altLang="en-US" sz="1600" dirty="0">
                <a:solidFill>
                  <a:schemeClr val="tx2"/>
                </a:solidFill>
              </a:rPr>
              <a:t>英特尔公司</a:t>
            </a:r>
            <a:r>
              <a:rPr lang="en-GB" sz="1600" dirty="0">
                <a:solidFill>
                  <a:schemeClr val="tx2"/>
                </a:solidFill>
              </a:rPr>
              <a:t>) </a:t>
            </a:r>
          </a:p>
          <a:p>
            <a:r>
              <a:rPr lang="en-GB" sz="1600" dirty="0">
                <a:solidFill>
                  <a:schemeClr val="tx2"/>
                </a:solidFill>
              </a:rPr>
              <a:t>Benedict </a:t>
            </a:r>
            <a:r>
              <a:rPr lang="en-GB" sz="1600" dirty="0" err="1">
                <a:solidFill>
                  <a:schemeClr val="tx2"/>
                </a:solidFill>
              </a:rPr>
              <a:t>Gaster</a:t>
            </a:r>
            <a:r>
              <a:rPr lang="en-GB" sz="1600" dirty="0">
                <a:solidFill>
                  <a:schemeClr val="tx2"/>
                </a:solidFill>
              </a:rPr>
              <a:t> (</a:t>
            </a:r>
            <a:r>
              <a:rPr lang="zh-CN" altLang="en-US" sz="1600" dirty="0">
                <a:solidFill>
                  <a:schemeClr val="tx2"/>
                </a:solidFill>
              </a:rPr>
              <a:t>来自</a:t>
            </a:r>
            <a:r>
              <a:rPr lang="en-GB" sz="1600" dirty="0">
                <a:solidFill>
                  <a:schemeClr val="tx2"/>
                </a:solidFill>
              </a:rPr>
              <a:t>Qualcomm </a:t>
            </a:r>
            <a:r>
              <a:rPr lang="zh-CN" altLang="en-US" sz="1600" dirty="0">
                <a:solidFill>
                  <a:schemeClr val="tx2"/>
                </a:solidFill>
              </a:rPr>
              <a:t>高通公司</a:t>
            </a:r>
            <a:r>
              <a:rPr lang="en-GB" sz="1600" dirty="0">
                <a:solidFill>
                  <a:schemeClr val="tx2"/>
                </a:solidFill>
              </a:rPr>
              <a:t>)</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2420888"/>
            <a:ext cx="2983138" cy="864096"/>
          </a:xfrm>
          <a:prstGeom prst="rect">
            <a:avLst/>
          </a:prstGeom>
        </p:spPr>
      </p:pic>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970" y="4149080"/>
            <a:ext cx="2753276" cy="121144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092280" y="6381328"/>
            <a:ext cx="1878489" cy="369332"/>
          </a:xfrm>
          <a:prstGeom prst="rect">
            <a:avLst/>
          </a:prstGeom>
          <a:noFill/>
        </p:spPr>
        <p:txBody>
          <a:bodyPr wrap="none" rtlCol="0">
            <a:spAutoFit/>
          </a:bodyPr>
          <a:lstStyle/>
          <a:p>
            <a:r>
              <a:rPr lang="en-US" dirty="0"/>
              <a:t>V 1.2 – Nov 2014</a:t>
            </a:r>
          </a:p>
        </p:txBody>
      </p:sp>
    </p:spTree>
    <p:extLst>
      <p:ext uri="{BB962C8B-B14F-4D97-AF65-F5344CB8AC3E}">
        <p14:creationId xmlns:p14="http://schemas.microsoft.com/office/powerpoint/2010/main" val="2558999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APU</a:t>
            </a:r>
          </a:p>
        </p:txBody>
      </p:sp>
      <p:sp>
        <p:nvSpPr>
          <p:cNvPr id="3" name="Content Placeholder 2"/>
          <p:cNvSpPr>
            <a:spLocks noGrp="1"/>
          </p:cNvSpPr>
          <p:nvPr>
            <p:ph idx="1"/>
          </p:nvPr>
        </p:nvSpPr>
        <p:spPr/>
        <p:txBody>
          <a:bodyPr/>
          <a:lstStyle/>
          <a:p>
            <a:r>
              <a:rPr lang="en-GB" dirty="0"/>
              <a:t>The easiest way is to follow the AMD GPU instructions to install </a:t>
            </a:r>
            <a:r>
              <a:rPr lang="en-GB" dirty="0" err="1"/>
              <a:t>fglrx</a:t>
            </a:r>
            <a:r>
              <a:rPr lang="en-GB" dirty="0"/>
              <a:t>.</a:t>
            </a:r>
          </a:p>
          <a:p>
            <a:r>
              <a:rPr lang="en-GB" dirty="0"/>
              <a:t>This means you can use the CPU and GPU parts of your APU as separate </a:t>
            </a:r>
            <a:r>
              <a:rPr lang="en-GB" dirty="0" err="1"/>
              <a:t>OpenCL</a:t>
            </a:r>
            <a:r>
              <a:rPr lang="en-GB" dirty="0"/>
              <a:t> devices.</a:t>
            </a:r>
          </a:p>
          <a:p>
            <a:r>
              <a:rPr lang="en-GB" dirty="0"/>
              <a:t>You may have to force your BIOS to use integrated graphics if you have a dedicated GPU too.</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Kbytes per work-group</a:t>
            </a:r>
          </a:p>
          <a:p>
            <a:r>
              <a:rPr lang="en-GB" dirty="0">
                <a:solidFill>
                  <a:schemeClr val="accent6"/>
                </a:solidFill>
              </a:rPr>
              <a:t>Global/Constant Memory</a:t>
            </a:r>
          </a:p>
          <a:p>
            <a:pPr lvl="1"/>
            <a:r>
              <a:rPr lang="en-GB" dirty="0"/>
              <a:t>O(1-10) </a:t>
            </a:r>
            <a:r>
              <a:rPr lang="en-GB" dirty="0" err="1"/>
              <a:t>Gbytes</a:t>
            </a:r>
            <a:r>
              <a:rPr lang="en-GB" dirty="0"/>
              <a:t> of Global memory</a:t>
            </a:r>
          </a:p>
          <a:p>
            <a:pPr lvl="1"/>
            <a:r>
              <a:rPr lang="en-GB" dirty="0"/>
              <a:t>O(10-100) Kbytes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701080" y="6516052"/>
            <a:ext cx="3442920" cy="369332"/>
          </a:xfrm>
          <a:prstGeom prst="rect">
            <a:avLst/>
          </a:prstGeom>
          <a:noFill/>
        </p:spPr>
        <p:txBody>
          <a:bodyPr wrap="none" rtlCol="0">
            <a:spAutoFit/>
          </a:bodyPr>
          <a:lstStyle/>
          <a:p>
            <a:r>
              <a:rPr lang="en-GB" dirty="0"/>
              <a:t>* Typical figures for a 2013 GPU</a:t>
            </a:r>
          </a:p>
        </p:txBody>
      </p:sp>
    </p:spTree>
    <p:extLst>
      <p:ext uri="{BB962C8B-B14F-4D97-AF65-F5344CB8AC3E}">
        <p14:creationId xmlns:p14="http://schemas.microsoft.com/office/powerpoint/2010/main" val="18310384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452839" y="1769989"/>
            <a:ext cx="2480166"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O(100-200)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1115616" y="6045210"/>
            <a:ext cx="6229189" cy="336502"/>
          </a:xfrm>
          <a:prstGeom prst="rect">
            <a:avLst/>
          </a:prstGeom>
          <a:noFill/>
        </p:spPr>
        <p:txBody>
          <a:bodyPr wrap="none" rtlCol="0">
            <a:spAutoFit/>
          </a:bodyPr>
          <a:lstStyle/>
          <a:p>
            <a:pPr fontAlgn="base">
              <a:lnSpc>
                <a:spcPct val="99000"/>
              </a:lnSpc>
              <a:spcBef>
                <a:spcPct val="0"/>
              </a:spcBef>
              <a:spcAft>
                <a:spcPct val="0"/>
              </a:spcAft>
            </a:pPr>
            <a:r>
              <a:rPr lang="en-US" sz="1600" dirty="0">
                <a:latin typeface="+mj-lt"/>
                <a:ea typeface="ヒラギノ角ゴ ProN W3" charset="-128"/>
                <a:cs typeface="Arial"/>
                <a:sym typeface="Myriad Set Text" charset="0"/>
              </a:rPr>
              <a:t>Speeds and feeds approx. for a high-end discrete GPU, circa 2011</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7235194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Within a work-group:</a:t>
            </a:r>
          </a:p>
          <a:p>
            <a:pPr lvl="1">
              <a:lnSpc>
                <a:spcPct val="110000"/>
              </a:lnSpc>
            </a:pPr>
            <a:r>
              <a:rPr lang="en-GB" dirty="0"/>
              <a:t>Local memory is consistent between work-items at a barrier.</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is enforced by </a:t>
            </a:r>
            <a:r>
              <a:rPr lang="en-GB" dirty="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584400"/>
            <a:ext cx="8784976" cy="2161135"/>
          </a:xfrm>
        </p:spPr>
        <p:txBody>
          <a:bodyPr>
            <a:noAutofit/>
          </a:bodyPr>
          <a:lstStyle/>
          <a:p>
            <a:r>
              <a:rPr lang="en-GB" sz="2400" dirty="0"/>
              <a:t>There may be significant overhead to manage work-items and work-groups.</a:t>
            </a:r>
          </a:p>
          <a:p>
            <a:r>
              <a:rPr lang="en-GB" sz="2400" dirty="0"/>
              <a:t>So let’s have each work-item compute a full row of C</a:t>
            </a:r>
          </a:p>
        </p:txBody>
      </p:sp>
      <p:sp>
        <p:nvSpPr>
          <p:cNvPr id="8" name="Rectangle 5"/>
          <p:cNvSpPr>
            <a:spLocks noChangeArrowheads="1"/>
          </p:cNvSpPr>
          <p:nvPr/>
        </p:nvSpPr>
        <p:spPr bwMode="auto">
          <a:xfrm>
            <a:off x="3475135"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3653286"/>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0376" y="3653286"/>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75135" y="3755244"/>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43427" y="3437758"/>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24538" y="3310744"/>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53135" y="3310744"/>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38873" y="36917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35012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611560" y="4491653"/>
            <a:ext cx="8064896" cy="397032"/>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1412142" y="3761988"/>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3760114"/>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6" name="Content Placeholder 4"/>
          <p:cNvSpPr txBox="1">
            <a:spLocks/>
          </p:cNvSpPr>
          <p:nvPr/>
        </p:nvSpPr>
        <p:spPr>
          <a:xfrm>
            <a:off x="251520" y="5016027"/>
            <a:ext cx="8784976" cy="12744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a:t>And with an eye towards future optimizations, let’s collect work-items into work-groups with 64 work-items per work-group </a:t>
            </a:r>
          </a:p>
        </p:txBody>
      </p:sp>
    </p:spTree>
    <p:extLst>
      <p:ext uri="{BB962C8B-B14F-4D97-AF65-F5344CB8AC3E}">
        <p14:creationId xmlns:p14="http://schemas.microsoft.com/office/powerpoint/2010/main" val="207452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fontScale="85000" lnSpcReduction="2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64 (work-items per work-group)</a:t>
            </a:r>
          </a:p>
          <a:p>
            <a:pPr marL="0" indent="0">
              <a:buNone/>
            </a:pPr>
            <a:r>
              <a:rPr lang="en-GB" dirty="0"/>
              <a:t>	Only 1024/64 = 16 work-groups in total</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Important implication: we will have a lot fewer work-items per work-group (64) and work-groups (16).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Line 9"/>
          <p:cNvSpPr>
            <a:spLocks noChangeShapeType="1"/>
          </p:cNvSpPr>
          <p:nvPr/>
        </p:nvSpPr>
        <p:spPr bwMode="auto">
          <a:xfrm rot="10800000">
            <a:off x="5638279" y="3301571"/>
            <a:ext cx="0" cy="175234"/>
          </a:xfrm>
          <a:prstGeom prst="line">
            <a:avLst/>
          </a:prstGeom>
          <a:noFill/>
          <a:ln w="12700" cmpd="sng">
            <a:solidFill>
              <a:schemeClr val="tx1"/>
            </a:solidFill>
            <a:miter lim="800000"/>
            <a:headEnd type="triangle" w="med" len="med"/>
            <a:tailEnd type="triangle" w="med" len="med"/>
          </a:ln>
          <a:effectLst/>
        </p:spPr>
        <p:txBody>
          <a:bodyPr lIns="0" tIns="0" rIns="0" bIns="0"/>
          <a:lstStyle/>
          <a:p>
            <a:pPr>
              <a:defRPr/>
            </a:pPr>
            <a:endParaRPr lang="en-US"/>
          </a:p>
        </p:txBody>
      </p:sp>
      <p:sp>
        <p:nvSpPr>
          <p:cNvPr id="15" name="Rectangle 10"/>
          <p:cNvSpPr>
            <a:spLocks/>
          </p:cNvSpPr>
          <p:nvPr/>
        </p:nvSpPr>
        <p:spPr bwMode="auto">
          <a:xfrm rot="-5400000">
            <a:off x="5700907" y="3261402"/>
            <a:ext cx="251992" cy="228524"/>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64</a:t>
            </a:r>
          </a:p>
        </p:txBody>
      </p: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CPU</a:t>
            </a:r>
          </a:p>
        </p:txBody>
      </p:sp>
      <p:sp>
        <p:nvSpPr>
          <p:cNvPr id="3" name="Content Placeholder 2"/>
          <p:cNvSpPr>
            <a:spLocks noGrp="1"/>
          </p:cNvSpPr>
          <p:nvPr>
            <p:ph idx="1"/>
          </p:nvPr>
        </p:nvSpPr>
        <p:spPr>
          <a:xfrm>
            <a:off x="179512" y="1600200"/>
            <a:ext cx="8784976" cy="5069160"/>
          </a:xfrm>
        </p:spPr>
        <p:txBody>
          <a:bodyPr>
            <a:normAutofit fontScale="85000" lnSpcReduction="20000"/>
          </a:bodyPr>
          <a:lstStyle/>
          <a:p>
            <a:r>
              <a:rPr lang="en-GB" dirty="0"/>
              <a:t>NB: requires an Intel® Xeon™ processor on Linux</a:t>
            </a:r>
          </a:p>
          <a:p>
            <a:r>
              <a:rPr lang="en-GB" dirty="0"/>
              <a:t>Download the Xeon Linux SDK from the Intel website</a:t>
            </a:r>
          </a:p>
          <a:p>
            <a:r>
              <a:rPr lang="en-GB" dirty="0"/>
              <a:t>Extract the download</a:t>
            </a:r>
          </a:p>
          <a:p>
            <a:pPr lvl="1"/>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download.tar.gz</a:t>
            </a:r>
            <a:endParaRPr lang="en-GB" b="1" dirty="0">
              <a:solidFill>
                <a:schemeClr val="accent6">
                  <a:lumMod val="75000"/>
                </a:schemeClr>
              </a:solidFill>
              <a:latin typeface="Courier New Bold"/>
              <a:cs typeface="Courier New Bold"/>
            </a:endParaRPr>
          </a:p>
          <a:p>
            <a:r>
              <a:rPr lang="en-GB" dirty="0"/>
              <a:t>Install some </a:t>
            </a:r>
            <a:r>
              <a:rPr lang="en-GB" dirty="0" err="1"/>
              <a:t>dependancies</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en-GB" dirty="0"/>
              <a:t>Install them using alien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en-GB" dirty="0"/>
              <a:t>Copy the ICD to the right location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41277"/>
            <a:ext cx="3491880" cy="3744416"/>
          </a:xfrm>
        </p:spPr>
        <p:txBody>
          <a:bodyPr>
            <a:normAutofit/>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a:solidFill>
                  <a:schemeClr val="tx2">
                    <a:lumMod val="75000"/>
                  </a:schemeClr>
                </a:solidFill>
                <a:latin typeface="Courier"/>
              </a:rPr>
              <a:t>mmul</a:t>
            </a:r>
            <a:r>
              <a:rPr lang="en-GB" sz="2000" b="1" dirty="0">
                <a:latin typeface="Courier"/>
              </a:rPr>
              <a:t>(</a:t>
            </a:r>
          </a:p>
          <a:p>
            <a:pPr marL="0" indent="0">
              <a:buNone/>
            </a:pPr>
            <a:r>
              <a:rPr lang="en-GB" sz="2000" b="1" dirty="0">
                <a:solidFill>
                  <a:schemeClr val="accent2"/>
                </a:solidFill>
                <a:latin typeface="Courier"/>
              </a:rPr>
              <a:t>   </a:t>
            </a:r>
            <a:r>
              <a:rPr lang="en-GB" sz="2000" b="1" dirty="0" err="1">
                <a:solidFill>
                  <a:schemeClr val="accent2"/>
                </a:solidFill>
                <a:latin typeface="Courier"/>
              </a:rPr>
              <a:t>const</a:t>
            </a:r>
            <a:r>
              <a:rPr lang="en-GB" sz="2000" b="1" dirty="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a:latin typeface="Courier"/>
              </a:rPr>
              <a:t>N,</a:t>
            </a: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p>
          <a:p>
            <a:pPr marL="0" indent="0">
              <a:buNone/>
            </a:pPr>
            <a:r>
              <a:rPr lang="en-GB" sz="2000" b="1" dirty="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p>
          <a:p>
            <a:pPr marL="0" indent="0">
              <a:buNone/>
            </a:pPr>
            <a:r>
              <a:rPr lang="en-GB" sz="2000" b="1" dirty="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2800" dirty="0"/>
              <a:t>One work item per row of C</a:t>
            </a:r>
          </a:p>
        </p:txBody>
      </p:sp>
      <p:sp>
        <p:nvSpPr>
          <p:cNvPr id="4" name="Content Placeholder 2"/>
          <p:cNvSpPr txBox="1">
            <a:spLocks/>
          </p:cNvSpPr>
          <p:nvPr/>
        </p:nvSpPr>
        <p:spPr>
          <a:xfrm>
            <a:off x="3563888" y="1700808"/>
            <a:ext cx="51229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fontAlgn="auto">
              <a:spcAft>
                <a:spcPts val="0"/>
              </a:spcAft>
              <a:buFont typeface="Arial" pitchFamily="34" charset="0"/>
              <a:buNone/>
            </a:pPr>
            <a:r>
              <a:rPr lang="en-GB" sz="2000" b="1" dirty="0">
                <a:solidFill>
                  <a:prstClr val="black"/>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p>
          <a:p>
            <a:pPr marL="0" indent="0">
              <a:buNone/>
            </a:pPr>
            <a:r>
              <a:rPr lang="en-GB" sz="2000" b="1" dirty="0">
                <a:solidFill>
                  <a:schemeClr val="accent1"/>
                </a:solidFill>
                <a:latin typeface="Courier"/>
              </a:rPr>
              <a:t>  </a:t>
            </a:r>
            <a:r>
              <a:rPr lang="en-GB" sz="2000" b="1" dirty="0">
                <a:latin typeface="Courier"/>
              </a:rPr>
              <a:t>for (j = 0; j &lt; N; j++) {</a:t>
            </a: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err="1">
                <a:latin typeface="Courier"/>
              </a:rPr>
              <a:t>tmp</a:t>
            </a:r>
            <a:r>
              <a:rPr lang="en-GB" sz="2000" b="1" dirty="0">
                <a:latin typeface="Courier"/>
              </a:rPr>
              <a:t> = 0.0f;</a:t>
            </a:r>
            <a:endParaRPr lang="en-GB" sz="2000" b="1" dirty="0">
              <a:solidFill>
                <a:prstClr val="black"/>
              </a:solidFill>
              <a:latin typeface="Courier"/>
            </a:endParaRPr>
          </a:p>
          <a:p>
            <a:pPr marL="0" indent="0" fontAlgn="auto">
              <a:spcAft>
                <a:spcPts val="0"/>
              </a:spcAft>
              <a:buFont typeface="Arial" pitchFamily="34" charset="0"/>
              <a:buNone/>
            </a:pPr>
            <a:r>
              <a:rPr lang="en-GB" sz="2000" b="1" dirty="0">
                <a:solidFill>
                  <a:prstClr val="black"/>
                </a:solidFill>
                <a:latin typeface="Courier"/>
              </a:rPr>
              <a:t>   for (k = 0; k &lt; N; k++) </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A[</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N+k</a:t>
            </a:r>
            <a:r>
              <a:rPr lang="en-GB" sz="2000" b="1" dirty="0">
                <a:solidFill>
                  <a:prstClr val="black"/>
                </a:solidFill>
                <a:latin typeface="Courier"/>
              </a:rPr>
              <a:t>]*B[k*</a:t>
            </a:r>
            <a:r>
              <a:rPr lang="en-GB" sz="2000" b="1" dirty="0" err="1">
                <a:solidFill>
                  <a:prstClr val="black"/>
                </a:solidFill>
                <a:latin typeface="Courier"/>
              </a:rPr>
              <a:t>N+j</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C[</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N+j</a:t>
            </a:r>
            <a:r>
              <a:rPr lang="en-GB" sz="2000" b="1" dirty="0">
                <a:solidFill>
                  <a:prstClr val="black"/>
                </a:solidFill>
                <a:latin typeface="Courier"/>
              </a:rPr>
              <a:t>] = </a:t>
            </a:r>
            <a:r>
              <a:rPr lang="en-GB" sz="2000" b="1" dirty="0" err="1">
                <a:solidFill>
                  <a:prstClr val="black"/>
                </a:solidFill>
                <a:latin typeface="Courier"/>
              </a:rPr>
              <a:t>tmp</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a:t>
            </a:r>
          </a:p>
        </p:txBody>
      </p:sp>
      <p:cxnSp>
        <p:nvCxnSpPr>
          <p:cNvPr id="6" name="Straight Connector 5"/>
          <p:cNvCxnSpPr/>
          <p:nvPr/>
        </p:nvCxnSpPr>
        <p:spPr>
          <a:xfrm flipH="1">
            <a:off x="3452651" y="1700808"/>
            <a:ext cx="15766" cy="44253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978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4832093"/>
          </a:xfrm>
          <a:prstGeom prst="rect">
            <a:avLst/>
          </a:prstGeom>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GB" sz="1100" b="1" dirty="0">
                <a:solidFill>
                  <a:schemeClr val="tx1"/>
                </a:solidFill>
                <a:latin typeface="Courier New Bold"/>
              </a:rPr>
              <a:t>cl::Buffer </a:t>
            </a:r>
            <a:r>
              <a:rPr lang="en-GB" sz="1100" b="1" dirty="0" err="1">
                <a:solidFill>
                  <a:schemeClr val="tx1"/>
                </a:solidFill>
                <a:latin typeface="Courier New Bold"/>
              </a:rPr>
              <a:t>d_a</a:t>
            </a:r>
            <a:r>
              <a:rPr lang="en-GB" sz="1100" b="1" dirty="0">
                <a:solidFill>
                  <a:schemeClr val="tx1"/>
                </a:solidFill>
                <a:latin typeface="Courier New Bold"/>
              </a:rPr>
              <a:t>(context, </a:t>
            </a:r>
            <a:r>
              <a:rPr lang="en-GB" sz="1100" b="1" dirty="0" err="1">
                <a:solidFill>
                  <a:schemeClr val="tx1"/>
                </a:solidFill>
                <a:latin typeface="Courier New Bold"/>
              </a:rPr>
              <a:t>h_A.begin</a:t>
            </a:r>
            <a:r>
              <a:rPr lang="en-GB" sz="1100" b="1" dirty="0">
                <a:solidFill>
                  <a:schemeClr val="tx1"/>
                </a:solidFill>
                <a:latin typeface="Courier New Bold"/>
              </a:rPr>
              <a:t>(),</a:t>
            </a:r>
            <a:r>
              <a:rPr lang="en-GB" sz="1100" b="1" dirty="0" err="1">
                <a:solidFill>
                  <a:schemeClr val="tx1"/>
                </a:solidFill>
                <a:latin typeface="Courier New Bold"/>
              </a:rPr>
              <a:t>h_A.end</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a:t>
            </a:r>
            <a:r>
              <a:rPr lang="en-GB" sz="1100" b="1" dirty="0" err="1">
                <a:solidFill>
                  <a:schemeClr val="tx1"/>
                </a:solidFill>
                <a:latin typeface="Courier New Bold"/>
              </a:rPr>
              <a:t>h_B.begin</a:t>
            </a:r>
            <a:r>
              <a:rPr lang="en-GB" sz="1100" b="1" dirty="0">
                <a:solidFill>
                  <a:schemeClr val="tx1"/>
                </a:solidFill>
                <a:latin typeface="Courier New Bold"/>
              </a:rPr>
              <a:t>(),</a:t>
            </a:r>
            <a:r>
              <a:rPr lang="en-GB" sz="1100" b="1" dirty="0" err="1">
                <a:solidFill>
                  <a:schemeClr val="tx1"/>
                </a:solidFill>
                <a:latin typeface="Courier New Bold"/>
              </a:rPr>
              <a:t>h_B.end</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err="1">
                <a:solidFill>
                  <a:schemeClr val="tx1"/>
                </a:solidFill>
                <a:latin typeface="Courier New Bold"/>
              </a:rPr>
              <a:t>szC</a:t>
            </a:r>
            <a:r>
              <a:rPr lang="en-US" sz="1100" b="1" dirty="0">
                <a:solidFill>
                  <a:schemeClr val="tx1"/>
                </a:solidFill>
                <a:latin typeface="Courier New Bold"/>
              </a:rPr>
              <a:t>);</a:t>
            </a: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cl::make_kernel&lt;int, int, int,</a:t>
            </a:r>
          </a:p>
          <a:p>
            <a:r>
              <a:rPr lang="da-DK" sz="1100" b="1" dirty="0">
                <a:latin typeface="Courier New Bold"/>
              </a:rPr>
              <a:t>                  </a:t>
            </a:r>
            <a:r>
              <a:rPr lang="da-DK" sz="1100" b="1" dirty="0">
                <a:solidFill>
                  <a:schemeClr val="tx1"/>
                </a:solidFill>
                <a:latin typeface="Courier New Bold"/>
              </a:rPr>
              <a:t>cl::Buffer,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(queue,</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(ORDER/16)),</a:t>
            </a:r>
          </a:p>
          <a:p>
            <a:r>
              <a:rPr lang="en-US" sz="1100" b="1" dirty="0">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d_a</a:t>
            </a:r>
            <a:r>
              <a:rPr lang="en-US" sz="1100" b="1" dirty="0">
                <a:solidFill>
                  <a:schemeClr val="tx1"/>
                </a:solidFill>
                <a:latin typeface="Courier New Bold"/>
              </a:rPr>
              <a:t>, </a:t>
            </a:r>
            <a:r>
              <a:rPr lang="en-US" sz="1100" b="1" dirty="0" err="1">
                <a:solidFill>
                  <a:schemeClr val="tx1"/>
                </a:solidFill>
                <a:latin typeface="Courier New Bold"/>
              </a:rPr>
              <a:t>d_b</a:t>
            </a:r>
            <a:r>
              <a:rPr lang="en-US" sz="1100" b="1" dirty="0">
                <a:solidFill>
                  <a:schemeClr val="tx1"/>
                </a:solidFill>
                <a:latin typeface="Courier New Bold"/>
              </a:rPr>
              <a:t>, </a:t>
            </a:r>
            <a:r>
              <a:rPr lang="en-US" sz="1100" b="1" dirty="0" err="1">
                <a:solidFill>
                  <a:schemeClr val="tx1"/>
                </a:solidFill>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a:t>
            </a:r>
            <a:r>
              <a:rPr lang="en-GB" sz="1100" b="1" dirty="0" err="1">
                <a:solidFill>
                  <a:schemeClr val="tx1"/>
                </a:solidFill>
                <a:latin typeface="Courier New Bold"/>
              </a:rPr>
              <a:t>h_C.begin</a:t>
            </a:r>
            <a:r>
              <a:rPr lang="en-GB" sz="1100" b="1" dirty="0">
                <a:solidFill>
                  <a:schemeClr val="tx1"/>
                </a:solidFill>
                <a:latin typeface="Courier New Bold"/>
              </a:rPr>
              <a:t>(), </a:t>
            </a:r>
            <a:r>
              <a:rPr lang="en-GB" sz="1100" b="1" dirty="0" err="1">
                <a:solidFill>
                  <a:schemeClr val="tx1"/>
                </a:solidFill>
                <a:latin typeface="Courier New Bold"/>
              </a:rPr>
              <a:t>h_C</a:t>
            </a:r>
            <a:r>
              <a:rPr lang="en-GB" sz="1100" b="1" dirty="0" err="1">
                <a:latin typeface="Courier New Bold"/>
              </a:rPr>
              <a:t>.end</a:t>
            </a:r>
            <a:r>
              <a:rPr lang="en-GB" sz="1100" b="1" dirty="0">
                <a:latin typeface="Courier New Bold"/>
              </a:rPr>
              <a:t>(</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results(</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 A[N][P],B[P][M],C[N][M]</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 = </a:t>
            </a:r>
            <a:r>
              <a:rPr lang="en-US" sz="1100" b="1" dirty="0" err="1">
                <a:solidFill>
                  <a:schemeClr val="tx1"/>
                </a:solidFill>
                <a:latin typeface="Courier New Bold"/>
              </a:rPr>
              <a:t>Mdim</a:t>
            </a:r>
            <a:r>
              <a:rPr lang="en-US" sz="1100" b="1" dirty="0">
                <a:solidFill>
                  <a:schemeClr val="tx1"/>
                </a:solidFill>
                <a:latin typeface="Courier New Bold"/>
              </a:rPr>
              <a:t> = ORDER;</a:t>
            </a:r>
          </a:p>
          <a:p>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a:t>
            </a:r>
            <a:r>
              <a:rPr lang="en-US" sz="1100" b="1" dirty="0" err="1">
                <a:solidFill>
                  <a:schemeClr val="tx1"/>
                </a:solidFill>
                <a:latin typeface="Courier New Bold"/>
              </a:rPr>
              <a:t>szA</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err="1">
                <a:solidFill>
                  <a:schemeClr val="tx1"/>
                </a:solidFill>
                <a:latin typeface="Courier New Bold"/>
              </a:rPr>
              <a:t>szB</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err="1">
                <a:solidFill>
                  <a:schemeClr val="tx1"/>
                </a:solidFill>
                <a:latin typeface="Courier New Bold"/>
              </a:rPr>
              <a:t>szC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23" name="TextBox 22"/>
          <p:cNvSpPr txBox="1"/>
          <p:nvPr/>
        </p:nvSpPr>
        <p:spPr>
          <a:xfrm>
            <a:off x="1187624" y="980728"/>
            <a:ext cx="726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a:p>
            <a:pPr marL="652463" lvl="1" indent="-457200">
              <a:buFont typeface="+mj-lt"/>
              <a:buAutoNum type="arabicPeriod"/>
            </a:pPr>
            <a:r>
              <a:rPr lang="en-US" sz="2000" dirty="0">
                <a:solidFill>
                  <a:schemeClr val="bg1"/>
                </a:solidFill>
              </a:rPr>
              <a:t>Local Dimension set to 64 so number of work-groups match number of compute units (16 in this case) for our order 1024 matrices</a:t>
            </a:r>
          </a:p>
        </p:txBody>
      </p:sp>
      <p:sp>
        <p:nvSpPr>
          <p:cNvPr id="24" name="Rectangle 23"/>
          <p:cNvSpPr/>
          <p:nvPr/>
        </p:nvSpPr>
        <p:spPr>
          <a:xfrm>
            <a:off x="4499992" y="3972365"/>
            <a:ext cx="4032448" cy="769441"/>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a:t>
            </a:r>
            <a:r>
              <a:rPr lang="en-US" sz="1100" b="1" dirty="0" err="1">
                <a:latin typeface="Courier New Bold"/>
              </a:rPr>
              <a:t>Ndim</a:t>
            </a:r>
            <a:r>
              <a:rPr lang="en-US" sz="1100" b="1" dirty="0">
                <a:latin typeface="Courier New Bold"/>
              </a:rPr>
              <a:t>),</a:t>
            </a:r>
          </a:p>
          <a:p>
            <a:r>
              <a:rPr lang="en-US" sz="1100" b="1" dirty="0">
                <a:latin typeface="Courier New Bold"/>
              </a:rPr>
              <a:t>                     cl::</a:t>
            </a:r>
            <a:r>
              <a:rPr lang="en-US" sz="1100" b="1" dirty="0" err="1">
                <a:latin typeface="Courier New Bold"/>
              </a:rPr>
              <a:t>NDRange</a:t>
            </a:r>
            <a:r>
              <a:rPr lang="en-US" sz="1100" b="1" dirty="0">
                <a:latin typeface="Courier New Bold"/>
              </a:rPr>
              <a:t>(ORDER/16)),</a:t>
            </a:r>
          </a:p>
          <a:p>
            <a:r>
              <a:rPr lang="en-US" sz="1100" b="1" dirty="0">
                <a:latin typeface="Courier New Bold"/>
              </a:rPr>
              <a:t>     </a:t>
            </a:r>
            <a:r>
              <a:rPr lang="en-US" sz="1100" b="1" dirty="0" err="1">
                <a:latin typeface="Courier New Bold"/>
              </a:rPr>
              <a:t>Ndim</a:t>
            </a:r>
            <a:r>
              <a:rPr lang="en-US" sz="1100" b="1" dirty="0">
                <a:latin typeface="Courier New Bold"/>
              </a:rPr>
              <a:t>, </a:t>
            </a:r>
            <a:r>
              <a:rPr lang="en-US" sz="1100" b="1" dirty="0" err="1">
                <a:latin typeface="Courier New Bold"/>
              </a:rPr>
              <a:t>Mdim</a:t>
            </a:r>
            <a:r>
              <a:rPr lang="en-US" sz="1100" b="1" dirty="0">
                <a:latin typeface="Courier New Bold"/>
              </a:rPr>
              <a:t>, </a:t>
            </a:r>
            <a:r>
              <a:rPr lang="en-US" sz="1100" b="1" dirty="0" err="1">
                <a:latin typeface="Courier New Bold"/>
              </a:rPr>
              <a:t>Pdim</a:t>
            </a:r>
            <a:r>
              <a:rPr lang="en-US" sz="1100" b="1" dirty="0">
                <a:latin typeface="Courier New Bold"/>
              </a:rPr>
              <a:t>, </a:t>
            </a:r>
            <a:r>
              <a:rPr lang="en-US" sz="1100" b="1" dirty="0" err="1">
                <a:latin typeface="Courier New Bold"/>
              </a:rPr>
              <a:t>a_in</a:t>
            </a:r>
            <a:r>
              <a:rPr lang="en-US" sz="1100" b="1" dirty="0">
                <a:latin typeface="Courier New Bold"/>
              </a:rPr>
              <a:t>, </a:t>
            </a:r>
            <a:r>
              <a:rPr lang="en-US" sz="1100" b="1" dirty="0" err="1">
                <a:latin typeface="Courier New Bold"/>
              </a:rPr>
              <a:t>b_in</a:t>
            </a:r>
            <a:r>
              <a:rPr lang="en-US" sz="1100" b="1" dirty="0">
                <a:latin typeface="Courier New Bold"/>
              </a:rPr>
              <a:t>, </a:t>
            </a:r>
            <a:r>
              <a:rPr lang="en-US" sz="1100" b="1" dirty="0" err="1">
                <a:latin typeface="Courier New Bold"/>
              </a:rPr>
              <a:t>c_out</a:t>
            </a:r>
            <a:r>
              <a:rPr lang="en-US" sz="1100" b="1" dirty="0">
                <a:latin typeface="Courier New Bold"/>
              </a:rPr>
              <a:t>);</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a:solidFill>
                  <a:schemeClr val="accent3"/>
                </a:solidFill>
              </a:rPr>
              <a:t>This has started to help.</a:t>
            </a: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3542227"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757468"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542227"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610519"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91630"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320227"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505965"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3901344" y="5831105"/>
            <a:ext cx="3289784" cy="701731"/>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3407311" y="4398405"/>
            <a:ext cx="1431913" cy="6898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H="1" flipV="1">
            <a:off x="4123268" y="5088298"/>
            <a:ext cx="1422968" cy="7428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0574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29" y="1820572"/>
            <a:ext cx="3491880" cy="3744416"/>
          </a:xfrm>
        </p:spPr>
        <p:txBody>
          <a:bodyPr>
            <a:normAutofit lnSpcReduction="1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a:solidFill>
                  <a:schemeClr val="tx2">
                    <a:lumMod val="75000"/>
                  </a:schemeClr>
                </a:solidFill>
                <a:latin typeface="Courier"/>
              </a:rPr>
              <a:t>mmul</a:t>
            </a:r>
            <a:r>
              <a:rPr lang="en-GB" sz="2000" b="1" dirty="0">
                <a:latin typeface="Courier"/>
              </a:rPr>
              <a:t>(</a:t>
            </a:r>
          </a:p>
          <a:p>
            <a:pPr marL="0" indent="0">
              <a:buNone/>
            </a:pPr>
            <a:r>
              <a:rPr lang="en-GB" sz="2000" b="1" dirty="0">
                <a:solidFill>
                  <a:schemeClr val="accent2"/>
                </a:solidFill>
                <a:latin typeface="Courier"/>
              </a:rPr>
              <a:t>   </a:t>
            </a:r>
            <a:r>
              <a:rPr lang="en-GB" sz="2000" b="1" dirty="0" err="1">
                <a:solidFill>
                  <a:schemeClr val="accent2"/>
                </a:solidFill>
                <a:latin typeface="Courier"/>
              </a:rPr>
              <a:t>const</a:t>
            </a:r>
            <a:r>
              <a:rPr lang="en-GB" sz="2000" b="1" dirty="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a:latin typeface="Courier"/>
              </a:rPr>
              <a:t>N,</a:t>
            </a: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p>
          <a:p>
            <a:pPr marL="0" indent="0">
              <a:buNone/>
            </a:pPr>
            <a:r>
              <a:rPr lang="en-GB" sz="2000" b="1" dirty="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p>
          <a:p>
            <a:pPr marL="0" indent="0">
              <a:buNone/>
            </a:pPr>
            <a:r>
              <a:rPr lang="en-GB" sz="2000" b="1" dirty="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br>
              <a:rPr lang="en-GB" sz="2000" b="1" dirty="0">
                <a:solidFill>
                  <a:prstClr val="black"/>
                </a:solidFill>
                <a:latin typeface="Courier"/>
              </a:rPr>
            </a:br>
            <a:r>
              <a:rPr lang="en-GB" sz="2000" b="1" dirty="0">
                <a:solidFill>
                  <a:prstClr val="black"/>
                </a:solidFill>
                <a:latin typeface="Courier"/>
              </a:rPr>
              <a:t>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a:buNone/>
            </a:pPr>
            <a:r>
              <a:rPr lang="en-GB" sz="2000" b="1" dirty="0">
                <a:solidFill>
                  <a:srgbClr val="C0504D"/>
                </a:solidFill>
                <a:latin typeface="Courier"/>
              </a:rPr>
              <a:t>  float </a:t>
            </a:r>
            <a:r>
              <a:rPr lang="en-GB" sz="2000" b="1" dirty="0" err="1">
                <a:solidFill>
                  <a:prstClr val="black"/>
                </a:solidFill>
                <a:latin typeface="Courier"/>
              </a:rPr>
              <a:t>tmp</a:t>
            </a:r>
            <a:r>
              <a:rPr lang="en-GB" sz="2000" b="1" dirty="0">
                <a:solidFill>
                  <a:prstClr val="black"/>
                </a:solidFill>
                <a:latin typeface="Courier"/>
              </a:rPr>
              <a:t>;  </a:t>
            </a:r>
          </a:p>
          <a:p>
            <a:pPr marL="0" indent="0">
              <a:buNone/>
            </a:pPr>
            <a:r>
              <a:rPr lang="en-GB" sz="2000" b="1" dirty="0">
                <a:solidFill>
                  <a:prstClr val="black"/>
                </a:solidFill>
                <a:latin typeface="Courier"/>
              </a:rPr>
              <a:t>  </a:t>
            </a:r>
            <a:r>
              <a:rPr lang="en-GB" sz="2000" b="1" dirty="0">
                <a:solidFill>
                  <a:schemeClr val="accent2"/>
                </a:solidFill>
                <a:latin typeface="Courier"/>
              </a:rPr>
              <a:t>float </a:t>
            </a:r>
            <a:r>
              <a:rPr lang="en-GB" sz="2000" b="1" dirty="0" err="1">
                <a:latin typeface="Courier"/>
              </a:rPr>
              <a:t>Awrk</a:t>
            </a:r>
            <a:r>
              <a:rPr lang="en-GB" sz="2000" b="1" dirty="0">
                <a:latin typeface="Courier"/>
              </a:rPr>
              <a:t>[1024];</a:t>
            </a:r>
          </a:p>
          <a:p>
            <a:pPr marL="0" indent="0">
              <a:buNone/>
            </a:pP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2800" dirty="0"/>
              <a:t>(Row of A in private memory)</a:t>
            </a:r>
          </a:p>
        </p:txBody>
      </p:sp>
      <p:sp>
        <p:nvSpPr>
          <p:cNvPr id="4" name="Content Placeholder 2"/>
          <p:cNvSpPr txBox="1">
            <a:spLocks/>
          </p:cNvSpPr>
          <p:nvPr/>
        </p:nvSpPr>
        <p:spPr>
          <a:xfrm>
            <a:off x="3737309" y="1653524"/>
            <a:ext cx="5249036"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  for (k = 0; k &lt; N; k++)</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N+k</a:t>
            </a:r>
            <a:r>
              <a:rPr lang="en-GB" sz="2000" b="1" dirty="0">
                <a:solidFill>
                  <a:prstClr val="black"/>
                </a:solidFill>
                <a:latin typeface="Courier"/>
              </a:rPr>
              <a:t>];</a:t>
            </a:r>
          </a:p>
          <a:p>
            <a:pPr marL="0" indent="0" fontAlgn="auto">
              <a:spcAft>
                <a:spcPts val="0"/>
              </a:spcAft>
              <a:buFont typeface="Arial" pitchFamily="34" charset="0"/>
              <a:buNone/>
            </a:pPr>
            <a:endParaRPr lang="en-GB" sz="2000" b="1" dirty="0">
              <a:solidFill>
                <a:prstClr val="black"/>
              </a:solidFill>
              <a:latin typeface="Courier"/>
            </a:endParaRPr>
          </a:p>
          <a:p>
            <a:pPr marL="0" indent="0">
              <a:buFont typeface="Arial" pitchFamily="34" charset="0"/>
              <a:buNone/>
            </a:pPr>
            <a:r>
              <a:rPr lang="en-GB" sz="2000" b="1" dirty="0">
                <a:solidFill>
                  <a:srgbClr val="4F81BD"/>
                </a:solidFill>
                <a:latin typeface="Courier"/>
              </a:rPr>
              <a:t>  </a:t>
            </a:r>
            <a:r>
              <a:rPr lang="en-GB" sz="2000" b="1" dirty="0">
                <a:solidFill>
                  <a:prstClr val="black"/>
                </a:solidFill>
                <a:latin typeface="Courier"/>
              </a:rPr>
              <a:t>for (j = 0; j &lt; N; j++) {</a:t>
            </a:r>
          </a:p>
          <a:p>
            <a:pPr marL="0" indent="0">
              <a:buFont typeface="Arial" pitchFamily="34" charset="0"/>
              <a:buNone/>
            </a:pPr>
            <a:r>
              <a:rPr lang="en-GB" sz="2000" b="1" dirty="0">
                <a:solidFill>
                  <a:prstClr val="black">
                    <a:lumMod val="85000"/>
                  </a:prstClr>
                </a:solidFill>
                <a:latin typeface="Courier"/>
              </a:rPr>
              <a:t>  </a:t>
            </a: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0.0f;</a:t>
            </a:r>
          </a:p>
          <a:p>
            <a:pPr marL="0" indent="0" fontAlgn="auto">
              <a:spcAft>
                <a:spcPts val="0"/>
              </a:spcAft>
              <a:buFont typeface="Arial" pitchFamily="34" charset="0"/>
              <a:buNone/>
            </a:pPr>
            <a:r>
              <a:rPr lang="en-GB" sz="2000" b="1" dirty="0">
                <a:solidFill>
                  <a:prstClr val="black"/>
                </a:solidFill>
                <a:latin typeface="Courier"/>
              </a:rPr>
              <a:t>    for (k = 0; k &lt; N; k++) </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a:t>
            </a:r>
            <a:r>
              <a:rPr lang="en-GB" sz="2000" b="1" dirty="0" err="1">
                <a:solidFill>
                  <a:prstClr val="black"/>
                </a:solidFill>
                <a:latin typeface="Courier"/>
              </a:rPr>
              <a:t>Awrk</a:t>
            </a:r>
            <a:r>
              <a:rPr lang="en-GB" sz="2000" b="1" dirty="0">
                <a:solidFill>
                  <a:prstClr val="black"/>
                </a:solidFill>
                <a:latin typeface="Courier"/>
              </a:rPr>
              <a:t>[k]*B[k*</a:t>
            </a:r>
            <a:r>
              <a:rPr lang="en-GB" sz="2000" b="1" dirty="0" err="1">
                <a:solidFill>
                  <a:prstClr val="black"/>
                </a:solidFill>
                <a:latin typeface="Courier"/>
              </a:rPr>
              <a:t>N+j</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     C[i*</a:t>
            </a:r>
            <a:r>
              <a:rPr lang="en-GB" sz="2000" b="1" dirty="0" err="1">
                <a:solidFill>
                  <a:prstClr val="black"/>
                </a:solidFill>
                <a:latin typeface="Courier"/>
              </a:rPr>
              <a:t>N+j</a:t>
            </a:r>
            <a:r>
              <a:rPr lang="en-GB" sz="2000" b="1" dirty="0">
                <a:solidFill>
                  <a:prstClr val="black"/>
                </a:solidFill>
                <a:latin typeface="Courier"/>
              </a:rPr>
              <a:t>] += </a:t>
            </a:r>
            <a:r>
              <a:rPr lang="en-GB" sz="2000" b="1" dirty="0" err="1">
                <a:solidFill>
                  <a:prstClr val="black"/>
                </a:solidFill>
                <a:latin typeface="Courier"/>
              </a:rPr>
              <a:t>tmp</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a:t>
            </a:r>
          </a:p>
        </p:txBody>
      </p:sp>
      <p:cxnSp>
        <p:nvCxnSpPr>
          <p:cNvPr id="6" name="Straight Connector 5"/>
          <p:cNvCxnSpPr/>
          <p:nvPr/>
        </p:nvCxnSpPr>
        <p:spPr>
          <a:xfrm>
            <a:off x="3674245" y="1653524"/>
            <a:ext cx="0" cy="485764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6550223"/>
            <a:ext cx="9199954" cy="307777"/>
          </a:xfrm>
          <a:prstGeom prst="rect">
            <a:avLst/>
          </a:prstGeom>
          <a:noFill/>
        </p:spPr>
        <p:txBody>
          <a:bodyPr wrap="none" rtlCol="0">
            <a:spAutoFit/>
          </a:bodyPr>
          <a:lstStyle/>
          <a:p>
            <a:pPr fontAlgn="auto">
              <a:spcBef>
                <a:spcPts val="0"/>
              </a:spcBef>
              <a:spcAft>
                <a:spcPts val="0"/>
              </a:spcAft>
            </a:pPr>
            <a:r>
              <a:rPr lang="en-US" sz="1400" dirty="0">
                <a:solidFill>
                  <a:prstClr val="black"/>
                </a:solidFill>
                <a:latin typeface="Trebuchet MS"/>
                <a:ea typeface="+mn-ea"/>
              </a:rPr>
              <a:t>(*Actually, this is using </a:t>
            </a:r>
            <a:r>
              <a:rPr lang="en-US" sz="1400" b="1" i="1" dirty="0">
                <a:solidFill>
                  <a:prstClr val="black"/>
                </a:solidFill>
                <a:latin typeface="Trebuchet MS"/>
                <a:ea typeface="+mn-ea"/>
              </a:rPr>
              <a:t>far</a:t>
            </a:r>
            <a:r>
              <a:rPr lang="en-US" sz="1400" dirty="0">
                <a:solidFill>
                  <a:prstClr val="black"/>
                </a:solidFill>
                <a:latin typeface="Trebuchet MS"/>
                <a:ea typeface="+mn-ea"/>
              </a:rPr>
              <a:t> more private memory than we’ll have and so </a:t>
            </a:r>
            <a:r>
              <a:rPr lang="en-US" sz="1400" dirty="0" err="1">
                <a:solidFill>
                  <a:prstClr val="black"/>
                </a:solidFill>
                <a:latin typeface="Trebuchet MS"/>
                <a:ea typeface="+mn-ea"/>
              </a:rPr>
              <a:t>Awrk</a:t>
            </a:r>
            <a:r>
              <a:rPr lang="en-US" sz="1400" dirty="0">
                <a:solidFill>
                  <a:prstClr val="black"/>
                </a:solidFill>
                <a:latin typeface="Trebuchet MS"/>
                <a:ea typeface="+mn-ea"/>
              </a:rPr>
              <a:t>[] will be spilled to global memory)</a:t>
            </a:r>
          </a:p>
        </p:txBody>
      </p:sp>
      <p:sp>
        <p:nvSpPr>
          <p:cNvPr id="8" name="Rectangle 7"/>
          <p:cNvSpPr/>
          <p:nvPr/>
        </p:nvSpPr>
        <p:spPr>
          <a:xfrm>
            <a:off x="2743200" y="866860"/>
            <a:ext cx="6059236" cy="584775"/>
          </a:xfrm>
          <a:prstGeom prst="rect">
            <a:avLst/>
          </a:prstGeom>
          <a:ln>
            <a:solidFill>
              <a:srgbClr val="002060"/>
            </a:solidFill>
          </a:ln>
        </p:spPr>
        <p:txBody>
          <a:bodyPr wrap="square">
            <a:spAutoFit/>
          </a:bodyPr>
          <a:lstStyle/>
          <a:p>
            <a:pPr algn="ctr" fontAlgn="auto">
              <a:spcBef>
                <a:spcPts val="0"/>
              </a:spcBef>
              <a:spcAft>
                <a:spcPts val="0"/>
              </a:spcAft>
            </a:pPr>
            <a:r>
              <a:rPr lang="en-US" sz="1600" b="1" dirty="0">
                <a:solidFill>
                  <a:srgbClr val="002060"/>
                </a:solidFill>
                <a:latin typeface="Trebuchet MS"/>
                <a:ea typeface="+mn-ea"/>
              </a:rPr>
              <a:t>Copy a row of A into private memory from global memory before we start with the matrix multiplications.</a:t>
            </a:r>
          </a:p>
        </p:txBody>
      </p:sp>
      <p:sp>
        <p:nvSpPr>
          <p:cNvPr id="9" name="Rectangle 8"/>
          <p:cNvSpPr/>
          <p:nvPr/>
        </p:nvSpPr>
        <p:spPr>
          <a:xfrm>
            <a:off x="494143" y="5700090"/>
            <a:ext cx="3085067" cy="646331"/>
          </a:xfrm>
          <a:prstGeom prst="rect">
            <a:avLst/>
          </a:prstGeom>
          <a:ln>
            <a:solidFill>
              <a:srgbClr val="002060"/>
            </a:solidFill>
          </a:ln>
        </p:spPr>
        <p:txBody>
          <a:bodyPr wrap="square">
            <a:spAutoFit/>
          </a:bodyPr>
          <a:lstStyle/>
          <a:p>
            <a:pPr algn="ctr" fontAlgn="auto">
              <a:spcBef>
                <a:spcPts val="0"/>
              </a:spcBef>
              <a:spcAft>
                <a:spcPts val="0"/>
              </a:spcAft>
            </a:pPr>
            <a:r>
              <a:rPr lang="en-US" sz="1800" b="1" dirty="0">
                <a:solidFill>
                  <a:srgbClr val="002060"/>
                </a:solidFill>
                <a:latin typeface="Trebuchet MS"/>
                <a:ea typeface="+mn-ea"/>
              </a:rPr>
              <a:t>Setup a work array for A in private memory*</a:t>
            </a:r>
          </a:p>
        </p:txBody>
      </p:sp>
    </p:spTree>
    <p:extLst>
      <p:ext uri="{BB962C8B-B14F-4D97-AF65-F5344CB8AC3E}">
        <p14:creationId xmlns:p14="http://schemas.microsoft.com/office/powerpoint/2010/main" val="493993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a:solidFill>
                  <a:schemeClr val="accent2"/>
                </a:solidFill>
              </a:rPr>
              <a:t>Big impact!</a:t>
            </a: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GB" dirty="0"/>
              <a:t>In reality private memory is just hardware registers, so only dozens of these are available per work-item</a:t>
            </a:r>
          </a:p>
          <a:p>
            <a:r>
              <a:rPr lang="en-GB" dirty="0"/>
              <a:t>Many kernels will allocate too many variables to private memory</a:t>
            </a:r>
          </a:p>
          <a:p>
            <a:r>
              <a:rPr lang="en-GB" dirty="0"/>
              <a:t>So the compiler already has to be able to deal with this</a:t>
            </a:r>
          </a:p>
          <a:p>
            <a:r>
              <a:rPr lang="en-GB" dirty="0"/>
              <a:t>It does so by </a:t>
            </a:r>
            <a:r>
              <a:rPr lang="en-GB" i="1" dirty="0"/>
              <a:t>spilling</a:t>
            </a:r>
            <a:r>
              <a:rPr lang="en-GB" dirty="0"/>
              <a:t> excess private variables to (global) memory</a:t>
            </a:r>
          </a:p>
          <a:p>
            <a:r>
              <a:rPr lang="en-GB" dirty="0"/>
              <a:t>You still told the compiler something useful – that the data will only be accessed by a single work-item</a:t>
            </a:r>
          </a:p>
          <a:p>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7: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3483499"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8740"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83499"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51791"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32902"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61499"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47237"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1184424" y="5600826"/>
            <a:ext cx="3289784" cy="701731"/>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3302133" y="4420149"/>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V="1">
            <a:off x="2829316" y="5033842"/>
            <a:ext cx="1229652" cy="5669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73650" y="5929313"/>
            <a:ext cx="3289784" cy="701731"/>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Local memory for each work-group</a:t>
            </a:r>
          </a:p>
        </p:txBody>
      </p:sp>
      <p:sp>
        <p:nvSpPr>
          <p:cNvPr id="27" name="Oval 26"/>
          <p:cNvSpPr/>
          <p:nvPr/>
        </p:nvSpPr>
        <p:spPr>
          <a:xfrm rot="16200000">
            <a:off x="4572133"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28" name="Straight Arrow Connector 27"/>
          <p:cNvCxnSpPr>
            <a:stCxn id="26" idx="0"/>
          </p:cNvCxnSpPr>
          <p:nvPr/>
        </p:nvCxnSpPr>
        <p:spPr>
          <a:xfrm flipH="1" flipV="1">
            <a:off x="5469919" y="5517232"/>
            <a:ext cx="248623" cy="412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884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2" y="896766"/>
            <a:ext cx="3695956" cy="5362143"/>
          </a:xfrm>
        </p:spPr>
        <p:txBody>
          <a:bodyPr>
            <a:normAutofit fontScale="92500" lnSpcReduction="2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a:solidFill>
                  <a:schemeClr val="tx2">
                    <a:lumMod val="75000"/>
                  </a:schemeClr>
                </a:solidFill>
                <a:latin typeface="Courier"/>
              </a:rPr>
              <a:t>mmul</a:t>
            </a:r>
            <a:r>
              <a:rPr lang="en-GB" sz="2000" b="1" dirty="0">
                <a:latin typeface="Courier"/>
              </a:rPr>
              <a:t>(</a:t>
            </a:r>
          </a:p>
          <a:p>
            <a:pPr marL="0" indent="0">
              <a:buNone/>
            </a:pPr>
            <a:r>
              <a:rPr lang="en-GB" sz="2000" b="1" dirty="0">
                <a:solidFill>
                  <a:schemeClr val="accent2"/>
                </a:solidFill>
                <a:latin typeface="Courier"/>
              </a:rPr>
              <a:t>     </a:t>
            </a:r>
            <a:r>
              <a:rPr lang="en-GB" sz="2000" b="1" dirty="0" err="1">
                <a:solidFill>
                  <a:schemeClr val="accent2"/>
                </a:solidFill>
                <a:latin typeface="Courier"/>
              </a:rPr>
              <a:t>const</a:t>
            </a:r>
            <a:r>
              <a:rPr lang="en-GB" sz="2000" b="1" dirty="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a:latin typeface="Courier"/>
              </a:rPr>
              <a:t>N,</a:t>
            </a: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p>
          <a:p>
            <a:pPr marL="0" indent="0">
              <a:buNone/>
            </a:pPr>
            <a:r>
              <a:rPr lang="en-GB" sz="2000" b="1" dirty="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p>
          <a:p>
            <a:pPr marL="0" indent="0">
              <a:buNone/>
            </a:pPr>
            <a:r>
              <a:rPr lang="en-GB" sz="2000" b="1" dirty="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p>
          <a:p>
            <a:pPr marL="0" indent="0">
              <a:buNone/>
            </a:pPr>
            <a:r>
              <a:rPr lang="en-GB" sz="2000" b="1" dirty="0">
                <a:solidFill>
                  <a:srgbClr val="401B5B"/>
                </a:solidFill>
                <a:latin typeface="Courier"/>
              </a:rPr>
              <a:t>   __local  </a:t>
            </a:r>
            <a:r>
              <a:rPr lang="en-GB" sz="2000" b="1" dirty="0">
                <a:solidFill>
                  <a:schemeClr val="accent2"/>
                </a:solidFill>
                <a:latin typeface="Courier"/>
              </a:rPr>
              <a:t>float</a:t>
            </a:r>
            <a:r>
              <a:rPr lang="en-GB" sz="2000" b="1" dirty="0">
                <a:latin typeface="Courier"/>
              </a:rPr>
              <a:t> *</a:t>
            </a:r>
            <a:r>
              <a:rPr lang="en-GB" sz="2000" b="1" dirty="0" err="1">
                <a:latin typeface="Courier"/>
              </a:rPr>
              <a:t>Bwrk</a:t>
            </a:r>
            <a:r>
              <a:rPr lang="en-GB" sz="2000" b="1" dirty="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a:t>
            </a:r>
            <a:br>
              <a:rPr lang="en-GB" sz="2000" b="1" dirty="0">
                <a:solidFill>
                  <a:prstClr val="black"/>
                </a:solidFill>
                <a:latin typeface="Courier"/>
              </a:rPr>
            </a:br>
            <a:r>
              <a:rPr lang="en-GB" sz="2000" b="1" dirty="0">
                <a:solidFill>
                  <a:prstClr val="black"/>
                </a:solidFill>
                <a:latin typeface="Courier"/>
              </a:rPr>
              <a:t>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a:buNone/>
            </a:pPr>
            <a:endParaRPr lang="en-GB" sz="2000" b="1" dirty="0">
              <a:solidFill>
                <a:prstClr val="black"/>
              </a:solidFill>
              <a:latin typeface="Courier"/>
            </a:endParaRPr>
          </a:p>
          <a:p>
            <a:pPr marL="0" indent="0">
              <a:buNone/>
            </a:pPr>
            <a:r>
              <a:rPr lang="en-GB" sz="2000" b="1" dirty="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iloc</a:t>
            </a:r>
            <a:r>
              <a:rPr lang="en-GB" sz="2000" b="1" dirty="0">
                <a:latin typeface="Courier"/>
              </a:rPr>
              <a:t>  =</a:t>
            </a:r>
            <a:br>
              <a:rPr lang="en-GB" sz="2000" b="1" dirty="0">
                <a:latin typeface="Courier"/>
              </a:rPr>
            </a:br>
            <a:r>
              <a:rPr lang="en-GB" sz="2000" b="1" dirty="0">
                <a:latin typeface="Courier"/>
              </a:rPr>
              <a:t>      </a:t>
            </a:r>
            <a:r>
              <a:rPr lang="en-GB" sz="2000" b="1" dirty="0" err="1">
                <a:solidFill>
                  <a:schemeClr val="tx2">
                    <a:lumMod val="75000"/>
                  </a:schemeClr>
                </a:solidFill>
                <a:latin typeface="Courier"/>
              </a:rPr>
              <a:t>get_local_id</a:t>
            </a:r>
            <a:r>
              <a:rPr lang="en-GB" sz="2000" b="1" dirty="0">
                <a:latin typeface="Courier"/>
              </a:rPr>
              <a:t>(0);</a:t>
            </a:r>
          </a:p>
          <a:p>
            <a:pPr marL="0" indent="0">
              <a:buNone/>
            </a:pPr>
            <a:endParaRPr lang="en-GB" sz="2000" b="1" dirty="0">
              <a:latin typeface="Courier"/>
            </a:endParaRPr>
          </a:p>
          <a:p>
            <a:pPr marL="0" indent="0">
              <a:buNone/>
            </a:pPr>
            <a:r>
              <a:rPr lang="en-GB" sz="2000" b="1" dirty="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nloc</a:t>
            </a:r>
            <a:r>
              <a:rPr lang="en-GB" sz="2000" b="1" dirty="0">
                <a:latin typeface="Courier"/>
              </a:rPr>
              <a:t> =</a:t>
            </a:r>
            <a:br>
              <a:rPr lang="en-GB" sz="2000" b="1" dirty="0">
                <a:latin typeface="Courier"/>
              </a:rPr>
            </a:br>
            <a:r>
              <a:rPr lang="en-GB" sz="2000" b="1" dirty="0">
                <a:latin typeface="Courier"/>
              </a:rPr>
              <a:t>      </a:t>
            </a:r>
            <a:r>
              <a:rPr lang="en-GB" sz="2000" b="1" dirty="0" err="1">
                <a:solidFill>
                  <a:schemeClr val="tx2">
                    <a:lumMod val="75000"/>
                  </a:schemeClr>
                </a:solidFill>
                <a:latin typeface="Courier"/>
              </a:rPr>
              <a:t>get_local_size</a:t>
            </a:r>
            <a:r>
              <a:rPr lang="en-GB" sz="2000" b="1" dirty="0">
                <a:latin typeface="Courier"/>
              </a:rPr>
              <a:t>(0);</a:t>
            </a:r>
          </a:p>
          <a:p>
            <a:pPr marL="0" indent="0">
              <a:buNone/>
            </a:pPr>
            <a:r>
              <a:rPr lang="en-GB" sz="2000" b="1" dirty="0">
                <a:solidFill>
                  <a:srgbClr val="C0504D"/>
                </a:solidFill>
                <a:latin typeface="Courier"/>
              </a:rPr>
              <a:t> </a:t>
            </a:r>
          </a:p>
          <a:p>
            <a:pPr marL="0" indent="0">
              <a:buNone/>
            </a:pPr>
            <a:r>
              <a:rPr lang="en-GB" sz="2000" b="1" dirty="0">
                <a:solidFill>
                  <a:srgbClr val="C0504D"/>
                </a:solidFill>
                <a:latin typeface="Courier"/>
              </a:rPr>
              <a:t> float </a:t>
            </a:r>
            <a:r>
              <a:rPr lang="en-GB" sz="2000" b="1" dirty="0" err="1">
                <a:solidFill>
                  <a:prstClr val="black"/>
                </a:solidFill>
                <a:latin typeface="Courier"/>
              </a:rPr>
              <a:t>tmp</a:t>
            </a:r>
            <a:r>
              <a:rPr lang="en-GB" sz="2000" b="1" dirty="0">
                <a:solidFill>
                  <a:prstClr val="black"/>
                </a:solidFill>
                <a:latin typeface="Courier"/>
              </a:rPr>
              <a:t>;  </a:t>
            </a:r>
          </a:p>
          <a:p>
            <a:pPr marL="0" indent="0">
              <a:buNone/>
            </a:pPr>
            <a:r>
              <a:rPr lang="en-GB" sz="2000" b="1" dirty="0">
                <a:solidFill>
                  <a:prstClr val="black"/>
                </a:solidFill>
                <a:latin typeface="Courier"/>
              </a:rPr>
              <a:t> </a:t>
            </a:r>
            <a:r>
              <a:rPr lang="en-GB" sz="2000" b="1" dirty="0">
                <a:solidFill>
                  <a:schemeClr val="accent2"/>
                </a:solidFill>
                <a:latin typeface="Courier"/>
              </a:rPr>
              <a:t>float </a:t>
            </a:r>
            <a:r>
              <a:rPr lang="en-GB" sz="2000" b="1" dirty="0" err="1">
                <a:latin typeface="Courier"/>
              </a:rPr>
              <a:t>Awrk</a:t>
            </a:r>
            <a:r>
              <a:rPr lang="en-GB" sz="2000" b="1" dirty="0">
                <a:latin typeface="Courier"/>
              </a:rPr>
              <a:t>[1024];</a:t>
            </a:r>
          </a:p>
          <a:p>
            <a:pPr marL="0" indent="0">
              <a:buNone/>
            </a:pPr>
            <a:endParaRPr lang="en-GB" sz="2000" b="1" dirty="0">
              <a:latin typeface="Courier"/>
            </a:endParaRPr>
          </a:p>
        </p:txBody>
      </p:sp>
      <p:sp>
        <p:nvSpPr>
          <p:cNvPr id="2" name="Title 1"/>
          <p:cNvSpPr>
            <a:spLocks noGrp="1"/>
          </p:cNvSpPr>
          <p:nvPr>
            <p:ph type="title"/>
          </p:nvPr>
        </p:nvSpPr>
        <p:spPr>
          <a:xfrm>
            <a:off x="0" y="0"/>
            <a:ext cx="9144000" cy="768957"/>
          </a:xfrm>
        </p:spPr>
        <p:txBody>
          <a:bodyPr>
            <a:noAutofit/>
          </a:bodyPr>
          <a:lstStyle/>
          <a:p>
            <a:r>
              <a:rPr lang="en-GB" sz="3200" dirty="0"/>
              <a:t>Matrix multiplication: </a:t>
            </a:r>
            <a:r>
              <a:rPr lang="en-GB" sz="2000" dirty="0"/>
              <a:t>B column shared between work-items</a:t>
            </a:r>
          </a:p>
        </p:txBody>
      </p:sp>
      <p:sp>
        <p:nvSpPr>
          <p:cNvPr id="4" name="Content Placeholder 2"/>
          <p:cNvSpPr txBox="1">
            <a:spLocks/>
          </p:cNvSpPr>
          <p:nvPr/>
        </p:nvSpPr>
        <p:spPr>
          <a:xfrm>
            <a:off x="3894968" y="756745"/>
            <a:ext cx="4996788" cy="562829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  for (k = 0; k &lt; N; k++)</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N+k</a:t>
            </a:r>
            <a:r>
              <a:rPr lang="en-GB" sz="2000" b="1" dirty="0">
                <a:solidFill>
                  <a:prstClr val="black"/>
                </a:solidFill>
                <a:latin typeface="Courier"/>
              </a:rPr>
              <a:t>];</a:t>
            </a:r>
          </a:p>
          <a:p>
            <a:pPr marL="0" indent="0" fontAlgn="auto">
              <a:spcAft>
                <a:spcPts val="0"/>
              </a:spcAft>
              <a:buNone/>
            </a:pPr>
            <a:endParaRPr lang="en-GB" sz="2000" b="1" dirty="0">
              <a:solidFill>
                <a:prstClr val="black"/>
              </a:solidFill>
              <a:latin typeface="Courier"/>
            </a:endParaRPr>
          </a:p>
          <a:p>
            <a:pPr marL="0" indent="0">
              <a:buNone/>
            </a:pPr>
            <a:r>
              <a:rPr lang="en-GB" sz="2000" b="1" dirty="0">
                <a:solidFill>
                  <a:schemeClr val="accent1"/>
                </a:solidFill>
                <a:latin typeface="Courier"/>
              </a:rPr>
              <a:t>  </a:t>
            </a:r>
            <a:r>
              <a:rPr lang="en-GB" sz="2000" b="1" dirty="0">
                <a:latin typeface="Courier"/>
              </a:rPr>
              <a:t>for (j = 0; j &lt; N; j++) {</a:t>
            </a:r>
          </a:p>
          <a:p>
            <a:pPr marL="0" indent="0">
              <a:buNone/>
            </a:pPr>
            <a:endParaRPr lang="en-GB" sz="2000" b="1" dirty="0">
              <a:latin typeface="Courier"/>
            </a:endParaRPr>
          </a:p>
          <a:p>
            <a:pPr marL="0" indent="0" fontAlgn="auto">
              <a:spcAft>
                <a:spcPts val="0"/>
              </a:spcAft>
              <a:buNone/>
            </a:pPr>
            <a:r>
              <a:rPr lang="en-GB" sz="2000" b="1" dirty="0">
                <a:latin typeface="Courier"/>
              </a:rPr>
              <a:t>    for </a:t>
            </a:r>
            <a:r>
              <a:rPr lang="en-GB" sz="2000" b="1" dirty="0">
                <a:solidFill>
                  <a:prstClr val="black"/>
                </a:solidFill>
                <a:latin typeface="Courier"/>
              </a:rPr>
              <a:t>(k=</a:t>
            </a:r>
            <a:r>
              <a:rPr lang="en-GB" sz="2000" b="1" dirty="0" err="1">
                <a:solidFill>
                  <a:prstClr val="black"/>
                </a:solidFill>
                <a:latin typeface="Courier"/>
              </a:rPr>
              <a:t>iloc</a:t>
            </a:r>
            <a:r>
              <a:rPr lang="en-GB" sz="2000" b="1" dirty="0">
                <a:solidFill>
                  <a:prstClr val="black"/>
                </a:solidFill>
                <a:latin typeface="Courier"/>
              </a:rPr>
              <a:t>; k&lt;</a:t>
            </a:r>
            <a:r>
              <a:rPr lang="en-GB" sz="2000" b="1" dirty="0">
                <a:latin typeface="Courier"/>
              </a:rPr>
              <a:t>N</a:t>
            </a:r>
            <a:r>
              <a:rPr lang="en-GB" sz="2000" b="1" dirty="0">
                <a:solidFill>
                  <a:prstClr val="black"/>
                </a:solidFill>
                <a:latin typeface="Courier"/>
              </a:rPr>
              <a:t>; k+=</a:t>
            </a:r>
            <a:r>
              <a:rPr lang="en-GB" sz="2000" b="1" dirty="0" err="1">
                <a:solidFill>
                  <a:prstClr val="black"/>
                </a:solidFill>
                <a:latin typeface="Courier"/>
              </a:rPr>
              <a:t>nloc</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Bwrk</a:t>
            </a:r>
            <a:r>
              <a:rPr lang="en-GB" sz="2000" b="1" dirty="0">
                <a:solidFill>
                  <a:prstClr val="black"/>
                </a:solidFill>
                <a:latin typeface="Courier"/>
              </a:rPr>
              <a:t>[k] = B[k*</a:t>
            </a:r>
            <a:r>
              <a:rPr lang="en-GB" sz="2000" b="1" dirty="0">
                <a:latin typeface="Courier"/>
              </a:rPr>
              <a:t> </a:t>
            </a:r>
            <a:r>
              <a:rPr lang="en-GB" sz="2000" b="1" dirty="0" err="1">
                <a:latin typeface="Courier"/>
              </a:rPr>
              <a:t>N</a:t>
            </a:r>
            <a:r>
              <a:rPr lang="en-GB" sz="2000" b="1" dirty="0" err="1">
                <a:solidFill>
                  <a:prstClr val="black"/>
                </a:solidFill>
                <a:latin typeface="Courier"/>
              </a:rPr>
              <a:t>+j</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p>
          <a:p>
            <a:pPr marL="0" indent="0" fontAlgn="auto">
              <a:spcAft>
                <a:spcPts val="0"/>
              </a:spcAft>
              <a:buNone/>
            </a:pPr>
            <a:r>
              <a:rPr lang="en-GB" sz="2000" b="1" dirty="0">
                <a:solidFill>
                  <a:prstClr val="black"/>
                </a:solidFill>
                <a:latin typeface="Courier"/>
              </a:rPr>
              <a:t>    barrier(CLK_LOCAL_MEM_FENCE);</a:t>
            </a:r>
          </a:p>
          <a:p>
            <a:pPr marL="0" indent="0">
              <a:buNone/>
            </a:pPr>
            <a:endParaRPr lang="en-GB" sz="2000" b="1" dirty="0">
              <a:latin typeface="Courier"/>
            </a:endParaRP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err="1">
                <a:latin typeface="Courier"/>
              </a:rPr>
              <a:t>tmp</a:t>
            </a:r>
            <a:r>
              <a:rPr lang="en-GB" sz="2000" b="1" dirty="0">
                <a:latin typeface="Courier"/>
              </a:rPr>
              <a:t> = 0.0f;</a:t>
            </a:r>
            <a:endParaRPr lang="en-GB" sz="2000" b="1" dirty="0">
              <a:solidFill>
                <a:prstClr val="black"/>
              </a:solidFill>
              <a:latin typeface="Courier"/>
            </a:endParaRPr>
          </a:p>
          <a:p>
            <a:pPr marL="0" indent="0" fontAlgn="auto">
              <a:spcAft>
                <a:spcPts val="0"/>
              </a:spcAft>
              <a:buFont typeface="Arial" pitchFamily="34" charset="0"/>
              <a:buNone/>
            </a:pPr>
            <a:r>
              <a:rPr lang="en-GB" sz="2000" b="1" dirty="0">
                <a:solidFill>
                  <a:prstClr val="black"/>
                </a:solidFill>
                <a:latin typeface="Courier"/>
              </a:rPr>
              <a:t>    for (k = 0; k &lt; N; k++) </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a:t>
            </a:r>
            <a:r>
              <a:rPr lang="en-GB" sz="2000" b="1" dirty="0" err="1">
                <a:solidFill>
                  <a:prstClr val="black"/>
                </a:solidFill>
                <a:latin typeface="Courier"/>
              </a:rPr>
              <a:t>Awrk</a:t>
            </a:r>
            <a:r>
              <a:rPr lang="en-GB" sz="2000" b="1" dirty="0">
                <a:solidFill>
                  <a:prstClr val="black"/>
                </a:solidFill>
                <a:latin typeface="Courier"/>
              </a:rPr>
              <a:t>[k]*</a:t>
            </a:r>
            <a:r>
              <a:rPr lang="en-GB" sz="2000" b="1" dirty="0" err="1">
                <a:solidFill>
                  <a:prstClr val="black"/>
                </a:solidFill>
                <a:latin typeface="Courier"/>
              </a:rPr>
              <a:t>Bwrk</a:t>
            </a:r>
            <a:r>
              <a:rPr lang="en-GB" sz="2000" b="1" dirty="0">
                <a:solidFill>
                  <a:prstClr val="black"/>
                </a:solidFill>
                <a:latin typeface="Courier"/>
              </a:rPr>
              <a:t>[k];</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    C[</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N+j</a:t>
            </a:r>
            <a:r>
              <a:rPr lang="en-GB" sz="2000" b="1" dirty="0">
                <a:solidFill>
                  <a:prstClr val="black"/>
                </a:solidFill>
                <a:latin typeface="Courier"/>
              </a:rPr>
              <a:t>] = </a:t>
            </a:r>
            <a:r>
              <a:rPr lang="en-GB" sz="2000" b="1" dirty="0" err="1">
                <a:solidFill>
                  <a:prstClr val="black"/>
                </a:solidFill>
                <a:latin typeface="Courier"/>
              </a:rPr>
              <a:t>tmp</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p>
          <a:p>
            <a:pPr marL="0" indent="0" fontAlgn="auto">
              <a:spcAft>
                <a:spcPts val="0"/>
              </a:spcAft>
              <a:buNone/>
            </a:pPr>
            <a:r>
              <a:rPr lang="en-GB" sz="2000" b="1" dirty="0">
                <a:solidFill>
                  <a:prstClr val="black"/>
                </a:solidFill>
                <a:latin typeface="Courier"/>
              </a:rPr>
              <a:t>    barrier(CLK_LOCAL_MEM_FENCE);</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a:t>
            </a:r>
          </a:p>
        </p:txBody>
      </p:sp>
      <p:cxnSp>
        <p:nvCxnSpPr>
          <p:cNvPr id="6" name="Straight Connector 5"/>
          <p:cNvCxnSpPr/>
          <p:nvPr/>
        </p:nvCxnSpPr>
        <p:spPr>
          <a:xfrm>
            <a:off x="3894968" y="756745"/>
            <a:ext cx="0" cy="5502165"/>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29078" y="5693938"/>
            <a:ext cx="4682357" cy="1077218"/>
          </a:xfrm>
          <a:prstGeom prst="rect">
            <a:avLst/>
          </a:prstGeom>
          <a:solidFill>
            <a:schemeClr val="bg1"/>
          </a:solidFill>
          <a:ln>
            <a:solidFill>
              <a:srgbClr val="002060"/>
            </a:solidFill>
          </a:ln>
        </p:spPr>
        <p:txBody>
          <a:bodyPr wrap="square">
            <a:spAutoFit/>
          </a:bodyPr>
          <a:lstStyle/>
          <a:p>
            <a:pPr algn="ctr" fontAlgn="auto">
              <a:spcBef>
                <a:spcPts val="0"/>
              </a:spcBef>
              <a:spcAft>
                <a:spcPts val="0"/>
              </a:spcAft>
            </a:pPr>
            <a:r>
              <a:rPr lang="en-US" sz="1600" b="1" dirty="0">
                <a:solidFill>
                  <a:srgbClr val="002060"/>
                </a:solidFill>
                <a:latin typeface="Trebuchet MS"/>
                <a:ea typeface="+mn-ea"/>
              </a:rPr>
              <a:t>Pass a work array in local memory to hold a column of B.  All the work-items do the copy “in parallel” using a cyclic loop distribution (hence why we need </a:t>
            </a:r>
            <a:r>
              <a:rPr lang="en-US" sz="1600" b="1" dirty="0" err="1">
                <a:solidFill>
                  <a:srgbClr val="002060"/>
                </a:solidFill>
                <a:latin typeface="Trebuchet MS"/>
                <a:ea typeface="+mn-ea"/>
              </a:rPr>
              <a:t>iloc</a:t>
            </a:r>
            <a:r>
              <a:rPr lang="en-US" sz="1600" b="1" dirty="0">
                <a:solidFill>
                  <a:srgbClr val="002060"/>
                </a:solidFill>
                <a:latin typeface="Trebuchet MS"/>
                <a:ea typeface="+mn-ea"/>
              </a:rPr>
              <a:t> and </a:t>
            </a:r>
            <a:r>
              <a:rPr lang="en-US" sz="1600" b="1" dirty="0" err="1">
                <a:solidFill>
                  <a:srgbClr val="002060"/>
                </a:solidFill>
                <a:latin typeface="Trebuchet MS"/>
                <a:ea typeface="+mn-ea"/>
              </a:rPr>
              <a:t>nloc</a:t>
            </a:r>
            <a:r>
              <a:rPr lang="en-US" sz="1600" b="1" dirty="0">
                <a:solidFill>
                  <a:srgbClr val="002060"/>
                </a:solidFill>
                <a:latin typeface="Trebuchet MS"/>
                <a:ea typeface="+mn-ea"/>
              </a:rPr>
              <a:t>) </a:t>
            </a:r>
          </a:p>
        </p:txBody>
      </p:sp>
      <p:sp>
        <p:nvSpPr>
          <p:cNvPr id="8" name="Oval 7"/>
          <p:cNvSpPr/>
          <p:nvPr/>
        </p:nvSpPr>
        <p:spPr>
          <a:xfrm>
            <a:off x="680635" y="2301766"/>
            <a:ext cx="3323806" cy="396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
        <p:nvSpPr>
          <p:cNvPr id="9" name="Oval 8"/>
          <p:cNvSpPr/>
          <p:nvPr/>
        </p:nvSpPr>
        <p:spPr>
          <a:xfrm>
            <a:off x="0" y="3831021"/>
            <a:ext cx="4004441" cy="1718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10" name="Oval 9"/>
          <p:cNvSpPr/>
          <p:nvPr/>
        </p:nvSpPr>
        <p:spPr>
          <a:xfrm>
            <a:off x="4092345" y="1923393"/>
            <a:ext cx="4754500" cy="118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Tree>
    <p:extLst>
      <p:ext uri="{BB962C8B-B14F-4D97-AF65-F5344CB8AC3E}">
        <p14:creationId xmlns:p14="http://schemas.microsoft.com/office/powerpoint/2010/main" val="394585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Intel GPU</a:t>
            </a:r>
          </a:p>
        </p:txBody>
      </p:sp>
      <p:sp>
        <p:nvSpPr>
          <p:cNvPr id="3" name="Content Placeholder 2"/>
          <p:cNvSpPr>
            <a:spLocks noGrp="1"/>
          </p:cNvSpPr>
          <p:nvPr>
            <p:ph idx="1"/>
          </p:nvPr>
        </p:nvSpPr>
        <p:spPr>
          <a:xfrm>
            <a:off x="179512" y="1600200"/>
            <a:ext cx="8784976" cy="5069160"/>
          </a:xfrm>
        </p:spPr>
        <p:txBody>
          <a:bodyPr>
            <a:normAutofit/>
          </a:bodyPr>
          <a:lstStyle/>
          <a:p>
            <a:r>
              <a:rPr lang="en-GB" dirty="0"/>
              <a:t>NB: requires an Intel® Xeon™ processor on OS X</a:t>
            </a:r>
          </a:p>
          <a:p>
            <a:endParaRPr lang="en-GB" dirty="0"/>
          </a:p>
          <a:p>
            <a:r>
              <a:rPr lang="en-GB" dirty="0"/>
              <a:t>This works out of the box!</a:t>
            </a:r>
          </a:p>
          <a:p>
            <a:r>
              <a:rPr lang="en-GB" dirty="0"/>
              <a:t>Just select the Intel® GPU device</a:t>
            </a:r>
          </a:p>
          <a:p>
            <a:endParaRPr lang="en-GB" dirty="0"/>
          </a:p>
          <a:p>
            <a:r>
              <a:rPr lang="en-GB" dirty="0"/>
              <a:t>Intel® also have a driver for Windows: https://</a:t>
            </a:r>
            <a:r>
              <a:rPr lang="en-GB" dirty="0" err="1"/>
              <a:t>software.intel.com</a:t>
            </a:r>
            <a:r>
              <a:rPr lang="en-GB" dirty="0"/>
              <a:t>/en-us/articles/</a:t>
            </a:r>
            <a:r>
              <a:rPr lang="en-GB" dirty="0" err="1"/>
              <a:t>opencl</a:t>
            </a:r>
            <a:r>
              <a:rPr lang="en-GB" dirty="0"/>
              <a:t>-drivers</a:t>
            </a:r>
          </a:p>
        </p:txBody>
      </p:sp>
    </p:spTree>
    <p:extLst>
      <p:ext uri="{BB962C8B-B14F-4D97-AF65-F5344CB8AC3E}">
        <p14:creationId xmlns:p14="http://schemas.microsoft.com/office/powerpoint/2010/main" val="17708768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5170647"/>
          </a:xfrm>
          <a:prstGeom prst="rect">
            <a:avLst/>
          </a:prstGeom>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GB" sz="1100" b="1" dirty="0">
                <a:solidFill>
                  <a:schemeClr val="tx1"/>
                </a:solidFill>
                <a:latin typeface="Courier New Bold"/>
              </a:rPr>
              <a:t>cl::Buffer </a:t>
            </a:r>
            <a:r>
              <a:rPr lang="en-GB" sz="1100" b="1" dirty="0" err="1">
                <a:solidFill>
                  <a:schemeClr val="tx1"/>
                </a:solidFill>
                <a:latin typeface="Courier New Bold"/>
              </a:rPr>
              <a:t>d_a</a:t>
            </a:r>
            <a:r>
              <a:rPr lang="en-GB" sz="1100" b="1" dirty="0">
                <a:solidFill>
                  <a:schemeClr val="tx1"/>
                </a:solidFill>
                <a:latin typeface="Courier New Bold"/>
              </a:rPr>
              <a:t>(context, </a:t>
            </a:r>
            <a:r>
              <a:rPr lang="en-GB" sz="1100" b="1" dirty="0" err="1">
                <a:solidFill>
                  <a:schemeClr val="tx1"/>
                </a:solidFill>
                <a:latin typeface="Courier New Bold"/>
              </a:rPr>
              <a:t>h_A</a:t>
            </a:r>
            <a:r>
              <a:rPr lang="en-GB" sz="1100" b="1" dirty="0" err="1">
                <a:latin typeface="Courier New Bold"/>
              </a:rPr>
              <a:t>.begin</a:t>
            </a:r>
            <a:r>
              <a:rPr lang="en-GB" sz="1100" b="1" dirty="0">
                <a:latin typeface="Courier New Bold"/>
              </a:rPr>
              <a:t>(</a:t>
            </a:r>
            <a:r>
              <a:rPr lang="en-GB" sz="1100" b="1" dirty="0">
                <a:solidFill>
                  <a:schemeClr val="tx1"/>
                </a:solidFill>
                <a:latin typeface="Courier New Bold"/>
              </a:rPr>
              <a:t>),</a:t>
            </a:r>
            <a:r>
              <a:rPr lang="en-GB" sz="1100" b="1" dirty="0" err="1">
                <a:solidFill>
                  <a:schemeClr val="tx1"/>
                </a:solidFill>
                <a:latin typeface="Courier New Bold"/>
              </a:rPr>
              <a:t>h_A.end</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a:t>
            </a:r>
            <a:r>
              <a:rPr lang="en-GB" sz="1100" b="1" dirty="0" err="1">
                <a:solidFill>
                  <a:schemeClr val="tx1"/>
                </a:solidFill>
                <a:latin typeface="Courier New Bold"/>
              </a:rPr>
              <a:t>h_B.begin</a:t>
            </a:r>
            <a:r>
              <a:rPr lang="en-GB" sz="1100" b="1" dirty="0">
                <a:solidFill>
                  <a:schemeClr val="tx1"/>
                </a:solidFill>
                <a:latin typeface="Courier New Bold"/>
              </a:rPr>
              <a:t>(),</a:t>
            </a:r>
            <a:r>
              <a:rPr lang="en-GB" sz="1100" b="1" dirty="0" err="1">
                <a:solidFill>
                  <a:schemeClr val="tx1"/>
                </a:solidFill>
                <a:latin typeface="Courier New Bold"/>
              </a:rPr>
              <a:t>h_B.end</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err="1">
                <a:solidFill>
                  <a:schemeClr val="tx1"/>
                </a:solidFill>
                <a:latin typeface="Courier New Bold"/>
              </a:rPr>
              <a:t>szC</a:t>
            </a:r>
            <a:r>
              <a:rPr lang="en-US" sz="1100" b="1" dirty="0">
                <a:solidFill>
                  <a:schemeClr val="tx1"/>
                </a:solidFill>
                <a:latin typeface="Courier New Bold"/>
              </a:rPr>
              <a:t>);</a:t>
            </a:r>
          </a:p>
          <a:p>
            <a:r>
              <a:rPr lang="en-US" sz="1100" b="1" dirty="0">
                <a:solidFill>
                  <a:schemeClr val="tx1"/>
                </a:solidFill>
                <a:latin typeface="Courier New Bold"/>
              </a:rPr>
              <a:t> </a:t>
            </a:r>
          </a:p>
          <a:p>
            <a:endParaRPr lang="en-US" sz="1100" b="1" dirty="0">
              <a:solidFill>
                <a:schemeClr val="tx1"/>
              </a:solidFill>
              <a:latin typeface="Courier New Bold"/>
            </a:endParaRPr>
          </a:p>
          <a:p>
            <a:endParaRPr lang="en-US" sz="1100" b="1" dirty="0">
              <a:latin typeface="Courier New Bold"/>
            </a:endParaRPr>
          </a:p>
          <a:p>
            <a:endParaRPr lang="en-US" sz="1100" b="1" dirty="0">
              <a:solidFill>
                <a:schemeClr val="tx1"/>
              </a:solidFill>
              <a:latin typeface="Courier New Bold"/>
            </a:endParaRPr>
          </a:p>
          <a:p>
            <a:r>
              <a:rPr lang="da-DK" sz="1100" b="1" dirty="0">
                <a:solidFill>
                  <a:schemeClr val="tx1"/>
                </a:solidFill>
                <a:latin typeface="Courier New Bold"/>
              </a:rPr>
              <a:t> cl::make_kernel&lt;int, int, int,</a:t>
            </a:r>
          </a:p>
          <a:p>
            <a:r>
              <a:rPr lang="da-DK" sz="1100" b="1" dirty="0">
                <a:latin typeface="Courier New Bold"/>
              </a:rPr>
              <a:t>                  </a:t>
            </a:r>
            <a:r>
              <a:rPr lang="da-DK" sz="1100" b="1" dirty="0">
                <a:solidFill>
                  <a:schemeClr val="tx1"/>
                </a:solidFill>
                <a:latin typeface="Courier New Bold"/>
              </a:rPr>
              <a:t>cl::Buffer, cl::Buffer, cl::Buffer</a:t>
            </a:r>
            <a:r>
              <a:rPr lang="da-DK" sz="1100" b="1" dirty="0">
                <a:latin typeface="Courier New Bold"/>
              </a:rPr>
              <a:t>&gt; </a:t>
            </a:r>
            <a:endParaRPr lang="da-DK" sz="1100" b="1" dirty="0">
              <a:solidFill>
                <a:schemeClr val="tx1"/>
              </a:solidFill>
              <a:latin typeface="Courier New Bold"/>
            </a:endParaRPr>
          </a:p>
          <a:p>
            <a:r>
              <a:rPr lang="da-DK" sz="1100" b="1" dirty="0">
                <a:latin typeface="Courier New Bold"/>
              </a:rPr>
              <a:t>                  </a:t>
            </a:r>
            <a:r>
              <a:rPr lang="da-DK" sz="1100" b="1" dirty="0" err="1">
                <a:latin typeface="Courier New Bold"/>
              </a:rPr>
              <a:t>rowcol</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rowcol</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(queue,</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(ORDER/16)),</a:t>
            </a:r>
          </a:p>
          <a:p>
            <a:r>
              <a:rPr lang="en-US" sz="1100" b="1" dirty="0">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d_a</a:t>
            </a:r>
            <a:r>
              <a:rPr lang="en-US" sz="1100" b="1" dirty="0">
                <a:solidFill>
                  <a:schemeClr val="tx1"/>
                </a:solidFill>
                <a:latin typeface="Courier New Bold"/>
              </a:rPr>
              <a:t>, </a:t>
            </a:r>
            <a:r>
              <a:rPr lang="en-US" sz="1100" b="1" dirty="0" err="1">
                <a:solidFill>
                  <a:schemeClr val="tx1"/>
                </a:solidFill>
                <a:latin typeface="Courier New Bold"/>
              </a:rPr>
              <a:t>d_b</a:t>
            </a:r>
            <a:r>
              <a:rPr lang="en-US" sz="1100" b="1" dirty="0">
                <a:solidFill>
                  <a:schemeClr val="tx1"/>
                </a:solidFill>
                <a:latin typeface="Courier New Bold"/>
              </a:rPr>
              <a:t>, </a:t>
            </a:r>
            <a:r>
              <a:rPr lang="en-US" sz="1100" b="1" dirty="0" err="1">
                <a:solidFill>
                  <a:schemeClr val="tx1"/>
                </a:solidFill>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a:t>
            </a:r>
            <a:r>
              <a:rPr lang="en-GB" sz="1100" b="1" dirty="0" err="1">
                <a:solidFill>
                  <a:schemeClr val="tx1"/>
                </a:solidFill>
                <a:latin typeface="Courier New Bold"/>
              </a:rPr>
              <a:t>h_C.begin</a:t>
            </a:r>
            <a:r>
              <a:rPr lang="en-GB" sz="1100" b="1" dirty="0">
                <a:solidFill>
                  <a:schemeClr val="tx1"/>
                </a:solidFill>
                <a:latin typeface="Courier New Bold"/>
              </a:rPr>
              <a:t>(), </a:t>
            </a:r>
            <a:r>
              <a:rPr lang="en-GB" sz="1100" b="1" dirty="0" err="1">
                <a:solidFill>
                  <a:schemeClr val="tx1"/>
                </a:solidFill>
                <a:latin typeface="Courier New Bold"/>
              </a:rPr>
              <a:t>h_C.end</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results(</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 A[N][P],B[P][M],C[N][M]</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 = </a:t>
            </a:r>
            <a:r>
              <a:rPr lang="en-US" sz="1100" b="1" dirty="0" err="1">
                <a:solidFill>
                  <a:schemeClr val="tx1"/>
                </a:solidFill>
                <a:latin typeface="Courier New Bold"/>
              </a:rPr>
              <a:t>Mdim</a:t>
            </a:r>
            <a:r>
              <a:rPr lang="en-US" sz="1100" b="1" dirty="0">
                <a:solidFill>
                  <a:schemeClr val="tx1"/>
                </a:solidFill>
                <a:latin typeface="Courier New Bold"/>
              </a:rPr>
              <a:t> = ORDER;</a:t>
            </a:r>
          </a:p>
          <a:p>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a:t>
            </a:r>
            <a:r>
              <a:rPr lang="en-US" sz="1100" b="1" dirty="0" err="1">
                <a:solidFill>
                  <a:schemeClr val="tx1"/>
                </a:solidFill>
                <a:latin typeface="Courier New Bold"/>
              </a:rPr>
              <a:t>szA</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err="1">
                <a:solidFill>
                  <a:schemeClr val="tx1"/>
                </a:solidFill>
                <a:latin typeface="Courier New Bold"/>
              </a:rPr>
              <a:t>szB</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err="1">
                <a:solidFill>
                  <a:schemeClr val="tx1"/>
                </a:solidFill>
                <a:latin typeface="Courier New Bold"/>
              </a:rPr>
              <a:t>szC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9" name="TextBox 8"/>
          <p:cNvSpPr txBox="1"/>
          <p:nvPr/>
        </p:nvSpPr>
        <p:spPr>
          <a:xfrm>
            <a:off x="4499993" y="2636912"/>
            <a:ext cx="4608512" cy="430887"/>
          </a:xfrm>
          <a:prstGeom prst="rect">
            <a:avLst/>
          </a:prstGeom>
          <a:solidFill>
            <a:schemeClr val="bg1"/>
          </a:solidFill>
          <a:ln>
            <a:solidFill>
              <a:schemeClr val="accent4"/>
            </a:solidFill>
          </a:ln>
        </p:spPr>
        <p:txBody>
          <a:bodyPr wrap="square" rtlCol="0">
            <a:spAutoFit/>
          </a:bodyPr>
          <a:lstStyle/>
          <a:p>
            <a:r>
              <a:rPr lang="en-GB" sz="1100" b="1" dirty="0">
                <a:latin typeface="Courier New Bold"/>
              </a:rPr>
              <a:t>cl::</a:t>
            </a:r>
            <a:r>
              <a:rPr lang="en-GB" sz="1100" b="1" dirty="0" err="1">
                <a:latin typeface="Courier New Bold"/>
              </a:rPr>
              <a:t>LocalSpaceArg</a:t>
            </a:r>
            <a:r>
              <a:rPr lang="en-GB" sz="1100" b="1" dirty="0">
                <a:latin typeface="Courier New Bold"/>
              </a:rPr>
              <a:t> </a:t>
            </a:r>
            <a:r>
              <a:rPr lang="en-GB" sz="1100" b="1" dirty="0" err="1">
                <a:latin typeface="Courier New Bold"/>
              </a:rPr>
              <a:t>localmem</a:t>
            </a:r>
            <a:r>
              <a:rPr lang="en-GB" sz="1100" b="1" dirty="0">
                <a:latin typeface="Courier New Bold"/>
              </a:rPr>
              <a:t> =</a:t>
            </a:r>
          </a:p>
          <a:p>
            <a:r>
              <a:rPr lang="en-GB" sz="1100" b="1" dirty="0">
                <a:latin typeface="Courier New Bold"/>
              </a:rPr>
              <a:t>                    cl::Local(</a:t>
            </a:r>
            <a:r>
              <a:rPr lang="en-GB" sz="1100" b="1" dirty="0" err="1">
                <a:latin typeface="Courier New Bold"/>
              </a:rPr>
              <a:t>sizeof</a:t>
            </a:r>
            <a:r>
              <a:rPr lang="en-GB" sz="1100" b="1" dirty="0">
                <a:latin typeface="Courier New Bold"/>
              </a:rPr>
              <a:t>(float) * </a:t>
            </a:r>
            <a:r>
              <a:rPr lang="en-GB" sz="1100" b="1" dirty="0" err="1">
                <a:latin typeface="Courier New Bold"/>
              </a:rPr>
              <a:t>Pdim</a:t>
            </a:r>
            <a:r>
              <a:rPr lang="en-GB" sz="1100" b="1" dirty="0">
                <a:latin typeface="Courier New Bold"/>
              </a:rPr>
              <a:t>);</a:t>
            </a:r>
          </a:p>
        </p:txBody>
      </p:sp>
      <p:sp>
        <p:nvSpPr>
          <p:cNvPr id="10" name="TextBox 9"/>
          <p:cNvSpPr txBox="1"/>
          <p:nvPr/>
        </p:nvSpPr>
        <p:spPr>
          <a:xfrm>
            <a:off x="4458323" y="4293096"/>
            <a:ext cx="4650181" cy="769441"/>
          </a:xfrm>
          <a:prstGeom prst="rect">
            <a:avLst/>
          </a:prstGeom>
          <a:solidFill>
            <a:schemeClr val="bg1"/>
          </a:solidFill>
          <a:ln>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a:t>
            </a:r>
            <a:r>
              <a:rPr lang="en-US" sz="1100" b="1" dirty="0" err="1">
                <a:latin typeface="Courier New Bold"/>
              </a:rPr>
              <a:t>Ndim</a:t>
            </a:r>
            <a:r>
              <a:rPr lang="en-US" sz="1100" b="1" dirty="0">
                <a:latin typeface="Courier New Bold"/>
              </a:rPr>
              <a:t>),           </a:t>
            </a:r>
          </a:p>
          <a:p>
            <a:r>
              <a:rPr lang="en-US" sz="1100" b="1" dirty="0">
                <a:latin typeface="Courier New Bold"/>
              </a:rPr>
              <a:t>                       cl::</a:t>
            </a:r>
            <a:r>
              <a:rPr lang="en-US" sz="1100" b="1" dirty="0" err="1">
                <a:latin typeface="Courier New Bold"/>
              </a:rPr>
              <a:t>NDRange</a:t>
            </a:r>
            <a:r>
              <a:rPr lang="en-US" sz="1100" b="1" dirty="0">
                <a:latin typeface="Courier New Bold"/>
              </a:rPr>
              <a:t>(ORDER/16)),</a:t>
            </a:r>
          </a:p>
          <a:p>
            <a:r>
              <a:rPr lang="en-US" sz="1100" b="1" dirty="0">
                <a:latin typeface="Courier New Bold"/>
              </a:rPr>
              <a:t>       </a:t>
            </a:r>
            <a:r>
              <a:rPr lang="en-US" sz="1100" b="1" dirty="0" err="1">
                <a:latin typeface="Courier New Bold"/>
              </a:rPr>
              <a:t>Ndim</a:t>
            </a:r>
            <a:r>
              <a:rPr lang="en-US" sz="1100" b="1" dirty="0">
                <a:latin typeface="Courier New Bold"/>
              </a:rPr>
              <a:t>, </a:t>
            </a:r>
            <a:r>
              <a:rPr lang="en-US" sz="1100" b="1" dirty="0" err="1">
                <a:latin typeface="Courier New Bold"/>
              </a:rPr>
              <a:t>Mdim</a:t>
            </a:r>
            <a:r>
              <a:rPr lang="en-US" sz="1100" b="1" dirty="0">
                <a:latin typeface="Courier New Bold"/>
              </a:rPr>
              <a:t>, </a:t>
            </a:r>
            <a:r>
              <a:rPr lang="en-US" sz="1100" b="1" dirty="0" err="1">
                <a:latin typeface="Courier New Bold"/>
              </a:rPr>
              <a:t>Pdim</a:t>
            </a:r>
            <a:r>
              <a:rPr lang="en-US" sz="1100" b="1" dirty="0">
                <a:latin typeface="Courier New Bold"/>
              </a:rPr>
              <a:t>,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latin typeface="Courier New Bold"/>
              </a:rPr>
              <a:t>localmem</a:t>
            </a:r>
            <a:r>
              <a:rPr lang="en-US" sz="1100" b="1" dirty="0">
                <a:latin typeface="Courier New Bold"/>
              </a:rPr>
              <a:t>);</a:t>
            </a:r>
          </a:p>
        </p:txBody>
      </p:sp>
      <p:sp>
        <p:nvSpPr>
          <p:cNvPr id="11" name="TextBox 10"/>
          <p:cNvSpPr txBox="1"/>
          <p:nvPr/>
        </p:nvSpPr>
        <p:spPr>
          <a:xfrm>
            <a:off x="179512" y="620688"/>
            <a:ext cx="7837698" cy="1938992"/>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Pass local memory to kernels. </a:t>
            </a:r>
          </a:p>
          <a:p>
            <a:pPr marL="1109663" lvl="2" indent="-45720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1109663" lvl="2" indent="-457200">
              <a:buFont typeface="+mj-lt"/>
              <a:buAutoNum type="arabicPeriod"/>
            </a:pPr>
            <a:r>
              <a:rPr lang="en-US" sz="2000" dirty="0">
                <a:solidFill>
                  <a:schemeClr val="bg1"/>
                </a:solidFill>
              </a:rPr>
              <a:t>Allocate the size of local memory</a:t>
            </a:r>
          </a:p>
          <a:p>
            <a:pPr marL="1109663" lvl="2" indent="-45720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2" name="TextBox 11"/>
          <p:cNvSpPr txBox="1"/>
          <p:nvPr/>
        </p:nvSpPr>
        <p:spPr>
          <a:xfrm>
            <a:off x="4489930" y="3068960"/>
            <a:ext cx="4654070" cy="769441"/>
          </a:xfrm>
          <a:prstGeom prst="rect">
            <a:avLst/>
          </a:prstGeom>
          <a:solidFill>
            <a:schemeClr val="bg1"/>
          </a:solidFill>
          <a:ln>
            <a:solidFill>
              <a:schemeClr val="accent4"/>
            </a:solidFill>
          </a:ln>
        </p:spPr>
        <p:txBody>
          <a:bodyPr wrap="square" rtlCol="0">
            <a:spAutoFit/>
          </a:bodyPr>
          <a:lstStyle/>
          <a:p>
            <a:r>
              <a:rPr lang="en-GB" sz="1100" b="1" dirty="0">
                <a:latin typeface="Courier New Bold"/>
              </a:rPr>
              <a:t>cl::</a:t>
            </a:r>
            <a:r>
              <a:rPr lang="en-GB" sz="1100" b="1" dirty="0" err="1">
                <a:latin typeface="Courier New Bold"/>
              </a:rPr>
              <a:t>make_kernel</a:t>
            </a:r>
            <a:r>
              <a:rPr lang="en-GB" sz="1100" b="1" dirty="0">
                <a:latin typeface="Courier New Bold"/>
              </a:rPr>
              <a:t>&lt;</a:t>
            </a:r>
            <a:r>
              <a:rPr lang="en-GB" sz="1100" b="1" dirty="0" err="1">
                <a:latin typeface="Courier New Bold"/>
              </a:rPr>
              <a:t>int</a:t>
            </a:r>
            <a:r>
              <a:rPr lang="en-GB" sz="1100" b="1" dirty="0">
                <a:latin typeface="Courier New Bold"/>
              </a:rPr>
              <a:t>, </a:t>
            </a:r>
            <a:r>
              <a:rPr lang="en-GB" sz="1100" b="1" dirty="0" err="1">
                <a:latin typeface="Courier New Bold"/>
              </a:rPr>
              <a:t>int</a:t>
            </a:r>
            <a:r>
              <a:rPr lang="en-GB" sz="1100" b="1" dirty="0">
                <a:latin typeface="Courier New Bold"/>
              </a:rPr>
              <a:t>, </a:t>
            </a:r>
            <a:r>
              <a:rPr lang="en-GB" sz="1100" b="1" dirty="0" err="1">
                <a:latin typeface="Courier New Bold"/>
              </a:rPr>
              <a:t>int</a:t>
            </a:r>
            <a:r>
              <a:rPr lang="en-GB" sz="1100" b="1" dirty="0">
                <a:latin typeface="Courier New Bold"/>
              </a:rPr>
              <a:t>,</a:t>
            </a:r>
          </a:p>
          <a:p>
            <a:r>
              <a:rPr lang="en-GB" sz="1100" b="1" dirty="0">
                <a:latin typeface="Courier New Bold"/>
              </a:rPr>
              <a:t>	cl::Buffer, cl::Buffer, cl:::Buffer,</a:t>
            </a:r>
          </a:p>
          <a:p>
            <a:r>
              <a:rPr lang="en-GB" sz="1100" b="1" dirty="0">
                <a:latin typeface="Courier New Bold"/>
              </a:rPr>
              <a:t>           cl::</a:t>
            </a:r>
            <a:r>
              <a:rPr lang="en-GB" sz="1100" b="1" dirty="0" err="1">
                <a:latin typeface="Courier New Bold"/>
              </a:rPr>
              <a:t>LocalSpaceArg</a:t>
            </a:r>
            <a:r>
              <a:rPr lang="en-GB" sz="1100" b="1" dirty="0">
                <a:latin typeface="Courier New Bold"/>
              </a:rPr>
              <a:t>&gt;</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 items must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blocking techniques  </a:t>
            </a:r>
          </a:p>
          <a:p>
            <a:pPr lvl="2">
              <a:lnSpc>
                <a:spcPct val="110000"/>
              </a:lnSpc>
            </a:pPr>
            <a:r>
              <a:rPr lang="en-GB" dirty="0"/>
              <a:t>Decompose matrices into tiles such that three tiles just fit in the fastest (private)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modified the matrix multiplication program provided with the NVIDIA OpenCL SDK to work with our test suite to produce the blocked results on the following slide. This used register blocking with block sizes mapped onto the GPU’s warp size</a:t>
            </a:r>
          </a:p>
        </p:txBody>
      </p:sp>
    </p:spTree>
    <p:extLst>
      <p:ext uri="{BB962C8B-B14F-4D97-AF65-F5344CB8AC3E}">
        <p14:creationId xmlns:p14="http://schemas.microsoft.com/office/powerpoint/2010/main" val="1801578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223795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1,534.0</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230,416.7</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p:cNvSpPr txBox="1"/>
          <p:nvPr/>
        </p:nvSpPr>
        <p:spPr>
          <a:xfrm>
            <a:off x="3995936" y="5146159"/>
            <a:ext cx="3199915" cy="461665"/>
          </a:xfrm>
          <a:prstGeom prst="rect">
            <a:avLst/>
          </a:prstGeom>
          <a:noFill/>
        </p:spPr>
        <p:txBody>
          <a:bodyPr wrap="none" rtlCol="0">
            <a:spAutoFit/>
          </a:bodyPr>
          <a:lstStyle/>
          <a:p>
            <a:r>
              <a:rPr lang="en-GB" sz="2400" dirty="0">
                <a:solidFill>
                  <a:schemeClr val="accent2"/>
                </a:solidFill>
              </a:rPr>
              <a:t>Biggest impact so far!</a:t>
            </a:r>
          </a:p>
        </p:txBody>
      </p:sp>
      <p:cxnSp>
        <p:nvCxnSpPr>
          <p:cNvPr id="10" name="Straight Arrow Connector 9"/>
          <p:cNvCxnSpPr>
            <a:stCxn id="9" idx="3"/>
          </p:cNvCxnSpPr>
          <p:nvPr/>
        </p:nvCxnSpPr>
        <p:spPr>
          <a:xfrm flipV="1">
            <a:off x="7195851" y="4725144"/>
            <a:ext cx="328477" cy="651848"/>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09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8: using local memory</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Exercise 7</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a:p>
            <a:r>
              <a:rPr lang="en-GB" dirty="0">
                <a:solidFill>
                  <a:schemeClr val="accent2"/>
                </a:solidFill>
              </a:rPr>
              <a:t>Extra:</a:t>
            </a:r>
          </a:p>
          <a:p>
            <a:pPr lvl="1"/>
            <a:r>
              <a:rPr lang="en-GB" dirty="0"/>
              <a:t>Look at the fast, blocked implementation from the NVIDIA OpenCL SDK example. Try running it and compare to yours</a:t>
            </a:r>
          </a:p>
        </p:txBody>
      </p:sp>
    </p:spTree>
    <p:extLst>
      <p:ext uri="{BB962C8B-B14F-4D97-AF65-F5344CB8AC3E}">
        <p14:creationId xmlns:p14="http://schemas.microsoft.com/office/powerpoint/2010/main" val="1599556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7</a:t>
            </a:r>
          </a:p>
        </p:txBody>
      </p:sp>
    </p:spTree>
    <p:extLst>
      <p:ext uri="{BB962C8B-B14F-4D97-AF65-F5344CB8AC3E}">
        <p14:creationId xmlns:p14="http://schemas.microsoft.com/office/powerpoint/2010/main" val="14385336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64x64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Most common example is a barrier … i.e. all units of execution “in scope” arrive at the </a:t>
            </a:r>
            <a:r>
              <a:rPr lang="en-GB" dirty="0">
                <a:solidFill>
                  <a:schemeClr val="accent6">
                    <a:lumMod val="75000"/>
                  </a:schemeClr>
                </a:solidFill>
              </a:rPr>
              <a:t>barrier </a:t>
            </a:r>
            <a:r>
              <a:rPr lang="en-GB" dirty="0"/>
              <a:t>before any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dirty="0"/>
              <a:t>Within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Across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p>
          <a:p>
            <a:pPr lvl="1"/>
            <a:r>
              <a:rPr lang="en-GB" dirty="0">
                <a:solidFill>
                  <a:schemeClr val="accent2"/>
                </a:solidFill>
              </a:rPr>
              <a:t>Only solution: finish the kernel and start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057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sums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Setting up with Intel® Xeon Phi™</a:t>
            </a:r>
          </a:p>
        </p:txBody>
      </p:sp>
      <p:sp>
        <p:nvSpPr>
          <p:cNvPr id="3" name="Content Placeholder 2"/>
          <p:cNvSpPr>
            <a:spLocks noGrp="1"/>
          </p:cNvSpPr>
          <p:nvPr>
            <p:ph idx="1"/>
          </p:nvPr>
        </p:nvSpPr>
        <p:spPr/>
        <p:txBody>
          <a:bodyPr>
            <a:normAutofit/>
          </a:bodyPr>
          <a:lstStyle/>
          <a:p>
            <a:r>
              <a:rPr lang="en-GB" dirty="0"/>
              <a:t>Intel® Xeon Phi™ coprocessor are specialist processor only found in dedicated HPC clusters.</a:t>
            </a:r>
          </a:p>
          <a:p>
            <a:r>
              <a:rPr lang="en-GB" dirty="0"/>
              <a:t>As such, we expect most users will be using them in a server environment set up by someone else – hence we wont discusses setting up </a:t>
            </a:r>
            <a:r>
              <a:rPr lang="en-GB" dirty="0" err="1"/>
              <a:t>OpenCL</a:t>
            </a:r>
            <a:r>
              <a:rPr lang="en-GB" dirty="0"/>
              <a:t> on the Intel® Xeon Phi™ coprocessor in these slides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9: The Pi program</a:t>
            </a:r>
          </a:p>
        </p:txBody>
      </p:sp>
      <p:sp>
        <p:nvSpPr>
          <p:cNvPr id="8" name="Content Placeholder 7"/>
          <p:cNvSpPr>
            <a:spLocks noGrp="1"/>
          </p:cNvSpPr>
          <p:nvPr>
            <p:ph idx="1"/>
          </p:nvPr>
        </p:nvSpPr>
        <p:spPr>
          <a:xfrm>
            <a:off x="179512" y="620688"/>
            <a:ext cx="8784976" cy="5037802"/>
          </a:xfrm>
        </p:spPr>
        <p:txBody>
          <a:bodyPr>
            <a:normAutofit fontScale="925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Heterogeneous computing with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8</a:t>
            </a:r>
          </a:p>
        </p:txBody>
      </p:sp>
    </p:spTree>
    <p:extLst>
      <p:ext uri="{BB962C8B-B14F-4D97-AF65-F5344CB8AC3E}">
        <p14:creationId xmlns:p14="http://schemas.microsoft.com/office/powerpoint/2010/main" val="2648877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Running on the CPU and GPU</a:t>
            </a:r>
          </a:p>
        </p:txBody>
      </p:sp>
      <p:sp>
        <p:nvSpPr>
          <p:cNvPr id="5" name="Content Placeholder 4"/>
          <p:cNvSpPr>
            <a:spLocks noGrp="1"/>
          </p:cNvSpPr>
          <p:nvPr>
            <p:ph sz="half" idx="1"/>
          </p:nvPr>
        </p:nvSpPr>
        <p:spPr>
          <a:xfrm>
            <a:off x="179512" y="1600200"/>
            <a:ext cx="4316288" cy="5069160"/>
          </a:xfrm>
        </p:spPr>
        <p:txBody>
          <a:bodyPr>
            <a:normAutofit fontScale="92500" lnSpcReduction="20000"/>
          </a:bodyPr>
          <a:lstStyle/>
          <a:p>
            <a:r>
              <a:rPr lang="en-GB" dirty="0"/>
              <a:t>Kernels can be run on multiple devices at the same time</a:t>
            </a:r>
          </a:p>
          <a:p>
            <a:r>
              <a:rPr lang="en-GB" dirty="0"/>
              <a:t>We can exploit many GPUs and the host CPU for computation</a:t>
            </a:r>
          </a:p>
          <a:p>
            <a:r>
              <a:rPr lang="en-GB" dirty="0"/>
              <a:t>Simply define a context with multiple platforms, devices and queues</a:t>
            </a:r>
          </a:p>
          <a:p>
            <a:r>
              <a:rPr lang="en-GB" dirty="0"/>
              <a:t>We can even synchronize between queues using Events (see appendix)</a:t>
            </a:r>
          </a:p>
          <a:p>
            <a:r>
              <a:rPr lang="en-GB" dirty="0"/>
              <a:t>Can have more than one context</a:t>
            </a:r>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22483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Running on the CPU and GPU</a:t>
            </a:r>
          </a:p>
        </p:txBody>
      </p:sp>
      <p:sp>
        <p:nvSpPr>
          <p:cNvPr id="8" name="Content Placeholder 7"/>
          <p:cNvSpPr>
            <a:spLocks noGrp="1"/>
          </p:cNvSpPr>
          <p:nvPr>
            <p:ph idx="1"/>
          </p:nvPr>
        </p:nvSpPr>
        <p:spPr>
          <a:xfrm>
            <a:off x="457200" y="1484784"/>
            <a:ext cx="8229600" cy="4997152"/>
          </a:xfrm>
        </p:spPr>
        <p:txBody>
          <a:bodyPr>
            <a:normAutofit fontScale="62500" lnSpcReduction="20000"/>
          </a:bodyPr>
          <a:lstStyle/>
          <a:p>
            <a:pPr marL="514350" indent="-514350">
              <a:lnSpc>
                <a:spcPct val="110000"/>
              </a:lnSpc>
              <a:buFont typeface="+mj-lt"/>
              <a:buAutoNum type="arabicPeriod"/>
            </a:pPr>
            <a:r>
              <a:rPr lang="en-GB" dirty="0"/>
              <a:t>Discover all your platforms and devices</a:t>
            </a:r>
          </a:p>
          <a:p>
            <a:pPr lvl="1">
              <a:lnSpc>
                <a:spcPct val="110000"/>
              </a:lnSpc>
            </a:pPr>
            <a:r>
              <a:rPr lang="en-GB" dirty="0"/>
              <a:t>Look at the API for finding out Platform and Device IDs</a:t>
            </a:r>
          </a:p>
          <a:p>
            <a:pPr lvl="1">
              <a:lnSpc>
                <a:spcPct val="110000"/>
              </a:lnSpc>
            </a:pPr>
            <a:endParaRPr lang="en-GB" dirty="0"/>
          </a:p>
          <a:p>
            <a:pPr marL="514350" indent="-514350">
              <a:lnSpc>
                <a:spcPct val="110000"/>
              </a:lnSpc>
              <a:buFont typeface="+mj-lt"/>
              <a:buAutoNum type="arabicPeriod"/>
            </a:pPr>
            <a:r>
              <a:rPr lang="en-GB" dirty="0"/>
              <a:t>Set up the cl::Context with a vector of devices</a:t>
            </a:r>
          </a:p>
          <a:p>
            <a:pPr marL="0" indent="0">
              <a:lnSpc>
                <a:spcPct val="110000"/>
              </a:lnSpc>
              <a:buNone/>
            </a:pPr>
            <a:r>
              <a:rPr lang="en-GB" sz="1400" dirty="0">
                <a:latin typeface="Letter Gothic Std"/>
              </a:rPr>
              <a:t>         </a:t>
            </a:r>
            <a:br>
              <a:rPr lang="en-GB" sz="1400" dirty="0">
                <a:latin typeface="Letter Gothic Std"/>
              </a:rPr>
            </a:br>
            <a:r>
              <a:rPr lang="en-GB" dirty="0">
                <a:latin typeface="Letter Gothic Std"/>
              </a:rPr>
              <a:t>        </a:t>
            </a:r>
            <a:r>
              <a:rPr lang="en-GB" b="1" dirty="0">
                <a:latin typeface="Courier New Bold"/>
              </a:rPr>
              <a:t> cl::Context(</a:t>
            </a:r>
            <a:r>
              <a:rPr lang="en-GB" b="1" dirty="0" err="1">
                <a:solidFill>
                  <a:schemeClr val="accent2"/>
                </a:solidFill>
                <a:latin typeface="Courier New Bold"/>
              </a:rPr>
              <a:t>const</a:t>
            </a:r>
            <a:r>
              <a:rPr lang="en-GB" b="1" dirty="0">
                <a:latin typeface="Courier New Bold"/>
              </a:rPr>
              <a:t> VECTOR_CLASS&lt;Device&gt; &amp;devices,</a:t>
            </a:r>
          </a:p>
          <a:p>
            <a:pPr marL="457200" lvl="1" indent="0">
              <a:lnSpc>
                <a:spcPct val="110000"/>
              </a:lnSpc>
              <a:buNone/>
            </a:pPr>
            <a:r>
              <a:rPr lang="en-GB" b="1" dirty="0">
                <a:latin typeface="Courier New Bold"/>
              </a:rPr>
              <a:t>		</a:t>
            </a:r>
            <a:r>
              <a:rPr lang="en-GB" b="1" dirty="0" err="1">
                <a:solidFill>
                  <a:schemeClr val="accent4"/>
                </a:solidFill>
                <a:latin typeface="Courier New Bold"/>
              </a:rPr>
              <a:t>cl_context_properties</a:t>
            </a:r>
            <a:r>
              <a:rPr lang="en-GB" b="1" dirty="0">
                <a:latin typeface="Courier New Bold"/>
              </a:rPr>
              <a:t> *properties = NULL,</a:t>
            </a:r>
          </a:p>
          <a:p>
            <a:pPr marL="457200" lvl="1" indent="0">
              <a:lnSpc>
                <a:spcPct val="110000"/>
              </a:lnSpc>
              <a:buNone/>
            </a:pPr>
            <a:r>
              <a:rPr lang="en-GB" b="1" dirty="0">
                <a:latin typeface="Courier New Bold"/>
              </a:rPr>
              <a:t>		</a:t>
            </a:r>
            <a:r>
              <a:rPr lang="en-GB" b="1" dirty="0">
                <a:solidFill>
                  <a:schemeClr val="accent2"/>
                </a:solidFill>
                <a:latin typeface="Courier New Bold"/>
              </a:rPr>
              <a:t>void</a:t>
            </a:r>
            <a:r>
              <a:rPr lang="en-GB" b="1" dirty="0">
                <a:latin typeface="Courier New Bold"/>
              </a:rPr>
              <a:t> (CL_CALLBACK *</a:t>
            </a:r>
            <a:r>
              <a:rPr lang="en-GB" b="1" dirty="0" err="1">
                <a:latin typeface="Courier New Bold"/>
              </a:rPr>
              <a:t>pfn_notify</a:t>
            </a:r>
            <a:r>
              <a:rPr lang="en-GB" b="1" dirty="0">
                <a:latin typeface="Courier New Bold"/>
              </a:rPr>
              <a:t>)(</a:t>
            </a:r>
          </a:p>
          <a:p>
            <a:pPr marL="457200" lvl="1" indent="0">
              <a:lnSpc>
                <a:spcPct val="110000"/>
              </a:lnSpc>
              <a:buNone/>
            </a:pPr>
            <a:r>
              <a:rPr lang="en-GB" b="1" dirty="0">
                <a:latin typeface="Courier New Bold"/>
              </a:rPr>
              <a:t>		  </a:t>
            </a:r>
            <a:r>
              <a:rPr lang="en-GB" b="1" dirty="0" err="1">
                <a:solidFill>
                  <a:schemeClr val="accent2"/>
                </a:solidFill>
                <a:latin typeface="Courier New Bold"/>
              </a:rPr>
              <a:t>const</a:t>
            </a:r>
            <a:r>
              <a:rPr lang="en-GB" b="1" dirty="0">
                <a:solidFill>
                  <a:schemeClr val="accent2"/>
                </a:solidFill>
                <a:latin typeface="Courier New Bold"/>
              </a:rPr>
              <a:t> char </a:t>
            </a:r>
            <a:r>
              <a:rPr lang="en-GB" b="1" dirty="0">
                <a:latin typeface="Courier New Bold"/>
              </a:rPr>
              <a:t>*</a:t>
            </a:r>
            <a:r>
              <a:rPr lang="en-GB" b="1" dirty="0" err="1">
                <a:latin typeface="Courier New Bold"/>
              </a:rPr>
              <a:t>errorinfo</a:t>
            </a:r>
            <a:r>
              <a:rPr lang="en-GB" b="1" dirty="0">
                <a:latin typeface="Courier New Bold"/>
              </a:rPr>
              <a:t>,</a:t>
            </a:r>
          </a:p>
          <a:p>
            <a:pPr marL="457200" lvl="1" indent="0">
              <a:lnSpc>
                <a:spcPct val="110000"/>
              </a:lnSpc>
              <a:buNone/>
            </a:pPr>
            <a:r>
              <a:rPr lang="en-GB" b="1" dirty="0">
                <a:latin typeface="Courier New Bold"/>
              </a:rPr>
              <a:t>            </a:t>
            </a:r>
            <a:r>
              <a:rPr lang="en-GB" b="1" dirty="0" err="1">
                <a:solidFill>
                  <a:schemeClr val="accent2"/>
                </a:solidFill>
                <a:latin typeface="Courier New Bold"/>
              </a:rPr>
              <a:t>const</a:t>
            </a:r>
            <a:r>
              <a:rPr lang="en-GB" b="1" dirty="0">
                <a:solidFill>
                  <a:schemeClr val="accent2"/>
                </a:solidFill>
                <a:latin typeface="Courier New Bold"/>
              </a:rPr>
              <a:t> void </a:t>
            </a:r>
            <a:r>
              <a:rPr lang="en-GB" b="1" dirty="0">
                <a:latin typeface="Courier New Bold"/>
              </a:rPr>
              <a:t>*</a:t>
            </a:r>
            <a:r>
              <a:rPr lang="en-GB" b="1" dirty="0" err="1">
                <a:latin typeface="Courier New Bold"/>
              </a:rPr>
              <a:t>private_info_size</a:t>
            </a:r>
            <a:r>
              <a:rPr lang="en-GB" b="1" dirty="0">
                <a:latin typeface="Courier New Bold"/>
              </a:rPr>
              <a:t>,</a:t>
            </a:r>
          </a:p>
          <a:p>
            <a:pPr marL="457200" lvl="1" indent="0">
              <a:lnSpc>
                <a:spcPct val="110000"/>
              </a:lnSpc>
              <a:buNone/>
            </a:pPr>
            <a:r>
              <a:rPr lang="en-GB" b="1" dirty="0">
                <a:latin typeface="Courier New Bold"/>
              </a:rPr>
              <a:t>		  ::</a:t>
            </a:r>
            <a:r>
              <a:rPr lang="en-GB" b="1" dirty="0" err="1">
                <a:solidFill>
                  <a:schemeClr val="accent2"/>
                </a:solidFill>
                <a:latin typeface="Courier New Bold"/>
              </a:rPr>
              <a:t>size_t</a:t>
            </a:r>
            <a:r>
              <a:rPr lang="en-GB" b="1" dirty="0">
                <a:latin typeface="Courier New Bold"/>
              </a:rPr>
              <a:t> </a:t>
            </a:r>
            <a:r>
              <a:rPr lang="en-GB" b="1" dirty="0" err="1">
                <a:latin typeface="Courier New Bold"/>
              </a:rPr>
              <a:t>cb</a:t>
            </a:r>
            <a:r>
              <a:rPr lang="en-GB" b="1" dirty="0">
                <a:latin typeface="Courier New Bold"/>
              </a:rPr>
              <a:t>, </a:t>
            </a:r>
            <a:r>
              <a:rPr lang="en-GB" b="1" dirty="0">
                <a:solidFill>
                  <a:schemeClr val="accent2"/>
                </a:solidFill>
                <a:latin typeface="Courier New Bold"/>
              </a:rPr>
              <a:t>void</a:t>
            </a:r>
            <a:r>
              <a:rPr lang="en-GB" b="1" dirty="0">
                <a:latin typeface="Courier New Bold"/>
              </a:rPr>
              <a:t> *</a:t>
            </a:r>
            <a:r>
              <a:rPr lang="en-GB" b="1" dirty="0" err="1">
                <a:latin typeface="Courier New Bold"/>
              </a:rPr>
              <a:t>user_data</a:t>
            </a:r>
            <a:r>
              <a:rPr lang="en-GB" b="1" dirty="0">
                <a:latin typeface="Courier New Bold"/>
              </a:rPr>
              <a:t>) = NULL,</a:t>
            </a:r>
          </a:p>
          <a:p>
            <a:pPr marL="457200" lvl="1" indent="0">
              <a:lnSpc>
                <a:spcPct val="110000"/>
              </a:lnSpc>
              <a:buNone/>
            </a:pPr>
            <a:r>
              <a:rPr lang="en-GB" b="1" dirty="0">
                <a:latin typeface="Courier New Bold"/>
              </a:rPr>
              <a:t>		</a:t>
            </a:r>
            <a:r>
              <a:rPr lang="en-GB" b="1" dirty="0">
                <a:solidFill>
                  <a:schemeClr val="accent2"/>
                </a:solidFill>
                <a:latin typeface="Courier New Bold"/>
              </a:rPr>
              <a:t>void </a:t>
            </a:r>
            <a:r>
              <a:rPr lang="en-GB" b="1" dirty="0">
                <a:latin typeface="Courier New Bold"/>
              </a:rPr>
              <a:t>*</a:t>
            </a:r>
            <a:r>
              <a:rPr lang="en-GB" b="1" dirty="0" err="1">
                <a:latin typeface="Courier New Bold"/>
              </a:rPr>
              <a:t>user_data</a:t>
            </a:r>
            <a:r>
              <a:rPr lang="en-GB" b="1" dirty="0">
                <a:latin typeface="Courier New Bold"/>
              </a:rPr>
              <a:t> = NULL, </a:t>
            </a:r>
            <a:r>
              <a:rPr lang="en-GB" b="1" dirty="0" err="1">
                <a:solidFill>
                  <a:schemeClr val="accent4"/>
                </a:solidFill>
                <a:latin typeface="Courier New Bold"/>
              </a:rPr>
              <a:t>cl_int</a:t>
            </a:r>
            <a:r>
              <a:rPr lang="en-GB" b="1" dirty="0">
                <a:latin typeface="Courier New Bold"/>
              </a:rPr>
              <a:t> *err = NULL);</a:t>
            </a:r>
          </a:p>
          <a:p>
            <a:pPr marL="514350" indent="-514350">
              <a:lnSpc>
                <a:spcPct val="110000"/>
              </a:lnSpc>
              <a:buFont typeface="+mj-lt"/>
              <a:buAutoNum type="arabicPeriod"/>
            </a:pPr>
            <a:endParaRPr lang="en-GB" dirty="0"/>
          </a:p>
          <a:p>
            <a:pPr marL="514350" indent="-514350">
              <a:lnSpc>
                <a:spcPct val="110000"/>
              </a:lnSpc>
              <a:buFont typeface="+mj-lt"/>
              <a:buAutoNum type="arabicPeriod" startAt="3"/>
            </a:pPr>
            <a:r>
              <a:rPr lang="en-GB" dirty="0"/>
              <a:t>Create a Command Queue for each of these devices</a:t>
            </a:r>
          </a:p>
          <a:p>
            <a:pPr lvl="1">
              <a:lnSpc>
                <a:spcPct val="110000"/>
              </a:lnSpc>
            </a:pPr>
            <a:r>
              <a:rPr lang="en-GB" dirty="0"/>
              <a:t>C examples in the NVIDIA (</a:t>
            </a:r>
            <a:r>
              <a:rPr lang="en-GB" dirty="0" err="1"/>
              <a:t>oclSimpleMultiGPU</a:t>
            </a:r>
            <a:r>
              <a:rPr lang="en-GB" dirty="0"/>
              <a:t>) and AMD (</a:t>
            </a:r>
            <a:r>
              <a:rPr lang="en-GB" dirty="0" err="1"/>
              <a:t>SimpleMultiDevice</a:t>
            </a:r>
            <a:r>
              <a:rPr lang="en-GB" dirty="0"/>
              <a:t>) OpenCL SDKs</a:t>
            </a:r>
          </a:p>
          <a:p>
            <a:pPr marL="514350" indent="-514350">
              <a:lnSpc>
                <a:spcPct val="110000"/>
              </a:lnSpc>
              <a:buFont typeface="+mj-lt"/>
              <a:buAutoNum type="arabicPeriod" startAt="3"/>
            </a:pPr>
            <a:endParaRPr lang="en-GB" dirty="0"/>
          </a:p>
        </p:txBody>
      </p:sp>
      <p:sp>
        <p:nvSpPr>
          <p:cNvPr id="3" name="TextBox 2"/>
          <p:cNvSpPr txBox="1"/>
          <p:nvPr/>
        </p:nvSpPr>
        <p:spPr>
          <a:xfrm>
            <a:off x="539552" y="6516052"/>
            <a:ext cx="8136904" cy="369332"/>
          </a:xfrm>
          <a:prstGeom prst="rect">
            <a:avLst/>
          </a:prstGeom>
          <a:noFill/>
        </p:spPr>
        <p:txBody>
          <a:bodyPr wrap="square" rtlCol="0">
            <a:spAutoFit/>
          </a:bodyPr>
          <a:lstStyle/>
          <a:p>
            <a:r>
              <a:rPr lang="en-GB" dirty="0"/>
              <a:t>The steps are the same in C and Python, just the API calls differ as usual</a:t>
            </a:r>
          </a:p>
        </p:txBody>
      </p:sp>
    </p:spTree>
    <p:extLst>
      <p:ext uri="{BB962C8B-B14F-4D97-AF65-F5344CB8AC3E}">
        <p14:creationId xmlns:p14="http://schemas.microsoft.com/office/powerpoint/2010/main" val="486415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a:t>Exercise 10: Heterogeneous Computing</a:t>
            </a:r>
          </a:p>
        </p:txBody>
      </p:sp>
      <p:sp>
        <p:nvSpPr>
          <p:cNvPr id="8" name="Content Placeholder 7"/>
          <p:cNvSpPr>
            <a:spLocks noGrp="1"/>
          </p:cNvSpPr>
          <p:nvPr>
            <p:ph idx="1"/>
          </p:nvPr>
        </p:nvSpPr>
        <p:spPr>
          <a:xfrm>
            <a:off x="179512" y="1415534"/>
            <a:ext cx="8784976" cy="5037802"/>
          </a:xfrm>
        </p:spPr>
        <p:txBody>
          <a:bodyPr>
            <a:normAutofit fontScale="85000" lnSpcReduction="20000"/>
          </a:bodyPr>
          <a:lstStyle/>
          <a:p>
            <a:r>
              <a:rPr lang="en-GB" dirty="0">
                <a:solidFill>
                  <a:schemeClr val="accent2"/>
                </a:solidFill>
              </a:rPr>
              <a:t>Goal: </a:t>
            </a:r>
          </a:p>
          <a:p>
            <a:pPr lvl="1"/>
            <a:r>
              <a:rPr lang="en-GB" dirty="0"/>
              <a:t>To experiment with running kernels on multiple devices</a:t>
            </a:r>
          </a:p>
          <a:p>
            <a:r>
              <a:rPr lang="en-GB" dirty="0">
                <a:solidFill>
                  <a:schemeClr val="accent2"/>
                </a:solidFill>
              </a:rPr>
              <a:t>Procedure: </a:t>
            </a:r>
          </a:p>
          <a:p>
            <a:pPr lvl="1"/>
            <a:r>
              <a:rPr lang="en-GB" dirty="0"/>
              <a:t>Take one of your OpenCL programs</a:t>
            </a:r>
          </a:p>
          <a:p>
            <a:pPr lvl="1"/>
            <a:r>
              <a:rPr lang="en-GB" dirty="0"/>
              <a:t>Investigate the Context constructors to include more than one device</a:t>
            </a:r>
          </a:p>
          <a:p>
            <a:pPr lvl="1"/>
            <a:r>
              <a:rPr lang="en-GB" dirty="0"/>
              <a:t>Modify the program to run a kernel on multiple devices, each with different input data</a:t>
            </a:r>
          </a:p>
          <a:p>
            <a:pPr lvl="1"/>
            <a:r>
              <a:rPr lang="en-GB" dirty="0"/>
              <a:t>Split your problem across multiple devices if you have time</a:t>
            </a:r>
          </a:p>
          <a:p>
            <a:pPr lvl="1"/>
            <a:r>
              <a:rPr lang="en-GB" dirty="0"/>
              <a:t>Use the examples from the SDKs to help you</a:t>
            </a:r>
          </a:p>
          <a:p>
            <a:r>
              <a:rPr lang="en-GB" dirty="0">
                <a:solidFill>
                  <a:schemeClr val="accent2"/>
                </a:solidFill>
              </a:rPr>
              <a:t>Expected output:</a:t>
            </a:r>
          </a:p>
          <a:p>
            <a:pPr lvl="1"/>
            <a:r>
              <a:rPr lang="en-GB" dirty="0"/>
              <a:t>Output the results from both devices and see which runs faster</a:t>
            </a:r>
          </a:p>
        </p:txBody>
      </p:sp>
    </p:spTree>
    <p:extLst>
      <p:ext uri="{BB962C8B-B14F-4D97-AF65-F5344CB8AC3E}">
        <p14:creationId xmlns:p14="http://schemas.microsoft.com/office/powerpoint/2010/main" val="39957316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Enabling Portable Performance via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9</a:t>
            </a:r>
          </a:p>
        </p:txBody>
      </p:sp>
    </p:spTree>
    <p:extLst>
      <p:ext uri="{BB962C8B-B14F-4D97-AF65-F5344CB8AC3E}">
        <p14:creationId xmlns:p14="http://schemas.microsoft.com/office/powerpoint/2010/main" val="6659260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512" y="274638"/>
            <a:ext cx="8784976" cy="1143000"/>
          </a:xfrm>
        </p:spPr>
        <p:txBody>
          <a:bodyPr>
            <a:normAutofit/>
          </a:bodyPr>
          <a:lstStyle/>
          <a:p>
            <a:r>
              <a:rPr lang="en-GB" dirty="0"/>
              <a:t>Portable performance in OpenCL</a:t>
            </a:r>
          </a:p>
        </p:txBody>
      </p:sp>
      <p:sp>
        <p:nvSpPr>
          <p:cNvPr id="5" name="Content Placeholder 4"/>
          <p:cNvSpPr>
            <a:spLocks noGrp="1"/>
          </p:cNvSpPr>
          <p:nvPr>
            <p:ph idx="1"/>
          </p:nvPr>
        </p:nvSpPr>
        <p:spPr>
          <a:xfrm>
            <a:off x="457200" y="1600200"/>
            <a:ext cx="8229600" cy="4781128"/>
          </a:xfrm>
        </p:spPr>
        <p:txBody>
          <a:bodyPr>
            <a:normAutofit fontScale="92500" lnSpcReduction="20000"/>
          </a:bodyPr>
          <a:lstStyle/>
          <a:p>
            <a:pPr>
              <a:lnSpc>
                <a:spcPct val="110000"/>
              </a:lnSpc>
            </a:pPr>
            <a:r>
              <a:rPr lang="en-GB" dirty="0"/>
              <a:t>Portable performance is always a challenge, more so when OpenCL devices can be so varied (CPUs, GPUs, …)</a:t>
            </a:r>
          </a:p>
          <a:p>
            <a:pPr>
              <a:lnSpc>
                <a:spcPct val="110000"/>
              </a:lnSpc>
            </a:pPr>
            <a:endParaRPr lang="en-GB" dirty="0"/>
          </a:p>
          <a:p>
            <a:pPr>
              <a:lnSpc>
                <a:spcPct val="110000"/>
              </a:lnSpc>
            </a:pPr>
            <a:r>
              <a:rPr lang="en-GB" dirty="0"/>
              <a:t>But OpenCL provides a powerful framework for writing performance portable code</a:t>
            </a:r>
          </a:p>
          <a:p>
            <a:pPr>
              <a:lnSpc>
                <a:spcPct val="110000"/>
              </a:lnSpc>
            </a:pPr>
            <a:endParaRPr lang="en-GB" dirty="0"/>
          </a:p>
          <a:p>
            <a:pPr>
              <a:lnSpc>
                <a:spcPct val="110000"/>
              </a:lnSpc>
            </a:pPr>
            <a:r>
              <a:rPr lang="en-GB" dirty="0"/>
              <a:t>The following slides are general advice on writing code that should work well on most OpenCL devices</a:t>
            </a:r>
          </a:p>
          <a:p>
            <a:pPr>
              <a:lnSpc>
                <a:spcPct val="110000"/>
              </a:lnSpc>
            </a:pPr>
            <a:endParaRPr lang="en-GB" dirty="0"/>
          </a:p>
        </p:txBody>
      </p:sp>
    </p:spTree>
    <p:extLst>
      <p:ext uri="{BB962C8B-B14F-4D97-AF65-F5344CB8AC3E}">
        <p14:creationId xmlns:p14="http://schemas.microsoft.com/office/powerpoint/2010/main" val="9869407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Optimization issues</a:t>
            </a:r>
          </a:p>
        </p:txBody>
      </p:sp>
      <p:sp>
        <p:nvSpPr>
          <p:cNvPr id="3" name="Content Placeholder 2"/>
          <p:cNvSpPr>
            <a:spLocks noGrp="1"/>
          </p:cNvSpPr>
          <p:nvPr>
            <p:ph idx="1"/>
          </p:nvPr>
        </p:nvSpPr>
        <p:spPr>
          <a:xfrm>
            <a:off x="107504" y="1600200"/>
            <a:ext cx="8856984" cy="4997152"/>
          </a:xfrm>
        </p:spPr>
        <p:txBody>
          <a:bodyPr>
            <a:normAutofit fontScale="70000" lnSpcReduction="20000"/>
          </a:bodyPr>
          <a:lstStyle/>
          <a:p>
            <a:pPr>
              <a:lnSpc>
                <a:spcPct val="110000"/>
              </a:lnSpc>
            </a:pPr>
            <a:r>
              <a:rPr lang="en-GB" dirty="0"/>
              <a:t>Efficient access to memory</a:t>
            </a:r>
          </a:p>
          <a:p>
            <a:pPr lvl="1">
              <a:lnSpc>
                <a:spcPct val="110000"/>
              </a:lnSpc>
            </a:pPr>
            <a:r>
              <a:rPr lang="en-GB" dirty="0">
                <a:solidFill>
                  <a:schemeClr val="accent2"/>
                </a:solidFill>
              </a:rPr>
              <a:t>Memory coalescing</a:t>
            </a:r>
          </a:p>
          <a:p>
            <a:pPr lvl="2">
              <a:lnSpc>
                <a:spcPct val="110000"/>
              </a:lnSpc>
            </a:pPr>
            <a:r>
              <a:rPr lang="en-GB" dirty="0"/>
              <a:t>Ideally get work-item </a:t>
            </a:r>
            <a:r>
              <a:rPr lang="en-GB" dirty="0" err="1"/>
              <a:t>i</a:t>
            </a:r>
            <a:r>
              <a:rPr lang="en-GB" dirty="0"/>
              <a:t> to access data[</a:t>
            </a:r>
            <a:r>
              <a:rPr lang="en-GB" dirty="0" err="1"/>
              <a:t>i</a:t>
            </a:r>
            <a:r>
              <a:rPr lang="en-GB" dirty="0"/>
              <a:t>] and work-item j to access data[j] at the same time etc.</a:t>
            </a:r>
          </a:p>
          <a:p>
            <a:pPr lvl="1">
              <a:lnSpc>
                <a:spcPct val="110000"/>
              </a:lnSpc>
            </a:pPr>
            <a:r>
              <a:rPr lang="en-GB" dirty="0">
                <a:solidFill>
                  <a:schemeClr val="accent2"/>
                </a:solidFill>
              </a:rPr>
              <a:t>Memory alignment</a:t>
            </a:r>
          </a:p>
          <a:p>
            <a:pPr lvl="2">
              <a:lnSpc>
                <a:spcPct val="110000"/>
              </a:lnSpc>
            </a:pPr>
            <a:r>
              <a:rPr lang="en-GB" dirty="0"/>
              <a:t>Padding arrays to keep everything aligned to multiples of 16, 32 or 64 bytes</a:t>
            </a:r>
          </a:p>
          <a:p>
            <a:pPr>
              <a:lnSpc>
                <a:spcPct val="110000"/>
              </a:lnSpc>
            </a:pPr>
            <a:r>
              <a:rPr lang="en-GB" dirty="0"/>
              <a:t>Number of work-items and work-group sizes</a:t>
            </a:r>
          </a:p>
          <a:p>
            <a:pPr lvl="1">
              <a:lnSpc>
                <a:spcPct val="110000"/>
              </a:lnSpc>
            </a:pPr>
            <a:r>
              <a:rPr lang="en-GB" dirty="0"/>
              <a:t>Ideally want at least 4 work-items per PE in a Compute Unit on GPUs</a:t>
            </a:r>
          </a:p>
          <a:p>
            <a:pPr lvl="1">
              <a:lnSpc>
                <a:spcPct val="110000"/>
              </a:lnSpc>
            </a:pPr>
            <a:r>
              <a:rPr lang="en-GB" dirty="0"/>
              <a:t>More is better, but diminishing returns, and there is an upper limit</a:t>
            </a:r>
          </a:p>
          <a:p>
            <a:pPr lvl="2">
              <a:lnSpc>
                <a:spcPct val="110000"/>
              </a:lnSpc>
            </a:pPr>
            <a:r>
              <a:rPr lang="en-GB" dirty="0"/>
              <a:t>Each work item consumes PE finite resources (registers </a:t>
            </a:r>
            <a:r>
              <a:rPr lang="en-GB" dirty="0" err="1"/>
              <a:t>etc</a:t>
            </a:r>
            <a:r>
              <a:rPr lang="en-GB" dirty="0"/>
              <a:t>)</a:t>
            </a:r>
          </a:p>
          <a:p>
            <a:pPr>
              <a:lnSpc>
                <a:spcPct val="110000"/>
              </a:lnSpc>
            </a:pPr>
            <a:r>
              <a:rPr lang="en-GB" dirty="0"/>
              <a:t>Work-item divergence</a:t>
            </a:r>
          </a:p>
          <a:p>
            <a:pPr lvl="1">
              <a:lnSpc>
                <a:spcPct val="110000"/>
              </a:lnSpc>
            </a:pPr>
            <a:r>
              <a:rPr lang="en-GB" dirty="0"/>
              <a:t>What happens when work-items branch?</a:t>
            </a:r>
          </a:p>
          <a:p>
            <a:pPr lvl="1">
              <a:lnSpc>
                <a:spcPct val="110000"/>
              </a:lnSpc>
            </a:pPr>
            <a:r>
              <a:rPr lang="en-GB" dirty="0"/>
              <a:t>Actually a SIMD data parallel model</a:t>
            </a:r>
          </a:p>
          <a:p>
            <a:pPr lvl="1">
              <a:lnSpc>
                <a:spcPct val="110000"/>
              </a:lnSpc>
            </a:pPr>
            <a:r>
              <a:rPr lang="en-GB" dirty="0">
                <a:solidFill>
                  <a:schemeClr val="accent6">
                    <a:lumMod val="75000"/>
                  </a:schemeClr>
                </a:solidFill>
              </a:rPr>
              <a:t>Both</a:t>
            </a:r>
            <a:r>
              <a:rPr lang="en-GB" dirty="0">
                <a:solidFill>
                  <a:schemeClr val="accent6"/>
                </a:solidFill>
              </a:rPr>
              <a:t> </a:t>
            </a:r>
            <a:r>
              <a:rPr lang="en-GB" dirty="0"/>
              <a:t>paths (if-else) may need to be executed (</a:t>
            </a:r>
            <a:r>
              <a:rPr lang="en-GB" i="1" dirty="0"/>
              <a:t>branch divergence</a:t>
            </a:r>
            <a:r>
              <a:rPr lang="en-GB" dirty="0"/>
              <a:t>), avoid where possible (non-divergent branches are termed </a:t>
            </a:r>
            <a:r>
              <a:rPr lang="en-GB" i="1" dirty="0"/>
              <a:t>uniform</a:t>
            </a:r>
            <a:r>
              <a:rPr lang="en-GB" dirty="0"/>
              <a:t>)</a:t>
            </a:r>
          </a:p>
          <a:p>
            <a:pPr>
              <a:lnSpc>
                <a:spcPct val="110000"/>
              </a:lnSpc>
            </a:pPr>
            <a:endParaRPr lang="en-GB" dirty="0"/>
          </a:p>
        </p:txBody>
      </p:sp>
    </p:spTree>
    <p:extLst>
      <p:ext uri="{BB962C8B-B14F-4D97-AF65-F5344CB8AC3E}">
        <p14:creationId xmlns:p14="http://schemas.microsoft.com/office/powerpoint/2010/main" val="421713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NVIDIA GPUs</a:t>
            </a:r>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en-GB" dirty="0"/>
              <a:t>Blacklist the open source driver (IMPORTANT)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en-GB" dirty="0"/>
              <a:t>Add the line: blacklist nouveau</a:t>
            </a:r>
          </a:p>
          <a:p>
            <a:r>
              <a:rPr lang="en-GB" dirty="0"/>
              <a:t>Install some dependencies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NVIDIA driver from their website and unpack the download</a:t>
            </a:r>
          </a:p>
          <a:p>
            <a:r>
              <a:rPr lang="en-GB" dirty="0"/>
              <a:t>In a virtual terminal (Ctrl+Alt+F1), stop the windows manager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en-GB" dirty="0"/>
              <a:t>Give the script run permissions then run it</a:t>
            </a:r>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en-GB" dirty="0"/>
              <a:t>The pre-install test will fail – this is OK!</a:t>
            </a:r>
          </a:p>
          <a:p>
            <a:r>
              <a:rPr lang="en-GB" dirty="0"/>
              <a:t>Say yes to DKMS, 32-bit GL libraries and to update your X </a:t>
            </a:r>
            <a:r>
              <a:rPr lang="en-GB" dirty="0" err="1"/>
              <a:t>config</a:t>
            </a:r>
            <a:endParaRPr lang="en-GB" dirty="0"/>
          </a:p>
          <a:p>
            <a:r>
              <a:rPr lang="en-GB" dirty="0"/>
              <a:t>Reboot!</a:t>
            </a:r>
          </a:p>
        </p:txBody>
      </p:sp>
    </p:spTree>
    <p:extLst>
      <p:ext uri="{BB962C8B-B14F-4D97-AF65-F5344CB8AC3E}">
        <p14:creationId xmlns:p14="http://schemas.microsoft.com/office/powerpoint/2010/main" val="22038461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856984" cy="1143000"/>
          </a:xfrm>
        </p:spPr>
        <p:txBody>
          <a:bodyPr>
            <a:normAutofit fontScale="90000"/>
          </a:bodyPr>
          <a:lstStyle/>
          <a:p>
            <a:r>
              <a:rPr lang="en-GB" dirty="0"/>
              <a:t>Memory layout is critical to performance</a:t>
            </a:r>
          </a:p>
        </p:txBody>
      </p:sp>
      <p:sp>
        <p:nvSpPr>
          <p:cNvPr id="3" name="Content Placeholder 2"/>
          <p:cNvSpPr>
            <a:spLocks noGrp="1"/>
          </p:cNvSpPr>
          <p:nvPr>
            <p:ph idx="1"/>
          </p:nvPr>
        </p:nvSpPr>
        <p:spPr/>
        <p:txBody>
          <a:bodyPr>
            <a:normAutofit fontScale="77500" lnSpcReduction="20000"/>
          </a:bodyPr>
          <a:lstStyle/>
          <a:p>
            <a:r>
              <a:rPr lang="en-GB" dirty="0"/>
              <a:t>“Structure of Arrays vs. Array of Structures” problem:</a:t>
            </a:r>
          </a:p>
          <a:p>
            <a:pPr marL="0" indent="0">
              <a:buNone/>
            </a:pPr>
            <a:r>
              <a:rPr lang="en-GB" b="1" dirty="0">
                <a:latin typeface="Courier New Bold"/>
              </a:rPr>
              <a:t>	</a:t>
            </a:r>
            <a:r>
              <a:rPr lang="en-GB" b="1" dirty="0" err="1">
                <a:solidFill>
                  <a:schemeClr val="accent2"/>
                </a:solidFill>
                <a:latin typeface="Courier New Bold"/>
              </a:rPr>
              <a:t>struct</a:t>
            </a:r>
            <a:r>
              <a:rPr lang="en-GB" b="1" dirty="0">
                <a:solidFill>
                  <a:schemeClr val="accent2"/>
                </a:solidFill>
                <a:latin typeface="Courier New Bold"/>
              </a:rPr>
              <a:t> </a:t>
            </a:r>
            <a:r>
              <a:rPr lang="en-GB" b="1" dirty="0">
                <a:latin typeface="Courier New Bold"/>
              </a:rPr>
              <a:t>{ </a:t>
            </a:r>
            <a:r>
              <a:rPr lang="en-GB" b="1" dirty="0">
                <a:solidFill>
                  <a:schemeClr val="accent2"/>
                </a:solidFill>
                <a:latin typeface="Courier New Bold"/>
              </a:rPr>
              <a:t>float</a:t>
            </a:r>
            <a:r>
              <a:rPr lang="en-GB" b="1" dirty="0">
                <a:latin typeface="Courier New Bold"/>
              </a:rPr>
              <a:t> x, y, z, a; } Point;</a:t>
            </a:r>
          </a:p>
          <a:p>
            <a:endParaRPr lang="en-GB" dirty="0"/>
          </a:p>
          <a:p>
            <a:r>
              <a:rPr lang="en-GB" dirty="0"/>
              <a:t>Structure of Arrays (</a:t>
            </a:r>
            <a:r>
              <a:rPr lang="en-GB" dirty="0" err="1"/>
              <a:t>SoA</a:t>
            </a:r>
            <a:r>
              <a:rPr lang="en-GB" dirty="0"/>
              <a:t>) suits memory coalescence on GPUs</a:t>
            </a:r>
          </a:p>
          <a:p>
            <a:endParaRPr lang="en-GB" dirty="0"/>
          </a:p>
          <a:p>
            <a:endParaRPr lang="en-GB" dirty="0"/>
          </a:p>
          <a:p>
            <a:endParaRPr lang="en-GB" dirty="0"/>
          </a:p>
          <a:p>
            <a:r>
              <a:rPr lang="en-GB" dirty="0"/>
              <a:t>Array of Structures (</a:t>
            </a:r>
            <a:r>
              <a:rPr lang="en-GB" dirty="0" err="1"/>
              <a:t>AoS</a:t>
            </a:r>
            <a:r>
              <a:rPr lang="en-GB" dirty="0"/>
              <a:t>) may suit cache hierarchies on CPUs</a:t>
            </a:r>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1509907351"/>
              </p:ext>
            </p:extLst>
          </p:nvPr>
        </p:nvGraphicFramePr>
        <p:xfrm>
          <a:off x="928662" y="3543186"/>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4120047717"/>
              </p:ext>
            </p:extLst>
          </p:nvPr>
        </p:nvGraphicFramePr>
        <p:xfrm>
          <a:off x="928662" y="5445224"/>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588224" y="3212976"/>
            <a:ext cx="2376264" cy="923330"/>
          </a:xfrm>
          <a:prstGeom prst="rect">
            <a:avLst/>
          </a:prstGeom>
          <a:noFill/>
        </p:spPr>
        <p:txBody>
          <a:bodyPr wrap="square" rtlCol="0">
            <a:spAutoFit/>
          </a:bodyPr>
          <a:lstStyle/>
          <a:p>
            <a:r>
              <a:rPr lang="en-GB" dirty="0">
                <a:solidFill>
                  <a:schemeClr val="accent1"/>
                </a:solidFill>
              </a:rPr>
              <a:t>Adjacent work-items like to access adjacent memory</a:t>
            </a:r>
          </a:p>
        </p:txBody>
      </p:sp>
      <p:sp>
        <p:nvSpPr>
          <p:cNvPr id="8" name="TextBox 7"/>
          <p:cNvSpPr txBox="1"/>
          <p:nvPr/>
        </p:nvSpPr>
        <p:spPr>
          <a:xfrm>
            <a:off x="6588224" y="5169966"/>
            <a:ext cx="2325924" cy="923330"/>
          </a:xfrm>
          <a:prstGeom prst="rect">
            <a:avLst/>
          </a:prstGeom>
          <a:noFill/>
        </p:spPr>
        <p:txBody>
          <a:bodyPr wrap="square" rtlCol="0">
            <a:spAutoFit/>
          </a:bodyPr>
          <a:lstStyle/>
          <a:p>
            <a:r>
              <a:rPr lang="en-GB" dirty="0">
                <a:solidFill>
                  <a:schemeClr val="accent1"/>
                </a:solidFill>
              </a:rPr>
              <a:t>Individual work-items like to access adjacent memory</a:t>
            </a:r>
          </a:p>
        </p:txBody>
      </p:sp>
    </p:spTree>
    <p:extLst>
      <p:ext uri="{BB962C8B-B14F-4D97-AF65-F5344CB8AC3E}">
        <p14:creationId xmlns:p14="http://schemas.microsoft.com/office/powerpoint/2010/main" val="36640846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Other optimisation tips</a:t>
            </a:r>
          </a:p>
        </p:txBody>
      </p:sp>
      <p:sp>
        <p:nvSpPr>
          <p:cNvPr id="3" name="Content Placeholder 2"/>
          <p:cNvSpPr>
            <a:spLocks noGrp="1"/>
          </p:cNvSpPr>
          <p:nvPr>
            <p:ph idx="1"/>
          </p:nvPr>
        </p:nvSpPr>
        <p:spPr>
          <a:xfrm>
            <a:off x="179512" y="1124744"/>
            <a:ext cx="8784976" cy="5472608"/>
          </a:xfrm>
        </p:spPr>
        <p:txBody>
          <a:bodyPr>
            <a:normAutofit fontScale="77500" lnSpcReduction="20000"/>
          </a:bodyPr>
          <a:lstStyle/>
          <a:p>
            <a:pPr>
              <a:lnSpc>
                <a:spcPct val="110000"/>
              </a:lnSpc>
            </a:pPr>
            <a:r>
              <a:rPr lang="en-GB" dirty="0"/>
              <a:t>Use a profiler to see if you’re getting good performance</a:t>
            </a:r>
          </a:p>
          <a:p>
            <a:pPr lvl="1">
              <a:lnSpc>
                <a:spcPct val="110000"/>
              </a:lnSpc>
            </a:pPr>
            <a:r>
              <a:rPr lang="en-GB" dirty="0">
                <a:solidFill>
                  <a:schemeClr val="accent6">
                    <a:lumMod val="75000"/>
                  </a:schemeClr>
                </a:solidFill>
              </a:rPr>
              <a:t>Occupancy </a:t>
            </a:r>
            <a:r>
              <a:rPr lang="en-GB" dirty="0"/>
              <a:t>is a measure of how </a:t>
            </a:r>
            <a:r>
              <a:rPr lang="en-GB" dirty="0">
                <a:solidFill>
                  <a:schemeClr val="accent6">
                    <a:lumMod val="75000"/>
                  </a:schemeClr>
                </a:solidFill>
              </a:rPr>
              <a:t>active </a:t>
            </a:r>
            <a:r>
              <a:rPr lang="en-GB" dirty="0"/>
              <a:t>you’re keeping each PE</a:t>
            </a:r>
          </a:p>
          <a:p>
            <a:pPr lvl="1">
              <a:lnSpc>
                <a:spcPct val="110000"/>
              </a:lnSpc>
            </a:pPr>
            <a:r>
              <a:rPr lang="en-GB" dirty="0"/>
              <a:t>Occupancy measurements of &gt;0.5 are good (&gt;50% active)</a:t>
            </a:r>
          </a:p>
          <a:p>
            <a:pPr>
              <a:lnSpc>
                <a:spcPct val="110000"/>
              </a:lnSpc>
            </a:pPr>
            <a:r>
              <a:rPr lang="en-GB" dirty="0"/>
              <a:t>Other measurements to consider with the profiler:</a:t>
            </a:r>
          </a:p>
          <a:p>
            <a:pPr lvl="1">
              <a:lnSpc>
                <a:spcPct val="110000"/>
              </a:lnSpc>
            </a:pPr>
            <a:r>
              <a:rPr lang="en-GB" dirty="0"/>
              <a:t>Memory bandwidth – should aim for a good fraction of peak</a:t>
            </a:r>
          </a:p>
          <a:p>
            <a:pPr lvl="2">
              <a:lnSpc>
                <a:spcPct val="110000"/>
              </a:lnSpc>
            </a:pPr>
            <a:r>
              <a:rPr lang="en-GB" dirty="0"/>
              <a:t>E.g. 148 </a:t>
            </a:r>
            <a:r>
              <a:rPr lang="en-GB" dirty="0" err="1"/>
              <a:t>GBytes</a:t>
            </a:r>
            <a:r>
              <a:rPr lang="en-GB" dirty="0"/>
              <a:t>/s to Global Memory on an M2050 GPU</a:t>
            </a:r>
          </a:p>
          <a:p>
            <a:pPr lvl="1">
              <a:lnSpc>
                <a:spcPct val="110000"/>
              </a:lnSpc>
            </a:pPr>
            <a:r>
              <a:rPr lang="en-GB" dirty="0"/>
              <a:t>Work-Item (Thread) divergence – want this to be low</a:t>
            </a:r>
          </a:p>
          <a:p>
            <a:pPr lvl="1">
              <a:lnSpc>
                <a:spcPct val="110000"/>
              </a:lnSpc>
            </a:pPr>
            <a:r>
              <a:rPr lang="en-GB" dirty="0"/>
              <a:t>Registers per Work-Item (Thread) – ideally low and a nice divisor of the number of hardware registers per Compute Unit</a:t>
            </a:r>
          </a:p>
          <a:p>
            <a:pPr lvl="2">
              <a:lnSpc>
                <a:spcPct val="110000"/>
              </a:lnSpc>
            </a:pPr>
            <a:r>
              <a:rPr lang="en-GB" dirty="0"/>
              <a:t>E.g. 32,768 on M2050 GPUs</a:t>
            </a:r>
          </a:p>
          <a:p>
            <a:pPr lvl="2">
              <a:lnSpc>
                <a:spcPct val="110000"/>
              </a:lnSpc>
            </a:pPr>
            <a:r>
              <a:rPr lang="en-GB" dirty="0"/>
              <a:t>These are statically allocated and shared between all Work-Items and Work-Groups assigned to each Compute Unit</a:t>
            </a:r>
          </a:p>
          <a:p>
            <a:pPr lvl="2">
              <a:lnSpc>
                <a:spcPct val="110000"/>
              </a:lnSpc>
            </a:pPr>
            <a:r>
              <a:rPr lang="en-GB" dirty="0"/>
              <a:t>Four Work-Groups of 1,024 Work-Items each would result in just 8 registers per Work-Item! Typically aim for 16-32 registers per Work-Item</a:t>
            </a:r>
          </a:p>
          <a:p>
            <a:pPr>
              <a:lnSpc>
                <a:spcPct val="110000"/>
              </a:lnSpc>
            </a:pPr>
            <a:endParaRPr lang="en-GB" dirty="0"/>
          </a:p>
        </p:txBody>
      </p:sp>
    </p:spTree>
    <p:extLst>
      <p:ext uri="{BB962C8B-B14F-4D97-AF65-F5344CB8AC3E}">
        <p14:creationId xmlns:p14="http://schemas.microsoft.com/office/powerpoint/2010/main" val="10982136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1143000"/>
          </a:xfrm>
        </p:spPr>
        <p:txBody>
          <a:bodyPr>
            <a:normAutofit/>
          </a:bodyPr>
          <a:lstStyle/>
          <a:p>
            <a:r>
              <a:rPr lang="en-GB" dirty="0"/>
              <a:t>Portable performance in OpenCL</a:t>
            </a:r>
          </a:p>
        </p:txBody>
      </p:sp>
      <p:sp>
        <p:nvSpPr>
          <p:cNvPr id="3" name="Content Placeholder 2"/>
          <p:cNvSpPr>
            <a:spLocks noGrp="1"/>
          </p:cNvSpPr>
          <p:nvPr>
            <p:ph idx="1"/>
          </p:nvPr>
        </p:nvSpPr>
        <p:spPr>
          <a:xfrm>
            <a:off x="107504" y="1124744"/>
            <a:ext cx="8856984" cy="5733256"/>
          </a:xfrm>
        </p:spPr>
        <p:txBody>
          <a:bodyPr>
            <a:normAutofit fontScale="62500" lnSpcReduction="20000"/>
          </a:bodyPr>
          <a:lstStyle/>
          <a:p>
            <a:pPr>
              <a:lnSpc>
                <a:spcPct val="110000"/>
              </a:lnSpc>
            </a:pPr>
            <a:r>
              <a:rPr lang="en-GB" dirty="0">
                <a:solidFill>
                  <a:schemeClr val="accent6">
                    <a:lumMod val="75000"/>
                  </a:schemeClr>
                </a:solidFill>
              </a:rPr>
              <a:t>Don’t optimize too hard for any one platform</a:t>
            </a:r>
            <a:r>
              <a:rPr lang="en-GB" dirty="0"/>
              <a:t>, e.g.</a:t>
            </a:r>
          </a:p>
          <a:p>
            <a:pPr lvl="1">
              <a:lnSpc>
                <a:spcPct val="110000"/>
              </a:lnSpc>
            </a:pPr>
            <a:r>
              <a:rPr lang="en-GB" dirty="0"/>
              <a:t>Don’t write specifically for certain warp/</a:t>
            </a:r>
            <a:r>
              <a:rPr lang="en-GB" dirty="0" err="1"/>
              <a:t>wavefront</a:t>
            </a:r>
            <a:r>
              <a:rPr lang="en-GB" dirty="0"/>
              <a:t> sizes </a:t>
            </a:r>
            <a:r>
              <a:rPr lang="en-GB" dirty="0" err="1"/>
              <a:t>etc</a:t>
            </a:r>
            <a:endParaRPr lang="en-GB" dirty="0"/>
          </a:p>
          <a:p>
            <a:pPr lvl="1">
              <a:lnSpc>
                <a:spcPct val="110000"/>
              </a:lnSpc>
            </a:pPr>
            <a:r>
              <a:rPr lang="en-GB" dirty="0"/>
              <a:t>Be careful not to rely on specific sizes of local/global memory</a:t>
            </a:r>
          </a:p>
          <a:p>
            <a:pPr lvl="1">
              <a:lnSpc>
                <a:spcPct val="110000"/>
              </a:lnSpc>
            </a:pPr>
            <a:r>
              <a:rPr lang="en-GB" dirty="0" err="1"/>
              <a:t>OpenCL’s</a:t>
            </a:r>
            <a:r>
              <a:rPr lang="en-GB" dirty="0"/>
              <a:t> vector data types have varying degrees of support – faster on some devices, slower on others</a:t>
            </a:r>
          </a:p>
          <a:p>
            <a:pPr lvl="1">
              <a:lnSpc>
                <a:spcPct val="110000"/>
              </a:lnSpc>
            </a:pPr>
            <a:r>
              <a:rPr lang="en-GB" dirty="0"/>
              <a:t>Some devices have caches in their memory hierarchies, some don’t, and it can make a big difference to your performance without you realizing</a:t>
            </a:r>
          </a:p>
          <a:p>
            <a:pPr lvl="1">
              <a:lnSpc>
                <a:spcPct val="110000"/>
              </a:lnSpc>
            </a:pPr>
            <a:r>
              <a:rPr lang="en-GB" dirty="0"/>
              <a:t>Choosing the allocation of Work-Items to Work-Groups and dimensions on your kernel launches</a:t>
            </a:r>
          </a:p>
          <a:p>
            <a:pPr lvl="1">
              <a:lnSpc>
                <a:spcPct val="110000"/>
              </a:lnSpc>
            </a:pPr>
            <a:r>
              <a:rPr lang="en-GB" dirty="0"/>
              <a:t>Performance differences between unified vs. disjoint host/global memories</a:t>
            </a:r>
          </a:p>
          <a:p>
            <a:pPr lvl="1">
              <a:lnSpc>
                <a:spcPct val="110000"/>
              </a:lnSpc>
            </a:pPr>
            <a:r>
              <a:rPr lang="en-GB" dirty="0"/>
              <a:t>Double precision performance varies considerably from device to device</a:t>
            </a:r>
          </a:p>
          <a:p>
            <a:pPr lvl="1">
              <a:lnSpc>
                <a:spcPct val="110000"/>
              </a:lnSpc>
            </a:pPr>
            <a:r>
              <a:rPr lang="en-GB" dirty="0"/>
              <a:t>Some OpenCL SDKs give useful feedback about how well they can compile your code (but you have to turn on this feedback)</a:t>
            </a:r>
          </a:p>
          <a:p>
            <a:pPr>
              <a:lnSpc>
                <a:spcPct val="110000"/>
              </a:lnSpc>
            </a:pPr>
            <a:endParaRPr lang="en-GB" dirty="0"/>
          </a:p>
          <a:p>
            <a:pPr>
              <a:lnSpc>
                <a:spcPct val="110000"/>
              </a:lnSpc>
            </a:pPr>
            <a:r>
              <a:rPr lang="en-GB" dirty="0"/>
              <a:t>It is a good idea to try your code on several different platforms to see what happens (profiling is good!)</a:t>
            </a:r>
          </a:p>
          <a:p>
            <a:pPr lvl="1">
              <a:lnSpc>
                <a:spcPct val="110000"/>
              </a:lnSpc>
            </a:pPr>
            <a:r>
              <a:rPr lang="en-GB" dirty="0"/>
              <a:t>At least two different GPUs (ideally different vendors) and at least one CPU</a:t>
            </a:r>
          </a:p>
          <a:p>
            <a:pPr>
              <a:lnSpc>
                <a:spcPct val="110000"/>
              </a:lnSpc>
            </a:pPr>
            <a:endParaRPr lang="en-GB" dirty="0"/>
          </a:p>
        </p:txBody>
      </p:sp>
    </p:spTree>
    <p:extLst>
      <p:ext uri="{BB962C8B-B14F-4D97-AF65-F5344CB8AC3E}">
        <p14:creationId xmlns:p14="http://schemas.microsoft.com/office/powerpoint/2010/main" val="4987355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normAutofit fontScale="90000"/>
          </a:bodyPr>
          <a:lstStyle/>
          <a:p>
            <a:r>
              <a:rPr lang="en-GB" dirty="0"/>
              <a:t>Advice for performance portability</a:t>
            </a:r>
          </a:p>
        </p:txBody>
      </p:sp>
      <p:sp>
        <p:nvSpPr>
          <p:cNvPr id="3" name="Content Placeholder 2"/>
          <p:cNvSpPr>
            <a:spLocks noGrp="1"/>
          </p:cNvSpPr>
          <p:nvPr>
            <p:ph idx="1"/>
          </p:nvPr>
        </p:nvSpPr>
        <p:spPr>
          <a:xfrm>
            <a:off x="107504" y="1124744"/>
            <a:ext cx="8856984" cy="1324744"/>
          </a:xfrm>
        </p:spPr>
        <p:txBody>
          <a:bodyPr>
            <a:normAutofit/>
          </a:bodyPr>
          <a:lstStyle/>
          <a:p>
            <a:r>
              <a:rPr lang="en-GB" sz="2800" dirty="0"/>
              <a:t>Discover what devices you have available at run-time, e.g.</a:t>
            </a:r>
          </a:p>
        </p:txBody>
      </p:sp>
      <p:sp>
        <p:nvSpPr>
          <p:cNvPr id="4" name="TextBox 3"/>
          <p:cNvSpPr txBox="1"/>
          <p:nvPr/>
        </p:nvSpPr>
        <p:spPr>
          <a:xfrm>
            <a:off x="395536" y="2554446"/>
            <a:ext cx="8424936" cy="3754874"/>
          </a:xfrm>
          <a:prstGeom prst="rect">
            <a:avLst/>
          </a:prstGeom>
          <a:noFill/>
        </p:spPr>
        <p:txBody>
          <a:bodyPr wrap="square" rtlCol="0">
            <a:spAutoFit/>
          </a:bodyPr>
          <a:lstStyle/>
          <a:p>
            <a:r>
              <a:rPr lang="en-GB" sz="1400" b="1" dirty="0">
                <a:solidFill>
                  <a:schemeClr val="tx1">
                    <a:lumMod val="85000"/>
                  </a:schemeClr>
                </a:solidFill>
                <a:latin typeface="Courier New"/>
                <a:cs typeface="Courier New"/>
              </a:rPr>
              <a:t> // Get available platforms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3"/>
                </a:solidFill>
                <a:latin typeface="Courier New"/>
                <a:cs typeface="Courier New"/>
              </a:rPr>
              <a:t> </a:t>
            </a:r>
            <a:r>
              <a:rPr lang="en-GB" sz="1400" b="1" dirty="0" err="1">
                <a:latin typeface="Courier New"/>
                <a:cs typeface="Courier New"/>
              </a:rPr>
              <a:t>nPlatforms</a:t>
            </a:r>
            <a:r>
              <a:rPr lang="en-GB" sz="1400" b="1" dirty="0">
                <a:latin typeface="Courier New"/>
                <a:cs typeface="Courier New"/>
              </a:rPr>
              <a:t>;</a:t>
            </a:r>
          </a:p>
          <a:p>
            <a:r>
              <a:rPr lang="en-GB" sz="1400" b="1" dirty="0">
                <a:latin typeface="Courier New"/>
                <a:cs typeface="Courier New"/>
              </a:rPr>
              <a:t> </a:t>
            </a:r>
            <a:r>
              <a:rPr lang="en-GB" sz="1400" b="1" dirty="0" err="1">
                <a:solidFill>
                  <a:schemeClr val="accent4"/>
                </a:solidFill>
                <a:latin typeface="Courier New"/>
                <a:cs typeface="Courier New"/>
              </a:rPr>
              <a:t>cl_platform_id</a:t>
            </a:r>
            <a:r>
              <a:rPr lang="en-GB" sz="1400" b="1" dirty="0">
                <a:solidFill>
                  <a:schemeClr val="accent4"/>
                </a:solidFill>
                <a:latin typeface="Courier New"/>
                <a:cs typeface="Courier New"/>
              </a:rPr>
              <a:t> </a:t>
            </a:r>
            <a:r>
              <a:rPr lang="en-GB" sz="1400" b="1" dirty="0">
                <a:latin typeface="Courier New"/>
                <a:cs typeface="Courier New"/>
              </a:rPr>
              <a:t>platforms[MAX_PLATFORMS];</a:t>
            </a:r>
          </a:p>
          <a:p>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ret = </a:t>
            </a:r>
            <a:r>
              <a:rPr lang="en-GB" sz="1400" b="1" dirty="0" err="1">
                <a:solidFill>
                  <a:schemeClr val="tx2">
                    <a:lumMod val="75000"/>
                  </a:schemeClr>
                </a:solidFill>
                <a:latin typeface="Courier New"/>
                <a:cs typeface="Courier New"/>
              </a:rPr>
              <a:t>clGetPlatformIDs</a:t>
            </a:r>
            <a:r>
              <a:rPr lang="en-GB" sz="1400" b="1" dirty="0">
                <a:latin typeface="Courier New"/>
                <a:cs typeface="Courier New"/>
              </a:rPr>
              <a:t>(MAX_PLATFORMS, platforms, &amp;</a:t>
            </a:r>
            <a:r>
              <a:rPr lang="en-GB" sz="1400" b="1" dirty="0" err="1">
                <a:latin typeface="Courier New"/>
                <a:cs typeface="Courier New"/>
              </a:rPr>
              <a:t>nPlatforms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platforms</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p = 0; p &lt; </a:t>
            </a:r>
            <a:r>
              <a:rPr lang="en-GB" sz="1400" b="1" dirty="0" err="1">
                <a:latin typeface="Courier New"/>
                <a:cs typeface="Courier New"/>
              </a:rPr>
              <a:t>nPlatforms</a:t>
            </a:r>
            <a:r>
              <a:rPr lang="en-GB" sz="1400" b="1" dirty="0">
                <a:latin typeface="Courier New"/>
                <a:cs typeface="Courier New"/>
              </a:rPr>
              <a:t>; p++) {</a:t>
            </a:r>
          </a:p>
          <a:p>
            <a:r>
              <a:rPr lang="en-GB" sz="1400" b="1" dirty="0">
                <a:solidFill>
                  <a:schemeClr val="tx1">
                    <a:lumMod val="85000"/>
                  </a:schemeClr>
                </a:solidFill>
                <a:latin typeface="Courier New"/>
                <a:cs typeface="Courier New"/>
              </a:rPr>
              <a:t>   // Get available devices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4"/>
                </a:solidFill>
                <a:latin typeface="Courier New"/>
                <a:cs typeface="Courier New"/>
              </a:rPr>
              <a:t> </a:t>
            </a:r>
            <a:r>
              <a:rPr lang="en-GB" sz="1400" b="1" dirty="0" err="1">
                <a:latin typeface="Courier New"/>
                <a:cs typeface="Courier New"/>
              </a:rPr>
              <a:t>nDevices</a:t>
            </a:r>
            <a:r>
              <a:rPr lang="en-GB" sz="1400" b="1" dirty="0">
                <a:latin typeface="Courier New"/>
                <a:cs typeface="Courier New"/>
              </a:rPr>
              <a:t> = 0;</a:t>
            </a:r>
          </a:p>
          <a:p>
            <a:r>
              <a:rPr lang="en-GB" sz="1400" b="1" dirty="0">
                <a:latin typeface="Courier New"/>
                <a:cs typeface="Courier New"/>
              </a:rPr>
              <a:t>   </a:t>
            </a:r>
            <a:r>
              <a:rPr lang="en-GB" sz="1400" b="1" dirty="0" err="1">
                <a:solidFill>
                  <a:schemeClr val="accent4"/>
                </a:solidFill>
                <a:latin typeface="Courier New"/>
                <a:cs typeface="Courier New"/>
              </a:rPr>
              <a:t>cl_device_id</a:t>
            </a:r>
            <a:r>
              <a:rPr lang="en-GB" sz="1400" b="1" dirty="0">
                <a:solidFill>
                  <a:schemeClr val="accent4"/>
                </a:solidFill>
                <a:latin typeface="Courier New"/>
                <a:cs typeface="Courier New"/>
              </a:rPr>
              <a:t> </a:t>
            </a:r>
            <a:r>
              <a:rPr lang="en-GB" sz="1400" b="1" dirty="0">
                <a:latin typeface="Courier New"/>
                <a:cs typeface="Courier New"/>
              </a:rPr>
              <a:t>devices[MAX_DEVICES];</a:t>
            </a:r>
          </a:p>
          <a:p>
            <a:r>
              <a:rPr lang="en-GB" sz="1400" b="1" dirty="0">
                <a:solidFill>
                  <a:schemeClr val="tx2">
                    <a:lumMod val="75000"/>
                  </a:schemeClr>
                </a:solidFill>
                <a:latin typeface="Courier New"/>
                <a:cs typeface="Courier New"/>
              </a:rPr>
              <a:t>   </a:t>
            </a:r>
            <a:r>
              <a:rPr lang="en-GB" sz="1400" b="1" dirty="0" err="1">
                <a:solidFill>
                  <a:schemeClr val="tx2">
                    <a:lumMod val="75000"/>
                  </a:schemeClr>
                </a:solidFill>
                <a:latin typeface="Courier New"/>
                <a:cs typeface="Courier New"/>
              </a:rPr>
              <a:t>clGetDeviceIDs</a:t>
            </a:r>
            <a:r>
              <a:rPr lang="en-GB" sz="1400" b="1" dirty="0">
                <a:latin typeface="Courier New"/>
                <a:cs typeface="Courier New"/>
              </a:rPr>
              <a:t>(platforms[p], </a:t>
            </a:r>
            <a:r>
              <a:rPr lang="en-GB" sz="1400" b="1" dirty="0" err="1">
                <a:latin typeface="Courier New"/>
                <a:cs typeface="Courier New"/>
              </a:rPr>
              <a:t>deviceType</a:t>
            </a:r>
            <a:r>
              <a:rPr lang="en-GB" sz="1400" b="1" dirty="0">
                <a:latin typeface="Courier New"/>
                <a:cs typeface="Courier New"/>
              </a:rPr>
              <a:t>, MAX_DEVICES, devices, &amp;</a:t>
            </a:r>
            <a:r>
              <a:rPr lang="en-GB" sz="1400" b="1" dirty="0" err="1">
                <a:latin typeface="Courier New"/>
                <a:cs typeface="Courier New"/>
              </a:rPr>
              <a:t>nDevices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devices in this platform</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d = 0; d &lt; </a:t>
            </a:r>
            <a:r>
              <a:rPr lang="en-GB" sz="1400" b="1" dirty="0" err="1">
                <a:latin typeface="Courier New"/>
                <a:cs typeface="Courier New"/>
              </a:rPr>
              <a:t>nDevices</a:t>
            </a:r>
            <a:r>
              <a:rPr lang="en-GB" sz="1400" b="1" dirty="0">
                <a:latin typeface="Courier New"/>
                <a:cs typeface="Courier New"/>
              </a:rPr>
              <a:t>; d++)</a:t>
            </a:r>
          </a:p>
          <a:p>
            <a:r>
              <a:rPr lang="en-GB" sz="1400" b="1" dirty="0">
                <a:latin typeface="Courier New"/>
                <a:cs typeface="Courier New"/>
              </a:rPr>
              <a:t>     </a:t>
            </a:r>
            <a:r>
              <a:rPr lang="en-GB" sz="1400" b="1" dirty="0" err="1">
                <a:solidFill>
                  <a:schemeClr val="tx2">
                    <a:lumMod val="75000"/>
                  </a:schemeClr>
                </a:solidFill>
                <a:latin typeface="Courier New"/>
                <a:cs typeface="Courier New"/>
              </a:rPr>
              <a:t>getDeviceInformation</a:t>
            </a:r>
            <a:r>
              <a:rPr lang="en-GB" sz="1400" b="1" dirty="0">
                <a:latin typeface="Courier New"/>
                <a:cs typeface="Courier New"/>
              </a:rPr>
              <a:t>(devices[d]);</a:t>
            </a:r>
          </a:p>
          <a:p>
            <a:r>
              <a:rPr lang="en-GB" sz="1400" b="1" dirty="0">
                <a:latin typeface="Courier New"/>
                <a:cs typeface="Courier New"/>
              </a:rPr>
              <a:t>}</a:t>
            </a:r>
          </a:p>
          <a:p>
            <a:endParaRPr lang="en-GB" sz="1400" b="1" dirty="0">
              <a:latin typeface="Courier New"/>
              <a:cs typeface="Courier New"/>
            </a:endParaRPr>
          </a:p>
        </p:txBody>
      </p:sp>
      <p:sp>
        <p:nvSpPr>
          <p:cNvPr id="5" name="TextBox 4"/>
          <p:cNvSpPr txBox="1"/>
          <p:nvPr/>
        </p:nvSpPr>
        <p:spPr>
          <a:xfrm>
            <a:off x="7596336" y="2492896"/>
            <a:ext cx="1008112" cy="584775"/>
          </a:xfrm>
          <a:prstGeom prst="rect">
            <a:avLst/>
          </a:prstGeom>
          <a:noFill/>
        </p:spPr>
        <p:txBody>
          <a:bodyPr wrap="square" rtlCol="0">
            <a:spAutoFit/>
          </a:bodyPr>
          <a:lstStyle/>
          <a:p>
            <a:r>
              <a:rPr lang="en-GB" sz="3200" dirty="0"/>
              <a:t>C</a:t>
            </a:r>
          </a:p>
        </p:txBody>
      </p:sp>
    </p:spTree>
    <p:extLst>
      <p:ext uri="{BB962C8B-B14F-4D97-AF65-F5344CB8AC3E}">
        <p14:creationId xmlns:p14="http://schemas.microsoft.com/office/powerpoint/2010/main" val="37570165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928992" cy="1143000"/>
          </a:xfrm>
        </p:spPr>
        <p:txBody>
          <a:bodyPr>
            <a:normAutofit/>
          </a:bodyPr>
          <a:lstStyle/>
          <a:p>
            <a:r>
              <a:rPr lang="en-GB" dirty="0"/>
              <a:t>Advice for performance portability</a:t>
            </a:r>
          </a:p>
        </p:txBody>
      </p:sp>
      <p:sp>
        <p:nvSpPr>
          <p:cNvPr id="3" name="Content Placeholder 2"/>
          <p:cNvSpPr>
            <a:spLocks noGrp="1"/>
          </p:cNvSpPr>
          <p:nvPr>
            <p:ph idx="1"/>
          </p:nvPr>
        </p:nvSpPr>
        <p:spPr>
          <a:xfrm>
            <a:off x="179512" y="1052736"/>
            <a:ext cx="8784976" cy="5616624"/>
          </a:xfrm>
        </p:spPr>
        <p:txBody>
          <a:bodyPr>
            <a:normAutofit fontScale="77500" lnSpcReduction="20000"/>
          </a:bodyPr>
          <a:lstStyle/>
          <a:p>
            <a:pPr>
              <a:lnSpc>
                <a:spcPct val="110000"/>
              </a:lnSpc>
            </a:pPr>
            <a:r>
              <a:rPr lang="en-GB" dirty="0">
                <a:solidFill>
                  <a:schemeClr val="accent2"/>
                </a:solidFill>
              </a:rPr>
              <a:t>Micro-benchmark</a:t>
            </a:r>
            <a:r>
              <a:rPr lang="en-GB" dirty="0">
                <a:solidFill>
                  <a:schemeClr val="accent3"/>
                </a:solidFill>
              </a:rPr>
              <a:t> </a:t>
            </a:r>
            <a:r>
              <a:rPr lang="en-GB" dirty="0"/>
              <a:t>all your OpenCL devices at run-time to gauge how to divide your total workload across all the devices</a:t>
            </a:r>
          </a:p>
          <a:p>
            <a:pPr lvl="1">
              <a:lnSpc>
                <a:spcPct val="110000"/>
              </a:lnSpc>
            </a:pPr>
            <a:r>
              <a:rPr lang="en-GB" dirty="0"/>
              <a:t>Ideally use some real work so you’re not wasting resource</a:t>
            </a:r>
          </a:p>
          <a:p>
            <a:pPr lvl="1">
              <a:lnSpc>
                <a:spcPct val="110000"/>
              </a:lnSpc>
            </a:pPr>
            <a:r>
              <a:rPr lang="en-GB" dirty="0"/>
              <a:t>Keep the </a:t>
            </a:r>
            <a:r>
              <a:rPr lang="en-GB" dirty="0" err="1"/>
              <a:t>microbenchmark</a:t>
            </a:r>
            <a:r>
              <a:rPr lang="en-GB" dirty="0"/>
              <a:t> very short otherwise slower devices penalize faster ones</a:t>
            </a:r>
          </a:p>
          <a:p>
            <a:pPr>
              <a:lnSpc>
                <a:spcPct val="110000"/>
              </a:lnSpc>
            </a:pPr>
            <a:r>
              <a:rPr lang="en-GB" dirty="0"/>
              <a:t>Once you’ve got a work fraction per device calculated, it might be worth retesting from time to time</a:t>
            </a:r>
          </a:p>
          <a:p>
            <a:pPr lvl="1">
              <a:lnSpc>
                <a:spcPct val="110000"/>
              </a:lnSpc>
            </a:pPr>
            <a:r>
              <a:rPr lang="en-GB" dirty="0"/>
              <a:t>The </a:t>
            </a:r>
            <a:r>
              <a:rPr lang="en-GB" dirty="0" err="1"/>
              <a:t>behavior</a:t>
            </a:r>
            <a:r>
              <a:rPr lang="en-GB" dirty="0"/>
              <a:t> of the workload may change</a:t>
            </a:r>
          </a:p>
          <a:p>
            <a:pPr lvl="1">
              <a:lnSpc>
                <a:spcPct val="110000"/>
              </a:lnSpc>
            </a:pPr>
            <a:r>
              <a:rPr lang="en-GB" dirty="0"/>
              <a:t>The host or devices may become busy (or quiet)</a:t>
            </a:r>
          </a:p>
          <a:p>
            <a:pPr>
              <a:lnSpc>
                <a:spcPct val="110000"/>
              </a:lnSpc>
            </a:pPr>
            <a:r>
              <a:rPr lang="en-GB" dirty="0"/>
              <a:t>It is most important to keep the fastest devices busy</a:t>
            </a:r>
          </a:p>
          <a:p>
            <a:pPr lvl="1">
              <a:lnSpc>
                <a:spcPct val="110000"/>
              </a:lnSpc>
            </a:pPr>
            <a:r>
              <a:rPr lang="en-GB" dirty="0"/>
              <a:t>Less important if slower devices finish slightly earlier than faster ones (and thus become idle)</a:t>
            </a:r>
          </a:p>
          <a:p>
            <a:pPr>
              <a:lnSpc>
                <a:spcPct val="110000"/>
              </a:lnSpc>
            </a:pPr>
            <a:r>
              <a:rPr lang="en-GB" dirty="0"/>
              <a:t>Avoid overloading the CPU with both OpenCL host code and OpenCL device code at the same time</a:t>
            </a:r>
          </a:p>
          <a:p>
            <a:pPr>
              <a:lnSpc>
                <a:spcPct val="110000"/>
              </a:lnSpc>
            </a:pPr>
            <a:endParaRPr lang="en-GB" dirty="0"/>
          </a:p>
        </p:txBody>
      </p:sp>
    </p:spTree>
    <p:extLst>
      <p:ext uri="{BB962C8B-B14F-4D97-AF65-F5344CB8AC3E}">
        <p14:creationId xmlns:p14="http://schemas.microsoft.com/office/powerpoint/2010/main" val="20249588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Timing </a:t>
            </a:r>
            <a:r>
              <a:rPr lang="en-GB" dirty="0" err="1"/>
              <a:t>microbenchmarks</a:t>
            </a:r>
            <a:r>
              <a:rPr lang="en-GB" dirty="0"/>
              <a:t> (C)</a:t>
            </a:r>
          </a:p>
        </p:txBody>
      </p:sp>
      <p:sp>
        <p:nvSpPr>
          <p:cNvPr id="5" name="Content Placeholder 4"/>
          <p:cNvSpPr>
            <a:spLocks noGrp="1"/>
          </p:cNvSpPr>
          <p:nvPr>
            <p:ph idx="1"/>
          </p:nvPr>
        </p:nvSpPr>
        <p:spPr>
          <a:xfrm>
            <a:off x="179512" y="1600200"/>
            <a:ext cx="8784976" cy="5069160"/>
          </a:xfrm>
        </p:spPr>
        <p:txBody>
          <a:bodyPr>
            <a:normAutofit/>
          </a:bodyPr>
          <a:lstStyle/>
          <a:p>
            <a:pPr marL="0" indent="0">
              <a:buNone/>
            </a:pPr>
            <a:r>
              <a:rPr lang="en-GB" sz="1800" b="1" dirty="0">
                <a:solidFill>
                  <a:schemeClr val="accent1"/>
                </a:solidFill>
                <a:latin typeface="Courier New Bold"/>
              </a:rPr>
              <a:t>for</a:t>
            </a: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a:t>
            </a:r>
            <a:r>
              <a:rPr lang="en-GB" sz="1800" b="1" dirty="0" err="1">
                <a:latin typeface="Courier New Bold"/>
              </a:rPr>
              <a:t>numDevices</a:t>
            </a:r>
            <a:r>
              <a:rPr lang="en-GB" sz="1800" b="1" dirty="0">
                <a:latin typeface="Courier New Bold"/>
              </a:rPr>
              <a:t>; </a:t>
            </a:r>
            <a:r>
              <a:rPr lang="en-GB" sz="1800" b="1" dirty="0" err="1">
                <a:latin typeface="Courier New Bold"/>
              </a:rPr>
              <a:t>i</a:t>
            </a:r>
            <a:r>
              <a:rPr lang="en-GB" sz="1800" b="1" dirty="0">
                <a:latin typeface="Courier New Bold"/>
              </a:rPr>
              <a:t>++) {</a:t>
            </a:r>
          </a:p>
          <a:p>
            <a:pPr marL="0" indent="0">
              <a:buNone/>
            </a:pPr>
            <a:r>
              <a:rPr lang="en-GB" sz="1800" b="1" dirty="0">
                <a:latin typeface="Courier New Bold"/>
              </a:rPr>
              <a:t>   </a:t>
            </a:r>
            <a:r>
              <a:rPr lang="en-GB" sz="1800" b="1" dirty="0">
                <a:solidFill>
                  <a:schemeClr val="tx1">
                    <a:lumMod val="85000"/>
                  </a:schemeClr>
                </a:solidFill>
                <a:latin typeface="Courier New Bold"/>
              </a:rPr>
              <a:t>// Wait for the kernel to finish</a:t>
            </a:r>
          </a:p>
          <a:p>
            <a:pPr marL="0" indent="0">
              <a:buNone/>
            </a:pPr>
            <a:r>
              <a:rPr lang="en-GB" sz="1800" b="1" dirty="0">
                <a:latin typeface="Courier New Bold"/>
              </a:rPr>
              <a:t>   ret = </a:t>
            </a:r>
            <a:r>
              <a:rPr lang="en-GB" sz="1800" b="1" dirty="0" err="1">
                <a:solidFill>
                  <a:schemeClr val="tx2">
                    <a:lumMod val="75000"/>
                  </a:schemeClr>
                </a:solidFill>
                <a:latin typeface="Courier New Bold"/>
              </a:rPr>
              <a:t>clFinish</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].queue);</a:t>
            </a:r>
          </a:p>
          <a:p>
            <a:pPr marL="0" indent="0">
              <a:buNone/>
            </a:pPr>
            <a:r>
              <a:rPr lang="en-GB" sz="1800" b="1" dirty="0">
                <a:solidFill>
                  <a:schemeClr val="tx1">
                    <a:lumMod val="85000"/>
                  </a:schemeClr>
                </a:solidFill>
                <a:latin typeface="Courier New Bold"/>
              </a:rPr>
              <a:t>   // Update timers</a:t>
            </a:r>
          </a:p>
          <a:p>
            <a:pPr marL="0" indent="0">
              <a:buNone/>
            </a:pPr>
            <a:r>
              <a:rPr lang="en-GB" sz="1800" b="1" dirty="0">
                <a:latin typeface="Courier New Bold"/>
              </a:rPr>
              <a:t>   </a:t>
            </a:r>
            <a:r>
              <a:rPr lang="en-GB" sz="1800" b="1" dirty="0" err="1">
                <a:solidFill>
                  <a:schemeClr val="accent4"/>
                </a:solidFill>
                <a:latin typeface="Courier New Bold"/>
              </a:rPr>
              <a:t>cl_ulong</a:t>
            </a:r>
            <a:r>
              <a:rPr lang="en-GB" sz="1800" b="1" dirty="0">
                <a:solidFill>
                  <a:schemeClr val="accent4"/>
                </a:solidFill>
                <a:latin typeface="Courier New Bold"/>
              </a:rPr>
              <a:t> </a:t>
            </a:r>
            <a:r>
              <a:rPr lang="en-GB" sz="1800" b="1" dirty="0">
                <a:latin typeface="Courier New Bold"/>
              </a:rPr>
              <a:t>start, end;</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a:t>
            </a:r>
          </a:p>
          <a:p>
            <a:pPr marL="0" indent="0">
              <a:buNone/>
            </a:pPr>
            <a:r>
              <a:rPr lang="en-GB" sz="1800" b="1" dirty="0">
                <a:latin typeface="Courier New Bold"/>
              </a:rPr>
              <a:t>             	</a:t>
            </a:r>
            <a:r>
              <a:rPr lang="en-GB" sz="1800" b="1" dirty="0">
                <a:solidFill>
                  <a:schemeClr val="accent4"/>
                </a:solidFill>
                <a:latin typeface="Courier New Bold"/>
              </a:rPr>
              <a:t>CL_PROFILING_COMMAND_START</a:t>
            </a:r>
            <a:r>
              <a:rPr lang="en-GB" sz="1800" b="1" dirty="0">
                <a:latin typeface="Courier New Bold"/>
              </a:rPr>
              <a:t>, </a:t>
            </a:r>
          </a:p>
          <a:p>
            <a:pPr marL="0" indent="0">
              <a:buNone/>
            </a:pPr>
            <a:r>
              <a:rPr lang="en-GB" sz="1800" b="1" dirty="0">
                <a:solidFill>
                  <a:schemeClr val="tx2">
                    <a:lumMod val="75000"/>
                  </a:schemeClr>
                </a:solidFill>
                <a:latin typeface="Courier New Bold"/>
              </a:rPr>
              <a:t>		</a:t>
            </a:r>
            <a:r>
              <a:rPr lang="en-GB" sz="1800" b="1" dirty="0" err="1">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&amp;start, NULL);</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 </a:t>
            </a:r>
          </a:p>
          <a:p>
            <a:pPr marL="0" indent="0">
              <a:buNone/>
            </a:pPr>
            <a:r>
              <a:rPr lang="en-GB" sz="1800" b="1" dirty="0">
                <a:latin typeface="Courier New Bold"/>
              </a:rPr>
              <a:t>             	</a:t>
            </a:r>
            <a:r>
              <a:rPr lang="en-GB" sz="1800" b="1" dirty="0">
                <a:solidFill>
                  <a:schemeClr val="accent4"/>
                </a:solidFill>
                <a:latin typeface="Courier New Bold"/>
              </a:rPr>
              <a:t>CL_PROFILING_COMMAND_END</a:t>
            </a:r>
            <a:r>
              <a:rPr lang="en-GB" sz="1800" b="1" dirty="0">
                <a:latin typeface="Courier New Bold"/>
              </a:rPr>
              <a:t>, </a:t>
            </a:r>
          </a:p>
          <a:p>
            <a:pPr marL="0" indent="0">
              <a:buNone/>
            </a:pPr>
            <a:r>
              <a:rPr lang="en-GB" sz="1800" b="1" dirty="0">
                <a:solidFill>
                  <a:schemeClr val="tx2">
                    <a:lumMod val="75000"/>
                  </a:schemeClr>
                </a:solidFill>
                <a:latin typeface="Courier New Bold"/>
              </a:rPr>
              <a:t>		</a:t>
            </a:r>
            <a:r>
              <a:rPr lang="en-GB" sz="1800" b="1" dirty="0" err="1">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&amp;end, NULL);</a:t>
            </a:r>
          </a:p>
          <a:p>
            <a:pPr marL="0" indent="0">
              <a:buNone/>
            </a:pPr>
            <a:r>
              <a:rPr lang="en-GB" sz="1800" b="1" dirty="0">
                <a:latin typeface="Courier New Bold"/>
              </a:rPr>
              <a:t>   </a:t>
            </a:r>
            <a:r>
              <a:rPr lang="en-GB" sz="1800" b="1" dirty="0">
                <a:solidFill>
                  <a:schemeClr val="accent2"/>
                </a:solidFill>
                <a:latin typeface="Courier New Bold"/>
              </a:rPr>
              <a:t>long</a:t>
            </a:r>
            <a:r>
              <a:rPr lang="en-GB" sz="1800" b="1" dirty="0">
                <a:latin typeface="Courier New Bold"/>
              </a:rPr>
              <a:t> </a:t>
            </a:r>
            <a:r>
              <a:rPr lang="en-GB" sz="1800" b="1" dirty="0" err="1">
                <a:latin typeface="Courier New Bold"/>
              </a:rPr>
              <a:t>timeTaken</a:t>
            </a:r>
            <a:r>
              <a:rPr lang="en-GB" sz="1800" b="1" dirty="0">
                <a:latin typeface="Courier New Bold"/>
              </a:rPr>
              <a:t> = (end - start);</a:t>
            </a:r>
          </a:p>
          <a:p>
            <a:pPr marL="0" indent="0">
              <a:buNone/>
            </a:pPr>
            <a:r>
              <a:rPr lang="en-GB" sz="1800" b="1" dirty="0">
                <a:latin typeface="Courier New Bold"/>
              </a:rPr>
              <a:t>   speeds[</a:t>
            </a:r>
            <a:r>
              <a:rPr lang="en-GB" sz="1800" b="1" dirty="0" err="1">
                <a:latin typeface="Courier New Bold"/>
              </a:rPr>
              <a:t>i</a:t>
            </a:r>
            <a:r>
              <a:rPr lang="en-GB" sz="1800" b="1" dirty="0">
                <a:latin typeface="Courier New Bold"/>
              </a:rPr>
              <a:t>] = </a:t>
            </a:r>
            <a:r>
              <a:rPr lang="en-GB" sz="1800" b="1" dirty="0" err="1">
                <a:latin typeface="Courier New Bold"/>
              </a:rPr>
              <a:t>timeTaken</a:t>
            </a:r>
            <a:r>
              <a:rPr lang="en-GB" sz="1800" b="1" dirty="0">
                <a:latin typeface="Courier New Bold"/>
              </a:rPr>
              <a:t> / </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].load;</a:t>
            </a:r>
          </a:p>
          <a:p>
            <a:pPr marL="0" indent="0">
              <a:buNone/>
            </a:pPr>
            <a:r>
              <a:rPr lang="en-GB" sz="1800" b="1" dirty="0">
                <a:latin typeface="Courier New Bold"/>
              </a:rPr>
              <a:t>}</a:t>
            </a:r>
          </a:p>
          <a:p>
            <a:pPr marL="0" indent="0">
              <a:buNone/>
            </a:pPr>
            <a:endParaRPr lang="en-GB" sz="1800" b="1" dirty="0">
              <a:latin typeface="Courier New Bold"/>
            </a:endParaRPr>
          </a:p>
        </p:txBody>
      </p:sp>
    </p:spTree>
    <p:extLst>
      <p:ext uri="{BB962C8B-B14F-4D97-AF65-F5344CB8AC3E}">
        <p14:creationId xmlns:p14="http://schemas.microsoft.com/office/powerpoint/2010/main" val="3937642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9392"/>
            <a:ext cx="8856984" cy="1143000"/>
          </a:xfrm>
        </p:spPr>
        <p:txBody>
          <a:bodyPr>
            <a:normAutofit fontScale="90000"/>
          </a:bodyPr>
          <a:lstStyle/>
          <a:p>
            <a:r>
              <a:rPr lang="en-GB" dirty="0"/>
              <a:t>Advice for performance portability</a:t>
            </a:r>
          </a:p>
        </p:txBody>
      </p:sp>
      <p:sp>
        <p:nvSpPr>
          <p:cNvPr id="5" name="Content Placeholder 4"/>
          <p:cNvSpPr>
            <a:spLocks noGrp="1"/>
          </p:cNvSpPr>
          <p:nvPr>
            <p:ph idx="1"/>
          </p:nvPr>
        </p:nvSpPr>
        <p:spPr>
          <a:xfrm>
            <a:off x="179512" y="1196752"/>
            <a:ext cx="8784976" cy="5661248"/>
          </a:xfrm>
        </p:spPr>
        <p:txBody>
          <a:bodyPr>
            <a:normAutofit fontScale="70000" lnSpcReduction="20000"/>
          </a:bodyPr>
          <a:lstStyle/>
          <a:p>
            <a:pPr>
              <a:lnSpc>
                <a:spcPct val="110000"/>
              </a:lnSpc>
            </a:pPr>
            <a:r>
              <a:rPr lang="en-GB" dirty="0">
                <a:solidFill>
                  <a:schemeClr val="accent2"/>
                </a:solidFill>
              </a:rPr>
              <a:t>Optimal Work-Group sizes will differ between devices</a:t>
            </a:r>
          </a:p>
          <a:p>
            <a:pPr lvl="1">
              <a:lnSpc>
                <a:spcPct val="110000"/>
              </a:lnSpc>
            </a:pPr>
            <a:r>
              <a:rPr lang="en-GB" dirty="0"/>
              <a:t>E.g. CPUs tend to prefer 1 Work-Item per Work-Group, while GPUs prefer lots of Work-Items per Work-Group (usually a multiple of the number of PEs per Compute Unit, i.e. 32, 64 etc.)</a:t>
            </a:r>
          </a:p>
          <a:p>
            <a:pPr>
              <a:lnSpc>
                <a:spcPct val="110000"/>
              </a:lnSpc>
            </a:pPr>
            <a:r>
              <a:rPr lang="en-GB" dirty="0"/>
              <a:t>From </a:t>
            </a:r>
            <a:r>
              <a:rPr lang="en-GB" dirty="0" err="1"/>
              <a:t>OpenCL</a:t>
            </a:r>
            <a:r>
              <a:rPr lang="en-GB" dirty="0"/>
              <a:t> v1.1 you </a:t>
            </a:r>
            <a:r>
              <a:rPr lang="en-GB" dirty="0">
                <a:solidFill>
                  <a:schemeClr val="accent2"/>
                </a:solidFill>
              </a:rPr>
              <a:t>can discover the preferred Work-Group size </a:t>
            </a:r>
            <a:r>
              <a:rPr lang="en-GB" dirty="0"/>
              <a:t>multiple for a kernel once it’s been built for a specific device</a:t>
            </a:r>
          </a:p>
          <a:p>
            <a:pPr lvl="1">
              <a:lnSpc>
                <a:spcPct val="110000"/>
              </a:lnSpc>
            </a:pPr>
            <a:r>
              <a:rPr lang="en-GB" dirty="0"/>
              <a:t>Important to pad the total number of Work-Items to an exact multiple of this</a:t>
            </a:r>
          </a:p>
          <a:p>
            <a:pPr lvl="1">
              <a:lnSpc>
                <a:spcPct val="110000"/>
              </a:lnSpc>
            </a:pPr>
            <a:r>
              <a:rPr lang="en-GB" dirty="0"/>
              <a:t>Again, will be different per device</a:t>
            </a:r>
          </a:p>
          <a:p>
            <a:pPr>
              <a:lnSpc>
                <a:spcPct val="110000"/>
              </a:lnSpc>
            </a:pPr>
            <a:r>
              <a:rPr lang="en-GB" dirty="0"/>
              <a:t>The OpenCL run-time will have a go at choosing good </a:t>
            </a:r>
            <a:r>
              <a:rPr lang="en-GB" dirty="0" err="1"/>
              <a:t>EnqueueNDRangeKernel</a:t>
            </a:r>
            <a:r>
              <a:rPr lang="en-GB" dirty="0"/>
              <a:t> dimensions for you</a:t>
            </a:r>
          </a:p>
          <a:p>
            <a:pPr lvl="1">
              <a:lnSpc>
                <a:spcPct val="110000"/>
              </a:lnSpc>
            </a:pPr>
            <a:r>
              <a:rPr lang="en-GB" dirty="0"/>
              <a:t>With very variable results</a:t>
            </a:r>
          </a:p>
          <a:p>
            <a:pPr lvl="1">
              <a:lnSpc>
                <a:spcPct val="110000"/>
              </a:lnSpc>
            </a:pPr>
            <a:endParaRPr lang="en-GB" dirty="0"/>
          </a:p>
          <a:p>
            <a:pPr>
              <a:lnSpc>
                <a:spcPct val="110000"/>
              </a:lnSpc>
            </a:pPr>
            <a:r>
              <a:rPr lang="en-GB" sz="3800" b="1" dirty="0">
                <a:solidFill>
                  <a:schemeClr val="accent2"/>
                </a:solidFill>
              </a:rPr>
              <a:t>Your mileage will vary</a:t>
            </a:r>
            <a:r>
              <a:rPr lang="en-GB" sz="3800" dirty="0"/>
              <a:t>, the best strategy is to write </a:t>
            </a:r>
            <a:r>
              <a:rPr lang="en-GB" sz="3800" b="1" i="1" dirty="0">
                <a:solidFill>
                  <a:schemeClr val="accent4"/>
                </a:solidFill>
              </a:rPr>
              <a:t>adaptive</a:t>
            </a:r>
            <a:r>
              <a:rPr lang="en-GB" sz="3800" dirty="0">
                <a:solidFill>
                  <a:schemeClr val="accent4"/>
                </a:solidFill>
              </a:rPr>
              <a:t> </a:t>
            </a:r>
            <a:r>
              <a:rPr lang="en-GB" sz="3800" dirty="0"/>
              <a:t>code that makes decisions at run-time</a:t>
            </a:r>
          </a:p>
          <a:p>
            <a:pPr>
              <a:lnSpc>
                <a:spcPct val="110000"/>
              </a:lnSpc>
            </a:pPr>
            <a:endParaRPr lang="en-GB" dirty="0"/>
          </a:p>
        </p:txBody>
      </p:sp>
    </p:spTree>
    <p:extLst>
      <p:ext uri="{BB962C8B-B14F-4D97-AF65-F5344CB8AC3E}">
        <p14:creationId xmlns:p14="http://schemas.microsoft.com/office/powerpoint/2010/main" val="23660683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Tuning Knobs</a:t>
            </a:r>
            <a:br>
              <a:rPr lang="en-GB" dirty="0"/>
            </a:br>
            <a:r>
              <a:rPr lang="en-GB" dirty="0"/>
              <a:t>some general issues to think about</a:t>
            </a:r>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a:t>Tiling size (work-group sizes, dimensionality etc.)</a:t>
            </a:r>
          </a:p>
          <a:p>
            <a:pPr lvl="1"/>
            <a:r>
              <a:rPr lang="en-GB" dirty="0"/>
              <a:t>For block-based algorithms (e.g. matrix multiplication)</a:t>
            </a:r>
          </a:p>
          <a:p>
            <a:pPr lvl="1"/>
            <a:r>
              <a:rPr lang="en-GB" dirty="0"/>
              <a:t>Different devices might run faster on different block sizes</a:t>
            </a:r>
          </a:p>
          <a:p>
            <a:r>
              <a:rPr lang="en-GB" dirty="0"/>
              <a:t>Data layout</a:t>
            </a:r>
          </a:p>
          <a:p>
            <a:pPr lvl="1"/>
            <a:r>
              <a:rPr lang="en-GB" dirty="0"/>
              <a:t>Array of Structures or Structure of Arrays (</a:t>
            </a:r>
            <a:r>
              <a:rPr lang="en-GB" dirty="0" err="1"/>
              <a:t>AoS</a:t>
            </a:r>
            <a:r>
              <a:rPr lang="en-GB" dirty="0"/>
              <a:t> vs. </a:t>
            </a:r>
            <a:r>
              <a:rPr lang="en-GB" dirty="0" err="1"/>
              <a:t>SoA</a:t>
            </a:r>
            <a:r>
              <a:rPr lang="en-GB" dirty="0"/>
              <a:t>)</a:t>
            </a:r>
          </a:p>
          <a:p>
            <a:pPr lvl="1"/>
            <a:r>
              <a:rPr lang="en-GB" dirty="0"/>
              <a:t>Column or Row major</a:t>
            </a:r>
          </a:p>
          <a:p>
            <a:r>
              <a:rPr lang="en-GB" dirty="0"/>
              <a:t>Caching and prefetching</a:t>
            </a:r>
          </a:p>
          <a:p>
            <a:pPr lvl="1"/>
            <a:r>
              <a:rPr lang="en-GB" dirty="0"/>
              <a:t>Use of local memory or not</a:t>
            </a:r>
          </a:p>
          <a:p>
            <a:pPr lvl="1"/>
            <a:r>
              <a:rPr lang="en-GB" dirty="0"/>
              <a:t>Extra loads and stores assist hardware cache?</a:t>
            </a:r>
          </a:p>
          <a:p>
            <a:r>
              <a:rPr lang="en-GB" dirty="0"/>
              <a:t>Work-item / work-group data mapping</a:t>
            </a:r>
          </a:p>
          <a:p>
            <a:pPr lvl="1"/>
            <a:r>
              <a:rPr lang="en-GB" dirty="0"/>
              <a:t>Related to data layout</a:t>
            </a:r>
          </a:p>
          <a:p>
            <a:pPr lvl="1"/>
            <a:r>
              <a:rPr lang="en-GB" dirty="0"/>
              <a:t>Also how you parallelize the work</a:t>
            </a:r>
          </a:p>
          <a:p>
            <a:r>
              <a:rPr lang="en-GB" dirty="0"/>
              <a:t>Operation-specific tuning</a:t>
            </a:r>
          </a:p>
          <a:p>
            <a:pPr lvl="1"/>
            <a:r>
              <a:rPr lang="en-GB" dirty="0"/>
              <a:t>Specific hardware differences</a:t>
            </a:r>
          </a:p>
          <a:p>
            <a:pPr lvl="1"/>
            <a:r>
              <a:rPr lang="en-GB" dirty="0"/>
              <a:t>Built-in trig / special function hardware</a:t>
            </a:r>
          </a:p>
          <a:p>
            <a:pPr lvl="1"/>
            <a:r>
              <a:rPr lang="en-GB" dirty="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a:solidFill>
                  <a:schemeClr val="accent1"/>
                </a:solidFill>
              </a:rPr>
              <a:t>From Zhang, Sinclair II and </a:t>
            </a:r>
            <a:r>
              <a:rPr lang="en-GB" sz="1600" dirty="0" err="1">
                <a:solidFill>
                  <a:schemeClr val="accent1"/>
                </a:solidFill>
              </a:rPr>
              <a:t>Chien</a:t>
            </a:r>
            <a:r>
              <a:rPr lang="en-GB" sz="1600" dirty="0">
                <a:solidFill>
                  <a:schemeClr val="accent1"/>
                </a:solidFill>
              </a:rPr>
              <a:t>: Improving Performance Portability in OpenCL Programs – ISC13</a:t>
            </a:r>
          </a:p>
        </p:txBody>
      </p:sp>
    </p:spTree>
    <p:extLst>
      <p:ext uri="{BB962C8B-B14F-4D97-AF65-F5344CB8AC3E}">
        <p14:creationId xmlns:p14="http://schemas.microsoft.com/office/powerpoint/2010/main" val="6808843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tuning</a:t>
            </a:r>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a:t>Q: How do you know what the </a:t>
            </a:r>
            <a:r>
              <a:rPr lang="en-GB" b="1" i="1" dirty="0">
                <a:solidFill>
                  <a:schemeClr val="accent1"/>
                </a:solidFill>
              </a:rPr>
              <a:t>best</a:t>
            </a:r>
            <a:r>
              <a:rPr lang="en-GB" dirty="0"/>
              <a:t> parameter values for your program are?</a:t>
            </a:r>
          </a:p>
          <a:p>
            <a:pPr lvl="1"/>
            <a:r>
              <a:rPr lang="en-GB" dirty="0"/>
              <a:t>What is the best work-group size, for example</a:t>
            </a:r>
          </a:p>
          <a:p>
            <a:endParaRPr lang="en-GB" dirty="0"/>
          </a:p>
          <a:p>
            <a:r>
              <a:rPr lang="en-GB" dirty="0"/>
              <a:t>A: Try them all! (Or a well chosen subset)</a:t>
            </a:r>
          </a:p>
          <a:p>
            <a:endParaRPr lang="en-GB" dirty="0"/>
          </a:p>
          <a:p>
            <a:r>
              <a:rPr lang="en-GB" dirty="0"/>
              <a:t>This is where auto tuning comes in</a:t>
            </a:r>
          </a:p>
          <a:p>
            <a:pPr lvl="1"/>
            <a:r>
              <a:rPr lang="en-GB" dirty="0"/>
              <a:t>Run through different combinations of parameter values and optimize the runtime (or another measure) of your program.</a:t>
            </a:r>
          </a:p>
        </p:txBody>
      </p:sp>
    </p:spTree>
    <p:extLst>
      <p:ext uri="{BB962C8B-B14F-4D97-AF65-F5344CB8AC3E}">
        <p14:creationId xmlns:p14="http://schemas.microsoft.com/office/powerpoint/2010/main" val="1040689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a:t>Auto tuning example - Flamingo</a:t>
            </a:r>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2"/>
              </a:rPr>
              <a:t>http://mistymountain.co.uk/flamingo/</a:t>
            </a:r>
            <a:endParaRPr lang="en-GB" dirty="0"/>
          </a:p>
          <a:p>
            <a:r>
              <a:rPr lang="en-GB" dirty="0"/>
              <a:t>Python program which compiles your code with different parameter values, and calculates the “best” combination to use</a:t>
            </a:r>
          </a:p>
          <a:p>
            <a:r>
              <a:rPr lang="en-GB" dirty="0"/>
              <a:t>Write a simple </a:t>
            </a:r>
            <a:r>
              <a:rPr lang="en-GB" dirty="0" err="1"/>
              <a:t>config</a:t>
            </a:r>
            <a:r>
              <a:rPr lang="en-GB" dirty="0"/>
              <a:t> file, and Flamingo will run your program with different values, and returns the best combination</a:t>
            </a:r>
          </a:p>
          <a:p>
            <a:r>
              <a:rPr lang="en-GB" dirty="0"/>
              <a:t>Remember: scale down your problem so you don’t have to wait for “bad” values (less iterations, etc.)</a:t>
            </a:r>
          </a:p>
        </p:txBody>
      </p:sp>
    </p:spTree>
    <p:extLst>
      <p:ext uri="{BB962C8B-B14F-4D97-AF65-F5344CB8AC3E}">
        <p14:creationId xmlns:p14="http://schemas.microsoft.com/office/powerpoint/2010/main" val="1697757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pyopencl</a:t>
            </a:r>
            <a:endParaRPr lang="en-GB" dirty="0"/>
          </a:p>
        </p:txBody>
      </p:sp>
      <p:sp>
        <p:nvSpPr>
          <p:cNvPr id="3" name="Content Placeholder 2"/>
          <p:cNvSpPr>
            <a:spLocks noGrp="1"/>
          </p:cNvSpPr>
          <p:nvPr>
            <p:ph idx="1"/>
          </p:nvPr>
        </p:nvSpPr>
        <p:spPr/>
        <p:txBody>
          <a:bodyPr/>
          <a:lstStyle/>
          <a:p>
            <a:r>
              <a:rPr lang="en-GB" dirty="0"/>
              <a:t>Make sure you have python installed</a:t>
            </a:r>
          </a:p>
          <a:p>
            <a:r>
              <a:rPr lang="en-GB" dirty="0"/>
              <a:t>Install the </a:t>
            </a:r>
            <a:r>
              <a:rPr lang="en-GB" dirty="0" err="1"/>
              <a:t>numpy</a:t>
            </a:r>
            <a:r>
              <a:rPr lang="en-GB" dirty="0"/>
              <a:t> library</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en-GB" dirty="0"/>
              <a:t>Download the latest version from the </a:t>
            </a:r>
            <a:r>
              <a:rPr lang="en-GB" dirty="0" err="1"/>
              <a:t>pyopencl</a:t>
            </a:r>
            <a:r>
              <a:rPr lang="en-GB" dirty="0"/>
              <a:t> website</a:t>
            </a:r>
          </a:p>
          <a:p>
            <a:pPr lvl="1"/>
            <a:r>
              <a:rPr lang="en-GB" dirty="0"/>
              <a:t>Extract the package with </a:t>
            </a:r>
            <a:r>
              <a:rPr lang="en-GB" dirty="0">
                <a:solidFill>
                  <a:schemeClr val="accent6">
                    <a:lumMod val="75000"/>
                  </a:schemeClr>
                </a:solidFill>
                <a:latin typeface="Courier New Bold"/>
                <a:cs typeface="Courier New Bold"/>
              </a:rPr>
              <a:t>tar -</a:t>
            </a:r>
            <a:r>
              <a:rPr lang="en-GB" dirty="0" err="1">
                <a:solidFill>
                  <a:schemeClr val="accent6">
                    <a:lumMod val="75000"/>
                  </a:schemeClr>
                </a:solidFill>
                <a:latin typeface="Courier New Bold"/>
                <a:cs typeface="Courier New Bold"/>
              </a:rPr>
              <a:t>zxf</a:t>
            </a:r>
            <a:endParaRPr lang="en-GB" dirty="0">
              <a:solidFill>
                <a:schemeClr val="accent6">
                  <a:lumMod val="75000"/>
                </a:schemeClr>
              </a:solidFill>
              <a:latin typeface="Courier New Bold"/>
              <a:cs typeface="Courier New Bold"/>
            </a:endParaRPr>
          </a:p>
          <a:p>
            <a:r>
              <a:rPr lang="en-GB" dirty="0"/>
              <a:t>Run to install as a local package</a:t>
            </a:r>
          </a:p>
          <a:p>
            <a:pPr lvl="1"/>
            <a:r>
              <a:rPr lang="en-GB" b="1" dirty="0">
                <a:solidFill>
                  <a:schemeClr val="accent6">
                    <a:lumMod val="75000"/>
                  </a:schemeClr>
                </a:solidFill>
                <a:latin typeface="Courier New Bold"/>
                <a:cs typeface="Courier New Bold"/>
              </a:rPr>
              <a:t>python setup.py install --user</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Auto tuning - Example</a:t>
            </a:r>
          </a:p>
        </p:txBody>
      </p:sp>
      <p:sp>
        <p:nvSpPr>
          <p:cNvPr id="3" name="Content Placeholder 2"/>
          <p:cNvSpPr>
            <a:spLocks noGrp="1"/>
          </p:cNvSpPr>
          <p:nvPr>
            <p:ph idx="1"/>
          </p:nvPr>
        </p:nvSpPr>
        <p:spPr>
          <a:xfrm>
            <a:off x="457200" y="1052736"/>
            <a:ext cx="8229600" cy="2016224"/>
          </a:xfrm>
        </p:spPr>
        <p:txBody>
          <a:bodyPr>
            <a:normAutofit lnSpcReduction="10000"/>
          </a:bodyPr>
          <a:lstStyle/>
          <a:p>
            <a:r>
              <a:rPr lang="en-GB" dirty="0"/>
              <a:t>D2Q9 Lattice-Boltzmann</a:t>
            </a:r>
          </a:p>
          <a:p>
            <a:r>
              <a:rPr lang="en-GB" dirty="0"/>
              <a:t>What is the best work-group size for a specific problem size (3000x2000) on a specific device (NVIDIA Tesla M2050)?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74276"/>
            <a:ext cx="9144000" cy="3783724"/>
          </a:xfrm>
          <a:prstGeom prst="rect">
            <a:avLst/>
          </a:prstGeom>
        </p:spPr>
      </p:pic>
      <p:sp>
        <p:nvSpPr>
          <p:cNvPr id="5" name="TextBox 4"/>
          <p:cNvSpPr txBox="1"/>
          <p:nvPr/>
        </p:nvSpPr>
        <p:spPr>
          <a:xfrm>
            <a:off x="4031940" y="4913421"/>
            <a:ext cx="1080120" cy="369332"/>
          </a:xfrm>
          <a:prstGeom prst="rect">
            <a:avLst/>
          </a:prstGeom>
          <a:noFill/>
        </p:spPr>
        <p:txBody>
          <a:bodyPr wrap="square" rtlCol="0">
            <a:spAutoFit/>
          </a:bodyPr>
          <a:lstStyle/>
          <a:p>
            <a:r>
              <a:rPr lang="en-GB" dirty="0">
                <a:solidFill>
                  <a:schemeClr val="accent2"/>
                </a:solidFill>
              </a:rPr>
              <a:t>X values</a:t>
            </a:r>
          </a:p>
        </p:txBody>
      </p:sp>
      <p:sp>
        <p:nvSpPr>
          <p:cNvPr id="6" name="TextBox 5"/>
          <p:cNvSpPr txBox="1"/>
          <p:nvPr/>
        </p:nvSpPr>
        <p:spPr>
          <a:xfrm>
            <a:off x="4031940" y="5949280"/>
            <a:ext cx="1080120" cy="369332"/>
          </a:xfrm>
          <a:prstGeom prst="rect">
            <a:avLst/>
          </a:prstGeom>
          <a:noFill/>
        </p:spPr>
        <p:txBody>
          <a:bodyPr wrap="square" rtlCol="0">
            <a:spAutoFit/>
          </a:bodyPr>
          <a:lstStyle/>
          <a:p>
            <a:r>
              <a:rPr lang="en-GB" dirty="0">
                <a:solidFill>
                  <a:schemeClr val="accent2"/>
                </a:solidFill>
              </a:rPr>
              <a:t>Y values</a:t>
            </a:r>
          </a:p>
        </p:txBody>
      </p:sp>
      <p:sp>
        <p:nvSpPr>
          <p:cNvPr id="7" name="TextBox 6"/>
          <p:cNvSpPr txBox="1"/>
          <p:nvPr/>
        </p:nvSpPr>
        <p:spPr>
          <a:xfrm>
            <a:off x="3104837" y="3573016"/>
            <a:ext cx="2934326" cy="369332"/>
          </a:xfrm>
          <a:prstGeom prst="rect">
            <a:avLst/>
          </a:prstGeom>
          <a:noFill/>
        </p:spPr>
        <p:txBody>
          <a:bodyPr wrap="square" rtlCol="0">
            <a:spAutoFit/>
          </a:bodyPr>
          <a:lstStyle/>
          <a:p>
            <a:r>
              <a:rPr lang="en-GB" dirty="0">
                <a:solidFill>
                  <a:schemeClr val="accent2"/>
                </a:solidFill>
              </a:rPr>
              <a:t>Runtimes – lower is better</a:t>
            </a:r>
          </a:p>
        </p:txBody>
      </p:sp>
      <p:sp>
        <p:nvSpPr>
          <p:cNvPr id="8" name="TextBox 7"/>
          <p:cNvSpPr txBox="1"/>
          <p:nvPr/>
        </p:nvSpPr>
        <p:spPr>
          <a:xfrm>
            <a:off x="1835697" y="3142707"/>
            <a:ext cx="1269140" cy="369332"/>
          </a:xfrm>
          <a:prstGeom prst="rect">
            <a:avLst/>
          </a:prstGeom>
          <a:noFill/>
        </p:spPr>
        <p:txBody>
          <a:bodyPr wrap="square" rtlCol="0">
            <a:spAutoFit/>
          </a:bodyPr>
          <a:lstStyle/>
          <a:p>
            <a:r>
              <a:rPr lang="en-GB" dirty="0">
                <a:solidFill>
                  <a:schemeClr val="accent1"/>
                </a:solidFill>
              </a:rPr>
              <a:t>Best: 60x1</a:t>
            </a:r>
          </a:p>
        </p:txBody>
      </p:sp>
      <p:cxnSp>
        <p:nvCxnSpPr>
          <p:cNvPr id="10" name="Straight Arrow Connector 9"/>
          <p:cNvCxnSpPr>
            <a:stCxn id="8" idx="2"/>
          </p:cNvCxnSpPr>
          <p:nvPr/>
        </p:nvCxnSpPr>
        <p:spPr>
          <a:xfrm flipH="1">
            <a:off x="971601" y="3512039"/>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61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dirty="0"/>
              <a:t>Exercise 11: Optimize matrix multiplication</a:t>
            </a:r>
          </a:p>
        </p:txBody>
      </p:sp>
      <p:sp>
        <p:nvSpPr>
          <p:cNvPr id="8" name="Content Placeholder 7"/>
          <p:cNvSpPr>
            <a:spLocks noGrp="1"/>
          </p:cNvSpPr>
          <p:nvPr>
            <p:ph idx="1"/>
          </p:nvPr>
        </p:nvSpPr>
        <p:spPr>
          <a:xfrm>
            <a:off x="179512" y="1415534"/>
            <a:ext cx="8784976" cy="5037802"/>
          </a:xfrm>
        </p:spPr>
        <p:txBody>
          <a:bodyPr>
            <a:normAutofit fontScale="77500" lnSpcReduction="20000"/>
          </a:bodyPr>
          <a:lstStyle/>
          <a:p>
            <a:r>
              <a:rPr lang="en-GB" dirty="0">
                <a:solidFill>
                  <a:schemeClr val="accent2"/>
                </a:solidFill>
              </a:rPr>
              <a:t>Goal: </a:t>
            </a:r>
          </a:p>
          <a:p>
            <a:pPr lvl="1"/>
            <a:r>
              <a:rPr lang="en-US" dirty="0"/>
              <a:t>To understand portable performance in OpenCL</a:t>
            </a:r>
          </a:p>
          <a:p>
            <a:r>
              <a:rPr lang="en-GB" dirty="0">
                <a:solidFill>
                  <a:schemeClr val="accent2"/>
                </a:solidFill>
              </a:rPr>
              <a:t>Procedure: </a:t>
            </a:r>
          </a:p>
          <a:p>
            <a:pPr lvl="1"/>
            <a:r>
              <a:rPr lang="en-GB" dirty="0"/>
              <a:t>Optimize a matrix multiply solution step by step, saving intermediate versions and tracking performance improvements</a:t>
            </a:r>
          </a:p>
          <a:p>
            <a:pPr lvl="1"/>
            <a:r>
              <a:rPr lang="en-GB" dirty="0"/>
              <a:t>After you’ve tried to optimize the program on your own, study the blocked solution optimized for an NVIDIA GPU.  Apply these techniques to your own code to further optimize performance</a:t>
            </a:r>
          </a:p>
          <a:p>
            <a:pPr lvl="1"/>
            <a:r>
              <a:rPr lang="en-GB" dirty="0"/>
              <a:t>As a final step, go back and make a single program that is adaptive so it delivers good results on both a CPU and a GPU</a:t>
            </a:r>
          </a:p>
          <a:p>
            <a:r>
              <a:rPr lang="en-GB" dirty="0">
                <a:solidFill>
                  <a:schemeClr val="accent2"/>
                </a:solidFill>
              </a:rPr>
              <a:t>Expected output:</a:t>
            </a:r>
          </a:p>
          <a:p>
            <a:pPr lvl="1"/>
            <a:r>
              <a:rPr lang="en-GB" dirty="0"/>
              <a:t>A message confirming that the matrix multiplication is correct</a:t>
            </a:r>
          </a:p>
          <a:p>
            <a:pPr lvl="1"/>
            <a:r>
              <a:rPr lang="en-GB" dirty="0"/>
              <a:t>Report the runtime and the MFLOPS</a:t>
            </a:r>
          </a:p>
        </p:txBody>
      </p:sp>
    </p:spTree>
    <p:extLst>
      <p:ext uri="{BB962C8B-B14F-4D97-AF65-F5344CB8AC3E}">
        <p14:creationId xmlns:p14="http://schemas.microsoft.com/office/powerpoint/2010/main" val="18217833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Optimizing OpenCL performance</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10</a:t>
            </a:r>
          </a:p>
        </p:txBody>
      </p:sp>
    </p:spTree>
    <p:extLst>
      <p:ext uri="{BB962C8B-B14F-4D97-AF65-F5344CB8AC3E}">
        <p14:creationId xmlns:p14="http://schemas.microsoft.com/office/powerpoint/2010/main" val="39161117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79512" y="1600200"/>
            <a:ext cx="8784976" cy="4997152"/>
          </a:xfrm>
        </p:spPr>
        <p:txBody>
          <a:bodyPr>
            <a:normAutofit fontScale="92500"/>
          </a:bodyPr>
          <a:lstStyle/>
          <a:p>
            <a:r>
              <a:rPr lang="en-GB" dirty="0"/>
              <a:t>From Barcelona Supercomputing </a:t>
            </a:r>
            <a:r>
              <a:rPr lang="en-GB" dirty="0" err="1"/>
              <a:t>Center</a:t>
            </a:r>
            <a:endParaRPr lang="en-GB" dirty="0"/>
          </a:p>
          <a:p>
            <a:pPr lvl="1"/>
            <a:r>
              <a:rPr lang="en-GB" dirty="0">
                <a:hlinkClick r:id="rId2"/>
              </a:rPr>
              <a:t>http://www.bsc.es/computer-sciences/performance-tools/trace-generation</a:t>
            </a:r>
            <a:endParaRPr lang="en-GB" dirty="0"/>
          </a:p>
          <a:p>
            <a:pPr lvl="1"/>
            <a:r>
              <a:rPr lang="en-GB" dirty="0">
                <a:hlinkClick r:id="rId3"/>
              </a:rPr>
              <a:t>http://www.bsc.es/computer-sciences/performance-tools/paraver</a:t>
            </a:r>
            <a:endParaRPr lang="en-GB" dirty="0"/>
          </a:p>
          <a:p>
            <a:r>
              <a:rPr lang="en-GB" dirty="0"/>
              <a:t>Create and </a:t>
            </a:r>
            <a:r>
              <a:rPr lang="en-GB" dirty="0" err="1"/>
              <a:t>analyze</a:t>
            </a:r>
            <a:r>
              <a:rPr lang="en-GB" dirty="0"/>
              <a:t> traces of </a:t>
            </a:r>
            <a:r>
              <a:rPr lang="en-GB" dirty="0" err="1"/>
              <a:t>OpenCL</a:t>
            </a:r>
            <a:r>
              <a:rPr lang="en-GB" dirty="0"/>
              <a:t> programs</a:t>
            </a:r>
          </a:p>
          <a:p>
            <a:pPr lvl="1"/>
            <a:r>
              <a:rPr lang="en-GB" dirty="0"/>
              <a:t>Also MPI, </a:t>
            </a:r>
            <a:r>
              <a:rPr lang="en-GB" dirty="0" err="1"/>
              <a:t>OpenMP</a:t>
            </a:r>
            <a:endParaRPr lang="en-GB" dirty="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a:p>
        </p:txBody>
      </p:sp>
    </p:spTree>
    <p:extLst>
      <p:ext uri="{BB962C8B-B14F-4D97-AF65-F5344CB8AC3E}">
        <p14:creationId xmlns:p14="http://schemas.microsoft.com/office/powerpoint/2010/main" val="29192323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a:t>Paraver</a:t>
            </a:r>
            <a:r>
              <a:rPr lang="en-GB" dirty="0"/>
              <a:t> provides a way to view and </a:t>
            </a:r>
            <a:r>
              <a:rPr lang="en-GB" dirty="0" err="1"/>
              <a:t>analyze</a:t>
            </a:r>
            <a:r>
              <a:rPr lang="en-GB" dirty="0"/>
              <a:t> these traces in a graphical way</a:t>
            </a:r>
          </a:p>
          <a:p>
            <a:pPr lvl="1"/>
            <a:endParaRPr lang="en-GB" dirty="0"/>
          </a:p>
          <a:p>
            <a:endParaRPr lang="en-GB" dirty="0"/>
          </a:p>
          <a:p>
            <a:endParaRPr lang="en-GB" dirty="0"/>
          </a:p>
        </p:txBody>
      </p:sp>
    </p:spTree>
    <p:extLst>
      <p:ext uri="{BB962C8B-B14F-4D97-AF65-F5344CB8AC3E}">
        <p14:creationId xmlns:p14="http://schemas.microsoft.com/office/powerpoint/2010/main" val="233534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a:t>
            </a:r>
          </a:p>
        </p:txBody>
      </p:sp>
      <p:sp>
        <p:nvSpPr>
          <p:cNvPr id="3" name="Content Placeholder 2"/>
          <p:cNvSpPr>
            <a:spLocks noGrp="1"/>
          </p:cNvSpPr>
          <p:nvPr>
            <p:ph idx="1"/>
          </p:nvPr>
        </p:nvSpPr>
        <p:spPr/>
        <p:txBody>
          <a:bodyPr>
            <a:normAutofit lnSpcReduction="10000"/>
          </a:bodyPr>
          <a:lstStyle/>
          <a:p>
            <a:r>
              <a:rPr lang="en-GB" dirty="0"/>
              <a:t>At the moment NVIDIA® GPUs support up to </a:t>
            </a:r>
            <a:r>
              <a:rPr lang="en-GB" dirty="0" err="1"/>
              <a:t>OpenCL</a:t>
            </a:r>
            <a:r>
              <a:rPr lang="en-GB" dirty="0"/>
              <a:t> v1.1 and AMD® and Intel® support v1.2</a:t>
            </a:r>
          </a:p>
          <a:p>
            <a:r>
              <a:rPr lang="en-GB" dirty="0"/>
              <a:t>If you want to profile on NVIDIA® devices you </a:t>
            </a:r>
            <a:r>
              <a:rPr lang="en-GB" b="1" dirty="0"/>
              <a:t>must</a:t>
            </a:r>
            <a:r>
              <a:rPr lang="en-GB" dirty="0"/>
              <a:t> compile </a:t>
            </a:r>
            <a:r>
              <a:rPr lang="en-GB" dirty="0" err="1"/>
              <a:t>Extrae</a:t>
            </a:r>
            <a:r>
              <a:rPr lang="en-GB" dirty="0"/>
              <a:t> against the NVIDIA headers and runtime otherwise v1.2 code will be used by </a:t>
            </a:r>
            <a:r>
              <a:rPr lang="en-GB" dirty="0" err="1"/>
              <a:t>Extrae</a:t>
            </a:r>
            <a:r>
              <a:rPr lang="en-GB" dirty="0"/>
              <a:t> internally which will cause the trace step to </a:t>
            </a:r>
            <a:r>
              <a:rPr lang="en-GB" dirty="0" err="1"/>
              <a:t>segfault</a:t>
            </a:r>
            <a:endParaRPr lang="en-GB" dirty="0"/>
          </a:p>
        </p:txBody>
      </p:sp>
    </p:spTree>
    <p:extLst>
      <p:ext uri="{BB962C8B-B14F-4D97-AF65-F5344CB8AC3E}">
        <p14:creationId xmlns:p14="http://schemas.microsoft.com/office/powerpoint/2010/main" val="2056754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Installing </a:t>
            </a:r>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a:t>Paraver</a:t>
            </a:r>
            <a:r>
              <a:rPr lang="en-GB" dirty="0"/>
              <a:t> is easy to install on Linux</a:t>
            </a:r>
          </a:p>
          <a:p>
            <a:pPr lvl="1"/>
            <a:r>
              <a:rPr lang="en-GB" dirty="0"/>
              <a:t>Just download and unpack the binary</a:t>
            </a:r>
          </a:p>
          <a:p>
            <a:r>
              <a:rPr lang="en-GB" dirty="0" err="1"/>
              <a:t>Extrae</a:t>
            </a:r>
            <a:r>
              <a:rPr lang="en-GB" dirty="0"/>
              <a:t> has some dependencies, some of which you’ll have to build from source</a:t>
            </a:r>
          </a:p>
          <a:p>
            <a:pPr lvl="1"/>
            <a:r>
              <a:rPr lang="en-GB" dirty="0"/>
              <a:t>libxml2</a:t>
            </a:r>
          </a:p>
          <a:p>
            <a:pPr lvl="1"/>
            <a:r>
              <a:rPr lang="en-GB" dirty="0" err="1"/>
              <a:t>binutils-dev</a:t>
            </a:r>
            <a:endParaRPr lang="en-GB" dirty="0"/>
          </a:p>
          <a:p>
            <a:pPr lvl="1"/>
            <a:r>
              <a:rPr lang="en-GB" dirty="0" err="1"/>
              <a:t>libunwind</a:t>
            </a:r>
            <a:endParaRPr lang="en-GB" dirty="0"/>
          </a:p>
          <a:p>
            <a:pPr lvl="1"/>
            <a:r>
              <a:rPr lang="en-GB" dirty="0"/>
              <a:t>PAPI</a:t>
            </a:r>
          </a:p>
          <a:p>
            <a:pPr lvl="1"/>
            <a:r>
              <a:rPr lang="en-GB" dirty="0"/>
              <a:t>MPI (optional)</a:t>
            </a:r>
          </a:p>
          <a:p>
            <a:r>
              <a:rPr lang="en-GB" dirty="0"/>
              <a:t>Use something like the following command line to configure before “make &amp;&amp; make install”:</a:t>
            </a:r>
            <a:br>
              <a:rPr lang="en-GB" dirty="0"/>
            </a:br>
            <a:endParaRPr lang="en-GB" sz="1800" dirty="0"/>
          </a:p>
          <a:p>
            <a:pPr marL="457200" lvl="1" indent="0">
              <a:buNone/>
            </a:pPr>
            <a:r>
              <a:rPr lang="en-GB" dirty="0">
                <a:latin typeface="Courier New Bold"/>
              </a:rPr>
              <a:t>./configure –-prefix=$HOME/</a:t>
            </a:r>
            <a:r>
              <a:rPr lang="en-GB" dirty="0" err="1">
                <a:latin typeface="Courier New Bold"/>
              </a:rPr>
              <a:t>extrae</a:t>
            </a:r>
            <a:r>
              <a:rPr lang="en-GB" dirty="0">
                <a:latin typeface="Courier New Bold"/>
              </a:rPr>
              <a:t> --with-</a:t>
            </a:r>
            <a:r>
              <a:rPr lang="en-GB" dirty="0" err="1">
                <a:latin typeface="Courier New Bold"/>
              </a:rPr>
              <a:t>binutils</a:t>
            </a:r>
            <a:r>
              <a:rPr lang="en-GB" dirty="0">
                <a:latin typeface="Courier New Bold"/>
              </a:rPr>
              <a:t>=$HOME --with-</a:t>
            </a:r>
            <a:r>
              <a:rPr lang="en-GB" dirty="0" err="1">
                <a:latin typeface="Courier New Bold"/>
              </a:rPr>
              <a:t>papi</a:t>
            </a:r>
            <a:r>
              <a:rPr lang="en-GB" dirty="0">
                <a:latin typeface="Courier New Bold"/>
              </a:rPr>
              <a:t>=$HOME --with-</a:t>
            </a:r>
            <a:r>
              <a:rPr lang="en-GB" dirty="0" err="1">
                <a:latin typeface="Courier New Bold"/>
              </a:rPr>
              <a:t>mpi</a:t>
            </a:r>
            <a:r>
              <a:rPr lang="en-GB" dirty="0">
                <a:latin typeface="Courier New Bold"/>
              </a:rPr>
              <a:t>=$HOME --without-</a:t>
            </a:r>
            <a:r>
              <a:rPr lang="en-GB" dirty="0" err="1">
                <a:latin typeface="Courier New Bold"/>
              </a:rPr>
              <a:t>dyninst</a:t>
            </a:r>
            <a:r>
              <a:rPr lang="en-GB" dirty="0">
                <a:latin typeface="Courier New Bold"/>
              </a:rPr>
              <a:t> --with-unwind=$HOME --with-</a:t>
            </a:r>
            <a:r>
              <a:rPr lang="en-GB" dirty="0" err="1">
                <a:latin typeface="Courier New Bold"/>
              </a:rPr>
              <a:t>opencl</a:t>
            </a:r>
            <a:r>
              <a:rPr lang="en-GB" dirty="0">
                <a:latin typeface="Courier New Bold"/>
              </a:rPr>
              <a:t>=/</a:t>
            </a:r>
            <a:r>
              <a:rPr lang="en-GB" dirty="0" err="1">
                <a:latin typeface="Courier New Bold"/>
              </a:rPr>
              <a:t>usr</a:t>
            </a:r>
            <a:r>
              <a:rPr lang="en-GB" dirty="0">
                <a:latin typeface="Courier New Bold"/>
              </a:rPr>
              <a:t>/local/ --with-</a:t>
            </a:r>
            <a:r>
              <a:rPr lang="en-GB" dirty="0" err="1">
                <a:latin typeface="Courier New Bold"/>
              </a:rPr>
              <a:t>opencl</a:t>
            </a:r>
            <a:r>
              <a:rPr lang="en-GB" dirty="0">
                <a:latin typeface="Courier New Bold"/>
              </a:rPr>
              <a:t>-libs=/</a:t>
            </a:r>
            <a:r>
              <a:rPr lang="en-GB" dirty="0" err="1">
                <a:latin typeface="Courier New Bold"/>
              </a:rPr>
              <a:t>usr</a:t>
            </a:r>
            <a:r>
              <a:rPr lang="en-GB" dirty="0">
                <a:latin typeface="Courier New Bold"/>
              </a:rPr>
              <a:t>/lib64</a:t>
            </a:r>
          </a:p>
        </p:txBody>
      </p:sp>
    </p:spTree>
    <p:extLst>
      <p:ext uri="{BB962C8B-B14F-4D97-AF65-F5344CB8AC3E}">
        <p14:creationId xmlns:p14="http://schemas.microsoft.com/office/powerpoint/2010/main" val="19156591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tracing your code</a:t>
            </a:r>
          </a:p>
        </p:txBody>
      </p:sp>
      <p:sp>
        <p:nvSpPr>
          <p:cNvPr id="3" name="Content Placeholder 2"/>
          <p:cNvSpPr>
            <a:spLocks noGrp="1"/>
          </p:cNvSpPr>
          <p:nvPr>
            <p:ph idx="1"/>
          </p:nvPr>
        </p:nvSpPr>
        <p:spPr/>
        <p:txBody>
          <a:bodyPr>
            <a:normAutofit fontScale="77500" lnSpcReduction="20000"/>
          </a:bodyPr>
          <a:lstStyle/>
          <a:p>
            <a:r>
              <a:rPr lang="en-GB" dirty="0"/>
              <a:t>Copy the trace.sh script from </a:t>
            </a:r>
            <a:r>
              <a:rPr lang="en-GB" dirty="0" err="1"/>
              <a:t>extrae</a:t>
            </a:r>
            <a:r>
              <a:rPr lang="en-GB" dirty="0"/>
              <a:t>/share/example/OPENCL to your project directory</a:t>
            </a:r>
          </a:p>
          <a:p>
            <a:pPr lvl="1"/>
            <a:r>
              <a:rPr lang="en-GB" dirty="0"/>
              <a:t>This sets up a few environment variables and then runs your compiled binary</a:t>
            </a:r>
          </a:p>
          <a:p>
            <a:r>
              <a:rPr lang="en-GB" dirty="0"/>
              <a:t>Copy the extrae.xml file from the same location to your project directory</a:t>
            </a:r>
          </a:p>
          <a:p>
            <a:pPr lvl="1"/>
            <a:r>
              <a:rPr lang="en-GB" dirty="0"/>
              <a:t>This gives some instructions to </a:t>
            </a:r>
            <a:r>
              <a:rPr lang="en-GB" dirty="0" err="1"/>
              <a:t>Extrae</a:t>
            </a:r>
            <a:r>
              <a:rPr lang="en-GB" dirty="0"/>
              <a:t> as to how to profile your code</a:t>
            </a:r>
          </a:p>
          <a:p>
            <a:pPr lvl="1"/>
            <a:r>
              <a:rPr lang="en-GB" dirty="0"/>
              <a:t>Lots of options here – see their user guide</a:t>
            </a:r>
          </a:p>
          <a:p>
            <a:pPr lvl="1"/>
            <a:r>
              <a:rPr lang="en-GB" dirty="0"/>
              <a:t>The default they provide is fine to use to begin with</a:t>
            </a:r>
          </a:p>
          <a:p>
            <a:r>
              <a:rPr lang="en-GB" dirty="0"/>
              <a:t>Trace!</a:t>
            </a:r>
          </a:p>
          <a:p>
            <a:pPr lvl="1"/>
            <a:r>
              <a:rPr lang="en-GB" b="1" dirty="0">
                <a:latin typeface="Courier New"/>
                <a:cs typeface="Courier New"/>
              </a:rPr>
              <a:t>./trace.sh ./</a:t>
            </a:r>
            <a:r>
              <a:rPr lang="en-GB" b="1" dirty="0" err="1">
                <a:latin typeface="Courier New"/>
                <a:cs typeface="Courier New"/>
              </a:rPr>
              <a:t>a.out</a:t>
            </a:r>
            <a:endParaRPr lang="en-GB" b="1" dirty="0">
              <a:latin typeface="Courier New"/>
              <a:cs typeface="Courier New"/>
            </a:endParaRPr>
          </a:p>
        </p:txBody>
      </p:sp>
    </p:spTree>
    <p:extLst>
      <p:ext uri="{BB962C8B-B14F-4D97-AF65-F5344CB8AC3E}">
        <p14:creationId xmlns:p14="http://schemas.microsoft.com/office/powerpoint/2010/main" val="22637803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visualize the trace</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a:t>Extrae</a:t>
            </a:r>
            <a:r>
              <a:rPr lang="en-GB" dirty="0"/>
              <a:t> produces a number of files</a:t>
            </a:r>
          </a:p>
          <a:p>
            <a:pPr lvl="1"/>
            <a:r>
              <a:rPr lang="en-GB" dirty="0"/>
              <a:t>.</a:t>
            </a:r>
            <a:r>
              <a:rPr lang="en-GB" dirty="0" err="1"/>
              <a:t>prv</a:t>
            </a:r>
            <a:r>
              <a:rPr lang="en-GB" dirty="0"/>
              <a:t>, .</a:t>
            </a:r>
            <a:r>
              <a:rPr lang="en-GB" dirty="0" err="1"/>
              <a:t>pcf</a:t>
            </a:r>
            <a:r>
              <a:rPr lang="en-GB" dirty="0"/>
              <a:t>, .row, etc…</a:t>
            </a:r>
          </a:p>
          <a:p>
            <a:r>
              <a:rPr lang="en-GB" dirty="0"/>
              <a:t>Run </a:t>
            </a:r>
            <a:r>
              <a:rPr lang="en-GB" dirty="0" err="1"/>
              <a:t>Paraver</a:t>
            </a:r>
            <a:endParaRPr lang="en-GB" dirty="0"/>
          </a:p>
          <a:p>
            <a:pPr lvl="1"/>
            <a:r>
              <a:rPr lang="en-GB" b="1" dirty="0">
                <a:latin typeface="Courier New"/>
                <a:cs typeface="Courier New"/>
              </a:rPr>
              <a:t>./</a:t>
            </a:r>
            <a:r>
              <a:rPr lang="en-GB" b="1" dirty="0" err="1">
                <a:latin typeface="Courier New"/>
                <a:cs typeface="Courier New"/>
              </a:rPr>
              <a:t>wxparaver</a:t>
            </a:r>
            <a:r>
              <a:rPr lang="en-GB" b="1" dirty="0">
                <a:latin typeface="Courier New"/>
                <a:cs typeface="Courier New"/>
              </a:rPr>
              <a:t>-&lt;version&gt;/bin/</a:t>
            </a:r>
            <a:r>
              <a:rPr lang="en-GB" b="1" dirty="0" err="1">
                <a:latin typeface="Courier New"/>
                <a:cs typeface="Courier New"/>
              </a:rPr>
              <a:t>wxparaver</a:t>
            </a:r>
            <a:endParaRPr lang="en-GB" b="1" dirty="0">
              <a:latin typeface="Courier New"/>
              <a:cs typeface="Courier New"/>
            </a:endParaRPr>
          </a:p>
          <a:p>
            <a:r>
              <a:rPr lang="en-GB" dirty="0"/>
              <a:t>Load in the trace</a:t>
            </a:r>
          </a:p>
          <a:p>
            <a:pPr lvl="1"/>
            <a:r>
              <a:rPr lang="en-GB" dirty="0"/>
              <a:t>File –&gt; Load Trace -&gt; Select the .</a:t>
            </a:r>
            <a:r>
              <a:rPr lang="en-GB" dirty="0" err="1"/>
              <a:t>prv</a:t>
            </a:r>
            <a:r>
              <a:rPr lang="en-GB" dirty="0"/>
              <a:t> file</a:t>
            </a:r>
          </a:p>
          <a:p>
            <a:r>
              <a:rPr lang="en-GB" dirty="0"/>
              <a:t>Load in the provided </a:t>
            </a:r>
            <a:r>
              <a:rPr lang="en-GB" dirty="0" err="1"/>
              <a:t>OpenCL</a:t>
            </a:r>
            <a:r>
              <a:rPr lang="en-GB" dirty="0"/>
              <a:t> view </a:t>
            </a:r>
            <a:r>
              <a:rPr lang="en-GB" dirty="0" err="1"/>
              <a:t>config</a:t>
            </a:r>
            <a:r>
              <a:rPr lang="en-GB" dirty="0"/>
              <a:t> file</a:t>
            </a:r>
          </a:p>
          <a:p>
            <a:pPr lvl="1"/>
            <a:r>
              <a:rPr lang="en-GB" dirty="0"/>
              <a:t>File -&gt; Load configuration -&gt; </a:t>
            </a:r>
            <a:r>
              <a:rPr lang="en-GB" dirty="0" err="1"/>
              <a:t>wxparaver</a:t>
            </a:r>
            <a:r>
              <a:rPr lang="en-GB" dirty="0"/>
              <a:t>-&lt;version&gt;/</a:t>
            </a:r>
            <a:r>
              <a:rPr lang="en-GB" dirty="0" err="1"/>
              <a:t>cfgs</a:t>
            </a:r>
            <a:r>
              <a:rPr lang="en-GB" dirty="0"/>
              <a:t>/</a:t>
            </a:r>
            <a:r>
              <a:rPr lang="en-GB" dirty="0" err="1"/>
              <a:t>OpenCL</a:t>
            </a:r>
            <a:r>
              <a:rPr lang="en-GB" dirty="0"/>
              <a:t>/views/</a:t>
            </a:r>
            <a:r>
              <a:rPr lang="en-GB" dirty="0" err="1"/>
              <a:t>opencl_call.cfg</a:t>
            </a:r>
            <a:endParaRPr lang="en-GB" dirty="0"/>
          </a:p>
          <a:p>
            <a:r>
              <a:rPr lang="en-GB" dirty="0"/>
              <a:t>The traces appear as three windows</a:t>
            </a:r>
          </a:p>
          <a:p>
            <a:pPr marL="971550" lvl="1" indent="-514350">
              <a:buFont typeface="+mj-lt"/>
              <a:buAutoNum type="arabicPeriod"/>
            </a:pPr>
            <a:r>
              <a:rPr lang="en-GB" dirty="0" err="1"/>
              <a:t>OpenCL</a:t>
            </a:r>
            <a:r>
              <a:rPr lang="en-GB" dirty="0"/>
              <a:t> call in host - timings of API calls</a:t>
            </a:r>
          </a:p>
          <a:p>
            <a:pPr marL="971550" lvl="1" indent="-514350">
              <a:buFont typeface="+mj-lt"/>
              <a:buAutoNum type="arabicPeriod"/>
            </a:pPr>
            <a:r>
              <a:rPr lang="en-GB" dirty="0"/>
              <a:t>Kernel Name – run times of kernel executions</a:t>
            </a:r>
          </a:p>
          <a:p>
            <a:pPr marL="971550" lvl="1" indent="-514350">
              <a:buFont typeface="+mj-lt"/>
              <a:buAutoNum type="arabicPeriod"/>
            </a:pPr>
            <a:r>
              <a:rPr lang="en-GB" dirty="0" err="1"/>
              <a:t>OpenCL</a:t>
            </a:r>
            <a:r>
              <a:rPr lang="en-GB" dirty="0"/>
              <a:t> call in accelerator – information about total compute </a:t>
            </a:r>
            <a:r>
              <a:rPr lang="en-GB" dirty="0" err="1"/>
              <a:t>vs</a:t>
            </a:r>
            <a:r>
              <a:rPr lang="en-GB" dirty="0"/>
              <a:t> memory transfer times</a:t>
            </a:r>
          </a:p>
        </p:txBody>
      </p:sp>
    </p:spTree>
    <p:extLst>
      <p:ext uri="{BB962C8B-B14F-4D97-AF65-F5344CB8AC3E}">
        <p14:creationId xmlns:p14="http://schemas.microsoft.com/office/powerpoint/2010/main" val="12679698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Tree>
    <p:extLst>
      <p:ext uri="{BB962C8B-B14F-4D97-AF65-F5344CB8AC3E}">
        <p14:creationId xmlns:p14="http://schemas.microsoft.com/office/powerpoint/2010/main" val="547782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linking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85000" lnSpcReduction="20000"/>
          </a:bodyPr>
          <a:lstStyle/>
          <a:p>
            <a:pPr>
              <a:lnSpc>
                <a:spcPct val="110000"/>
              </a:lnSpc>
            </a:pPr>
            <a:r>
              <a:rPr lang="en-GB" dirty="0"/>
              <a:t>In order to compile your OpenCL program you must tell the compiler to use the OpenCL library with the flag: </a:t>
            </a:r>
            <a:r>
              <a:rPr lang="en-GB" b="1" dirty="0">
                <a:solidFill>
                  <a:schemeClr val="accent6">
                    <a:lumMod val="75000"/>
                  </a:schemeClr>
                </a:solidFill>
                <a:latin typeface="Courier New Bold"/>
                <a:cs typeface="Courier New Bold"/>
              </a:rPr>
              <a:t>–l OpenCL</a:t>
            </a:r>
          </a:p>
          <a:p>
            <a:pPr>
              <a:lnSpc>
                <a:spcPct val="110000"/>
              </a:lnSpc>
            </a:pPr>
            <a:r>
              <a:rPr lang="en-GB" dirty="0"/>
              <a:t>If the compiler cannot find the OpenCL header files (it should do) you must specify the location of the CL/ folder with the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(capital “</a:t>
            </a:r>
            <a:r>
              <a:rPr lang="en-GB" dirty="0" err="1"/>
              <a:t>i</a:t>
            </a:r>
            <a:r>
              <a:rPr lang="en-GB" dirty="0"/>
              <a:t>”) flag</a:t>
            </a:r>
          </a:p>
          <a:p>
            <a:pPr>
              <a:lnSpc>
                <a:spcPct val="110000"/>
              </a:lnSpc>
            </a:pPr>
            <a:r>
              <a:rPr lang="en-GB" dirty="0"/>
              <a:t>If the linker cannot find the OpenCL runtime libraries (it should do) you must specify the location of the lib file with the </a:t>
            </a:r>
            <a:r>
              <a:rPr lang="en-GB" b="1" dirty="0">
                <a:solidFill>
                  <a:schemeClr val="accent6">
                    <a:lumMod val="75000"/>
                  </a:schemeClr>
                </a:solidFill>
                <a:latin typeface="Courier New Bold"/>
                <a:cs typeface="Courier New Bold"/>
              </a:rPr>
              <a:t>–L</a:t>
            </a:r>
            <a:r>
              <a:rPr lang="en-GB" b="1" dirty="0">
                <a:solidFill>
                  <a:schemeClr val="accent6">
                    <a:lumMod val="75000"/>
                  </a:schemeClr>
                </a:solidFill>
              </a:rPr>
              <a:t> </a:t>
            </a:r>
            <a:r>
              <a:rPr lang="en-GB" dirty="0"/>
              <a:t>flag</a:t>
            </a:r>
          </a:p>
          <a:p>
            <a:pPr>
              <a:lnSpc>
                <a:spcPct val="110000"/>
              </a:lnSpc>
            </a:pPr>
            <a:r>
              <a:rPr lang="en-GB" dirty="0"/>
              <a:t>Make sure you are using a recent enough version of </a:t>
            </a:r>
            <a:r>
              <a:rPr lang="en-GB" dirty="0" err="1"/>
              <a:t>gcc</a:t>
            </a:r>
            <a:r>
              <a:rPr lang="en-GB" dirty="0"/>
              <a:t>/g++ - at least v4.7 is required to use the OpenCL C++ API (which needs C++11 support)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 Tips</a:t>
            </a:r>
          </a:p>
        </p:txBody>
      </p:sp>
      <p:sp>
        <p:nvSpPr>
          <p:cNvPr id="3" name="Content Placeholder 2"/>
          <p:cNvSpPr>
            <a:spLocks noGrp="1"/>
          </p:cNvSpPr>
          <p:nvPr>
            <p:ph idx="1"/>
          </p:nvPr>
        </p:nvSpPr>
        <p:spPr>
          <a:xfrm>
            <a:off x="107504" y="1600200"/>
            <a:ext cx="8856984" cy="5141168"/>
          </a:xfrm>
        </p:spPr>
        <p:txBody>
          <a:bodyPr>
            <a:normAutofit fontScale="85000" lnSpcReduction="10000"/>
          </a:bodyPr>
          <a:lstStyle/>
          <a:p>
            <a:r>
              <a:rPr lang="en-GB" dirty="0"/>
              <a:t>Show what the colours represent</a:t>
            </a:r>
          </a:p>
          <a:p>
            <a:pPr lvl="1"/>
            <a:r>
              <a:rPr lang="en-GB" dirty="0"/>
              <a:t>Right click -&gt; Info Panel</a:t>
            </a:r>
          </a:p>
          <a:p>
            <a:r>
              <a:rPr lang="en-GB" dirty="0"/>
              <a:t>Zoom in to examine specific areas of interest</a:t>
            </a:r>
          </a:p>
          <a:p>
            <a:pPr lvl="1"/>
            <a:r>
              <a:rPr lang="en-GB" dirty="0"/>
              <a:t>Highlight a section of the trace to populate the timeline window</a:t>
            </a:r>
          </a:p>
          <a:p>
            <a:r>
              <a:rPr lang="en-GB" dirty="0"/>
              <a:t>Tabulate the data – numerical timings of API calls</a:t>
            </a:r>
          </a:p>
          <a:p>
            <a:pPr lvl="1"/>
            <a:r>
              <a:rPr lang="en-GB" dirty="0"/>
              <a:t>Select a timeline in the </a:t>
            </a:r>
            <a:r>
              <a:rPr lang="en-GB" dirty="0" err="1"/>
              <a:t>Paraver</a:t>
            </a:r>
            <a:r>
              <a:rPr lang="en-GB" dirty="0"/>
              <a:t> main window, click on the ‘New Histogram’ icon and select OK</a:t>
            </a:r>
          </a:p>
          <a:p>
            <a:r>
              <a:rPr lang="en-GB" dirty="0"/>
              <a:t>Powerful software – can also pick up your MPI communications</a:t>
            </a:r>
          </a:p>
          <a:p>
            <a:r>
              <a:rPr lang="en-GB" dirty="0"/>
              <a:t>Perform calculations with the data – see the </a:t>
            </a:r>
            <a:r>
              <a:rPr lang="en-GB" dirty="0" err="1"/>
              <a:t>Paraver</a:t>
            </a:r>
            <a:r>
              <a:rPr lang="en-GB" dirty="0"/>
              <a:t> user guide</a:t>
            </a:r>
          </a:p>
        </p:txBody>
      </p:sp>
    </p:spTree>
    <p:extLst>
      <p:ext uri="{BB962C8B-B14F-4D97-AF65-F5344CB8AC3E}">
        <p14:creationId xmlns:p14="http://schemas.microsoft.com/office/powerpoint/2010/main" val="13930906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specific profilers</a:t>
            </a:r>
          </a:p>
        </p:txBody>
      </p:sp>
      <p:sp>
        <p:nvSpPr>
          <p:cNvPr id="3" name="Content Placeholder 2"/>
          <p:cNvSpPr>
            <a:spLocks noGrp="1"/>
          </p:cNvSpPr>
          <p:nvPr>
            <p:ph idx="1"/>
          </p:nvPr>
        </p:nvSpPr>
        <p:spPr/>
        <p:txBody>
          <a:bodyPr/>
          <a:lstStyle/>
          <a:p>
            <a:r>
              <a:rPr lang="en-GB" dirty="0"/>
              <a:t>More information can be obtained about your </a:t>
            </a:r>
            <a:r>
              <a:rPr lang="en-GB" dirty="0" err="1"/>
              <a:t>OpenCL</a:t>
            </a:r>
            <a:r>
              <a:rPr lang="en-GB" dirty="0"/>
              <a:t> program by profiling it using the hardware vendors dedicated profilers</a:t>
            </a:r>
          </a:p>
          <a:p>
            <a:endParaRPr lang="en-GB" dirty="0"/>
          </a:p>
          <a:p>
            <a:r>
              <a:rPr lang="en-GB" dirty="0" err="1"/>
              <a:t>OpenCL</a:t>
            </a:r>
            <a:r>
              <a:rPr lang="en-GB" dirty="0"/>
              <a:t> profiling can be done with Events in the API itself for specific profiling of queues and kernel calls</a:t>
            </a:r>
          </a:p>
        </p:txBody>
      </p:sp>
    </p:spTree>
    <p:extLst>
      <p:ext uri="{BB962C8B-B14F-4D97-AF65-F5344CB8AC3E}">
        <p14:creationId xmlns:p14="http://schemas.microsoft.com/office/powerpoint/2010/main" val="2826295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NVIDIA Visual Profiler®</a:t>
            </a:r>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prstClr val="black"/>
                </a:solidFill>
              </a:rPr>
              <a:t>This gives us information about:</a:t>
            </a:r>
          </a:p>
          <a:p>
            <a:r>
              <a:rPr lang="en-GB" sz="3100" dirty="0">
                <a:solidFill>
                  <a:prstClr val="black"/>
                </a:solidFill>
              </a:rPr>
              <a:t>Device occupancy</a:t>
            </a:r>
          </a:p>
          <a:p>
            <a:r>
              <a:rPr lang="en-GB" sz="3100" dirty="0">
                <a:solidFill>
                  <a:prstClr val="black"/>
                </a:solidFill>
              </a:rPr>
              <a:t>Memory bandwidth(between host and device)</a:t>
            </a:r>
          </a:p>
          <a:p>
            <a:endParaRPr lang="en-GB" sz="3100" dirty="0">
              <a:solidFill>
                <a:prstClr val="black"/>
              </a:solidFill>
            </a:endParaRPr>
          </a:p>
          <a:p>
            <a:endParaRPr lang="en-GB" sz="3100" dirty="0">
              <a:solidFill>
                <a:prstClr val="black"/>
              </a:solidFill>
            </a:endParaRPr>
          </a:p>
          <a:p>
            <a:r>
              <a:rPr lang="en-GB" sz="3100" dirty="0">
                <a:solidFill>
                  <a:prstClr val="black"/>
                </a:solidFill>
              </a:rPr>
              <a:t>Number of registers uses</a:t>
            </a:r>
          </a:p>
          <a:p>
            <a:r>
              <a:rPr lang="en-GB" sz="3100" dirty="0">
                <a:solidFill>
                  <a:prstClr val="black"/>
                </a:solidFill>
              </a:rPr>
              <a:t>Timeline of kernel executions and memory copies</a:t>
            </a:r>
          </a:p>
          <a:p>
            <a:r>
              <a:rPr lang="en-GB" sz="3100" dirty="0">
                <a:solidFill>
                  <a:prstClr val="black"/>
                </a:solidFill>
              </a:rPr>
              <a:t>Etc…</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prstClr val="black"/>
                </a:solidFill>
              </a:rPr>
              <a:t>Start a new session:</a:t>
            </a:r>
          </a:p>
          <a:p>
            <a:endParaRPr lang="en-GB" sz="2000" dirty="0">
              <a:solidFill>
                <a:prstClr val="black"/>
              </a:solidFill>
            </a:endParaRPr>
          </a:p>
          <a:p>
            <a:r>
              <a:rPr lang="en-GB" sz="2000" dirty="0">
                <a:solidFill>
                  <a:prstClr val="black"/>
                </a:solidFill>
              </a:rPr>
              <a:t>Follow the wizard, selecting the compiled binary in the File box (you do not need to make any code or compiler modifications). You can leave the other options as the default.</a:t>
            </a:r>
          </a:p>
          <a:p>
            <a:r>
              <a:rPr lang="en-GB" sz="2000" dirty="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4860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a:solidFill>
                  <a:srgbClr val="4F81BD"/>
                </a:solidFill>
              </a:rPr>
              <a:t>Kernels</a:t>
            </a: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a:solidFill>
                  <a:srgbClr val="4F81BD"/>
                </a:solidFill>
              </a:rPr>
              <a:t>Each invocation of the kernel is pictured as a box</a:t>
            </a: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Tree>
    <p:extLst>
      <p:ext uri="{BB962C8B-B14F-4D97-AF65-F5344CB8AC3E}">
        <p14:creationId xmlns:p14="http://schemas.microsoft.com/office/powerpoint/2010/main" val="7950978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107504" y="1600200"/>
            <a:ext cx="8856984" cy="5069160"/>
          </a:xfrm>
        </p:spPr>
        <p:txBody>
          <a:bodyPr>
            <a:normAutofit fontScale="775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Tree>
    <p:extLst>
      <p:ext uri="{BB962C8B-B14F-4D97-AF65-F5344CB8AC3E}">
        <p14:creationId xmlns:p14="http://schemas.microsoft.com/office/powerpoint/2010/main" val="38703457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Profiling from the command line</a:t>
            </a:r>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a:t>NVIDIA® also have </a:t>
            </a:r>
            <a:r>
              <a:rPr lang="en-US" dirty="0" err="1">
                <a:solidFill>
                  <a:schemeClr val="accent3"/>
                </a:solidFill>
                <a:latin typeface="Letter Gothic Std"/>
              </a:rPr>
              <a:t>nvprof</a:t>
            </a:r>
            <a:r>
              <a:rPr lang="en-US" dirty="0">
                <a:solidFill>
                  <a:schemeClr val="accent3"/>
                </a:solidFill>
              </a:rPr>
              <a:t> </a:t>
            </a:r>
            <a:r>
              <a:rPr lang="en-US" dirty="0"/>
              <a:t>and 'Command Line Profiler’</a:t>
            </a:r>
          </a:p>
          <a:p>
            <a:pPr>
              <a:lnSpc>
                <a:spcPct val="120000"/>
              </a:lnSpc>
            </a:pPr>
            <a:r>
              <a:rPr lang="en-US" dirty="0" err="1"/>
              <a:t>nvprof</a:t>
            </a:r>
            <a:r>
              <a:rPr lang="en-US" dirty="0"/>
              <a:t> available with CUDA™ 5.0 onwards, but currently lacks driver support for OpenCL profiling</a:t>
            </a:r>
          </a:p>
          <a:p>
            <a:pPr>
              <a:lnSpc>
                <a:spcPct val="120000"/>
              </a:lnSpc>
            </a:pPr>
            <a:r>
              <a:rPr lang="en-US" dirty="0"/>
              <a:t>The legacy command-line profiler can be invoked using environment variables:</a:t>
            </a:r>
          </a:p>
          <a:p>
            <a:pPr marL="0" indent="0">
              <a:lnSpc>
                <a:spcPct val="120000"/>
              </a:lnSpc>
              <a:buNone/>
            </a:pPr>
            <a:r>
              <a:rPr lang="en-US" dirty="0">
                <a:latin typeface="Courier New Bold"/>
              </a:rPr>
              <a:t>        $ export COMPUTE_PROFILE=1</a:t>
            </a:r>
          </a:p>
          <a:p>
            <a:pPr marL="0" indent="0">
              <a:lnSpc>
                <a:spcPct val="120000"/>
              </a:lnSpc>
              <a:buNone/>
            </a:pPr>
            <a:r>
              <a:rPr lang="en-US" dirty="0">
                <a:latin typeface="Courier New Bold"/>
              </a:rPr>
              <a:t>        $ export COMPUTE_PROFILE_LOG=&lt;output file&gt;</a:t>
            </a:r>
          </a:p>
          <a:p>
            <a:pPr marL="0" indent="0">
              <a:lnSpc>
                <a:spcPct val="120000"/>
              </a:lnSpc>
              <a:buNone/>
            </a:pPr>
            <a:r>
              <a:rPr lang="en-US" dirty="0">
                <a:latin typeface="Courier New Bold"/>
              </a:rPr>
              <a:t>        $ 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a:solidFill>
                  <a:schemeClr val="tx2"/>
                </a:solidFill>
                <a:latin typeface="Courier New Bold"/>
              </a:rPr>
              <a:t>nvprof</a:t>
            </a:r>
            <a:r>
              <a:rPr lang="en-US" dirty="0">
                <a:solidFill>
                  <a:schemeClr val="tx2"/>
                </a:solidFill>
                <a:latin typeface="Courier New Bold"/>
              </a:rPr>
              <a:t> --query-events</a:t>
            </a:r>
            <a:r>
              <a:rPr lang="en-US" dirty="0"/>
              <a:t> 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110758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AMD® </a:t>
            </a:r>
            <a:r>
              <a:rPr lang="en-GB" dirty="0" err="1"/>
              <a:t>CodeXL</a:t>
            </a:r>
            <a:endParaRPr lang="en-GB" dirty="0"/>
          </a:p>
        </p:txBody>
      </p:sp>
      <p:sp>
        <p:nvSpPr>
          <p:cNvPr id="3" name="Content Placeholder 2"/>
          <p:cNvSpPr>
            <a:spLocks noGrp="1"/>
          </p:cNvSpPr>
          <p:nvPr>
            <p:ph idx="1"/>
          </p:nvPr>
        </p:nvSpPr>
        <p:spPr/>
        <p:txBody>
          <a:bodyPr>
            <a:normAutofit lnSpcReduction="10000"/>
          </a:bodyPr>
          <a:lstStyle/>
          <a:p>
            <a:r>
              <a:rPr lang="en-GB" dirty="0"/>
              <a:t>AMD provide a graphical Profiler and Debugger for AMD Radeon™ GPUs</a:t>
            </a:r>
          </a:p>
          <a:p>
            <a:r>
              <a:rPr lang="en-GB" dirty="0"/>
              <a:t>Can give information on:</a:t>
            </a:r>
          </a:p>
          <a:p>
            <a:pPr lvl="1"/>
            <a:r>
              <a:rPr lang="en-GB" dirty="0"/>
              <a:t>API and kernel timings</a:t>
            </a:r>
          </a:p>
          <a:p>
            <a:pPr lvl="1"/>
            <a:r>
              <a:rPr lang="en-GB" dirty="0"/>
              <a:t>Memory transfer information</a:t>
            </a:r>
          </a:p>
          <a:p>
            <a:pPr lvl="1"/>
            <a:r>
              <a:rPr lang="en-GB" dirty="0"/>
              <a:t>Register use</a:t>
            </a:r>
          </a:p>
          <a:p>
            <a:pPr lvl="1"/>
            <a:r>
              <a:rPr lang="en-GB" dirty="0"/>
              <a:t>Local memory use</a:t>
            </a:r>
          </a:p>
          <a:p>
            <a:pPr lvl="1"/>
            <a:r>
              <a:rPr lang="en-GB" dirty="0" err="1"/>
              <a:t>Wavefront</a:t>
            </a:r>
            <a:r>
              <a:rPr lang="en-GB" dirty="0"/>
              <a:t> usage</a:t>
            </a:r>
          </a:p>
          <a:p>
            <a:pPr lvl="1"/>
            <a:r>
              <a:rPr lang="en-GB" dirty="0"/>
              <a:t>Hints at limiting performance factors</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6297166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a:t>Create a new project, inserting the binary location in the window</a:t>
            </a:r>
          </a:p>
          <a:p>
            <a:pPr marL="0" indent="0">
              <a:buNone/>
            </a:pPr>
            <a:endParaRPr lang="en-GB" dirty="0"/>
          </a:p>
          <a:p>
            <a:r>
              <a:rPr lang="en-GB" dirty="0"/>
              <a:t>Click on the Profiling button, and hit the green arrow to run your program</a:t>
            </a:r>
          </a:p>
          <a:p>
            <a:endParaRPr lang="en-GB" dirty="0"/>
          </a:p>
          <a:p>
            <a:r>
              <a:rPr lang="en-GB" dirty="0"/>
              <a:t>Select the different traces to view associated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Tree>
    <p:extLst>
      <p:ext uri="{BB962C8B-B14F-4D97-AF65-F5344CB8AC3E}">
        <p14:creationId xmlns:p14="http://schemas.microsoft.com/office/powerpoint/2010/main" val="31312031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20000"/>
          </a:bodyPr>
          <a:lstStyle/>
          <a:p>
            <a:pPr>
              <a:lnSpc>
                <a:spcPct val="110000"/>
              </a:lnSpc>
            </a:pPr>
            <a:r>
              <a:rPr lang="en-GB" dirty="0"/>
              <a:t>GPU: Performance Counters</a:t>
            </a:r>
          </a:p>
          <a:p>
            <a:pPr lvl="1">
              <a:lnSpc>
                <a:spcPct val="110000"/>
              </a:lnSpc>
            </a:pPr>
            <a:r>
              <a:rPr lang="en-GB" dirty="0"/>
              <a:t>Information on kernels including work group sizes, registers, etc.</a:t>
            </a:r>
          </a:p>
          <a:p>
            <a:pPr lvl="1">
              <a:lnSpc>
                <a:spcPct val="110000"/>
              </a:lnSpc>
            </a:pPr>
            <a:r>
              <a:rPr lang="en-GB" dirty="0"/>
              <a:t>View the kernel instruction code</a:t>
            </a:r>
          </a:p>
          <a:p>
            <a:pPr lvl="2">
              <a:lnSpc>
                <a:spcPct val="110000"/>
              </a:lnSpc>
            </a:pPr>
            <a:r>
              <a:rPr lang="en-GB" dirty="0"/>
              <a:t>Click on the kernel name in the left most column</a:t>
            </a:r>
          </a:p>
          <a:p>
            <a:pPr lvl="1">
              <a:lnSpc>
                <a:spcPct val="110000"/>
              </a:lnSpc>
            </a:pPr>
            <a:r>
              <a:rPr lang="en-GB" dirty="0"/>
              <a:t>View some graphs and hints about the kernel</a:t>
            </a:r>
          </a:p>
          <a:p>
            <a:pPr lvl="2">
              <a:lnSpc>
                <a:spcPct val="110000"/>
              </a:lnSpc>
            </a:pPr>
            <a:r>
              <a:rPr lang="en-GB" dirty="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Tree>
    <p:extLst>
      <p:ext uri="{BB962C8B-B14F-4D97-AF65-F5344CB8AC3E}">
        <p14:creationId xmlns:p14="http://schemas.microsoft.com/office/powerpoint/2010/main" val="22499647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a:t>GPU: Application Trace</a:t>
            </a:r>
          </a:p>
          <a:p>
            <a:pPr lvl="1"/>
            <a:r>
              <a:rPr lang="en-GB" dirty="0"/>
              <a:t>See timing information about API calls</a:t>
            </a:r>
          </a:p>
          <a:p>
            <a:pPr lvl="1"/>
            <a:r>
              <a:rPr lang="en-GB" dirty="0"/>
              <a:t>Timings of memory movements</a:t>
            </a:r>
          </a:p>
          <a:p>
            <a:pPr lvl="1"/>
            <a:r>
              <a:rPr lang="en-GB" dirty="0"/>
              <a:t>Timings of kernel executions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Tree>
    <p:extLst>
      <p:ext uri="{BB962C8B-B14F-4D97-AF65-F5344CB8AC3E}">
        <p14:creationId xmlns:p14="http://schemas.microsoft.com/office/powerpoint/2010/main" val="1696973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GB" dirty="0"/>
              <a:t>An overview of OpenCL</a:t>
            </a:r>
          </a:p>
        </p:txBody>
      </p:sp>
      <p:sp>
        <p:nvSpPr>
          <p:cNvPr id="8" name="Text Placeholder 7"/>
          <p:cNvSpPr>
            <a:spLocks noGrp="1"/>
          </p:cNvSpPr>
          <p:nvPr>
            <p:ph type="body" idx="1"/>
          </p:nvPr>
        </p:nvSpPr>
        <p:spPr/>
        <p:txBody>
          <a:bodyPr/>
          <a:lstStyle/>
          <a:p>
            <a:r>
              <a:rPr lang="zh-CN" altLang="en-US" dirty="0">
                <a:solidFill>
                  <a:schemeClr val="tx1"/>
                </a:solidFill>
              </a:rPr>
              <a:t>章节</a:t>
            </a:r>
            <a:r>
              <a:rPr lang="en-GB" dirty="0">
                <a:solidFill>
                  <a:schemeClr val="tx1"/>
                </a:solidFill>
              </a:rPr>
              <a:t> 2</a:t>
            </a:r>
          </a:p>
        </p:txBody>
      </p:sp>
    </p:spTree>
    <p:extLst>
      <p:ext uri="{BB962C8B-B14F-4D97-AF65-F5344CB8AC3E}">
        <p14:creationId xmlns:p14="http://schemas.microsoft.com/office/powerpoint/2010/main" val="27754421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a:t>Exercise 12: Profiling OpenCL programs</a:t>
            </a:r>
          </a:p>
        </p:txBody>
      </p:sp>
      <p:sp>
        <p:nvSpPr>
          <p:cNvPr id="8" name="Content Placeholder 7"/>
          <p:cNvSpPr>
            <a:spLocks noGrp="1"/>
          </p:cNvSpPr>
          <p:nvPr>
            <p:ph idx="1"/>
          </p:nvPr>
        </p:nvSpPr>
        <p:spPr>
          <a:xfrm>
            <a:off x="179512" y="1415534"/>
            <a:ext cx="8784976" cy="5325834"/>
          </a:xfrm>
        </p:spPr>
        <p:txBody>
          <a:bodyPr>
            <a:normAutofit fontScale="85000" lnSpcReduction="10000"/>
          </a:bodyPr>
          <a:lstStyle/>
          <a:p>
            <a:pPr>
              <a:lnSpc>
                <a:spcPct val="110000"/>
              </a:lnSpc>
            </a:pPr>
            <a:r>
              <a:rPr lang="en-GB" dirty="0">
                <a:solidFill>
                  <a:schemeClr val="accent2"/>
                </a:solidFill>
              </a:rPr>
              <a:t>Goal: </a:t>
            </a:r>
          </a:p>
          <a:p>
            <a:pPr lvl="1">
              <a:lnSpc>
                <a:spcPct val="110000"/>
              </a:lnSpc>
            </a:pPr>
            <a:r>
              <a:rPr lang="en-GB" dirty="0"/>
              <a:t>To experiment with profiling tools</a:t>
            </a:r>
          </a:p>
          <a:p>
            <a:pPr>
              <a:lnSpc>
                <a:spcPct val="110000"/>
              </a:lnSpc>
            </a:pPr>
            <a:r>
              <a:rPr lang="en-GB" dirty="0">
                <a:solidFill>
                  <a:schemeClr val="accent2"/>
                </a:solidFill>
              </a:rPr>
              <a:t>Procedure: </a:t>
            </a:r>
          </a:p>
          <a:p>
            <a:pPr lvl="1">
              <a:lnSpc>
                <a:spcPct val="110000"/>
              </a:lnSpc>
            </a:pPr>
            <a:r>
              <a:rPr lang="en-GB" dirty="0"/>
              <a:t>Take one of your OpenCL programs, such as matrix multiply</a:t>
            </a:r>
          </a:p>
          <a:p>
            <a:pPr lvl="1">
              <a:lnSpc>
                <a:spcPct val="110000"/>
              </a:lnSpc>
            </a:pPr>
            <a:r>
              <a:rPr lang="en-GB" dirty="0"/>
              <a:t>Run the program in the profiler and explore the results</a:t>
            </a:r>
          </a:p>
          <a:p>
            <a:pPr lvl="1">
              <a:lnSpc>
                <a:spcPct val="110000"/>
              </a:lnSpc>
            </a:pPr>
            <a:r>
              <a:rPr lang="en-GB" dirty="0"/>
              <a:t>Modify the program to change the performance in some way and observe the effect with the profiler</a:t>
            </a:r>
          </a:p>
          <a:p>
            <a:pPr lvl="1">
              <a:lnSpc>
                <a:spcPct val="110000"/>
              </a:lnSpc>
            </a:pPr>
            <a:r>
              <a:rPr lang="en-GB" dirty="0"/>
              <a:t>Repeat with other programs if you have time</a:t>
            </a:r>
          </a:p>
          <a:p>
            <a:pPr>
              <a:lnSpc>
                <a:spcPct val="110000"/>
              </a:lnSpc>
            </a:pPr>
            <a:r>
              <a:rPr lang="en-GB" dirty="0">
                <a:solidFill>
                  <a:schemeClr val="accent2"/>
                </a:solidFill>
              </a:rPr>
              <a:t>Expected output:</a:t>
            </a:r>
          </a:p>
          <a:p>
            <a:pPr lvl="1">
              <a:lnSpc>
                <a:spcPct val="110000"/>
              </a:lnSpc>
            </a:pPr>
            <a:r>
              <a:rPr lang="en-GB" dirty="0"/>
              <a:t>Timings reported by the host code and via the profiling interfaces should roughly match</a:t>
            </a:r>
          </a:p>
        </p:txBody>
      </p:sp>
    </p:spTree>
    <p:extLst>
      <p:ext uri="{BB962C8B-B14F-4D97-AF65-F5344CB8AC3E}">
        <p14:creationId xmlns:p14="http://schemas.microsoft.com/office/powerpoint/2010/main" val="18851174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11</a:t>
            </a:r>
          </a:p>
        </p:txBody>
      </p:sp>
    </p:spTree>
    <p:extLst>
      <p:ext uri="{BB962C8B-B14F-4D97-AF65-F5344CB8AC3E}">
        <p14:creationId xmlns:p14="http://schemas.microsoft.com/office/powerpoint/2010/main" val="26437214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Content Placeholder 4"/>
          <p:cNvSpPr>
            <a:spLocks noGrp="1"/>
          </p:cNvSpPr>
          <p:nvPr>
            <p:ph idx="1"/>
          </p:nvPr>
        </p:nvSpPr>
        <p:spPr>
          <a:xfrm>
            <a:off x="457200" y="1600200"/>
            <a:ext cx="8229600" cy="5069160"/>
          </a:xfrm>
        </p:spPr>
        <p:txBody>
          <a:bodyPr>
            <a:normAutofit fontScale="70000" lnSpcReduction="20000"/>
          </a:bodyPr>
          <a:lstStyle/>
          <a:p>
            <a:r>
              <a:rPr lang="en-GB" dirty="0"/>
              <a:t>Parallel programs can be challenging to debug</a:t>
            </a:r>
          </a:p>
          <a:p>
            <a:r>
              <a:rPr lang="en-GB" dirty="0"/>
              <a:t>Luckily there are some tools to help</a:t>
            </a:r>
          </a:p>
          <a:p>
            <a:r>
              <a:rPr lang="en-GB" dirty="0"/>
              <a:t>Firstly, if your device can run </a:t>
            </a:r>
            <a:r>
              <a:rPr lang="en-GB" dirty="0" err="1"/>
              <a:t>OpenCL</a:t>
            </a:r>
            <a:r>
              <a:rPr lang="en-GB" dirty="0"/>
              <a:t> 1.2, you can </a:t>
            </a:r>
            <a:r>
              <a:rPr lang="en-GB" dirty="0" err="1">
                <a:solidFill>
                  <a:schemeClr val="tx2">
                    <a:lumMod val="75000"/>
                  </a:schemeClr>
                </a:solidFill>
              </a:rPr>
              <a:t>printf</a:t>
            </a:r>
            <a:r>
              <a:rPr lang="en-GB" dirty="0">
                <a:solidFill>
                  <a:schemeClr val="tx2">
                    <a:lumMod val="75000"/>
                  </a:schemeClr>
                </a:solidFill>
              </a:rPr>
              <a:t> </a:t>
            </a:r>
            <a:r>
              <a:rPr lang="en-GB" dirty="0"/>
              <a:t>straight from the kernel.</a:t>
            </a:r>
          </a:p>
          <a:p>
            <a:pPr marL="0" indent="0">
              <a:buNone/>
            </a:pPr>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r>
              <a:rPr lang="en-GB" dirty="0"/>
              <a:t>Here, each work-item will print to </a:t>
            </a:r>
            <a:r>
              <a:rPr lang="en-GB" dirty="0" err="1"/>
              <a:t>stdout</a:t>
            </a:r>
            <a:endParaRPr lang="en-GB" dirty="0"/>
          </a:p>
          <a:p>
            <a:r>
              <a:rPr lang="en-GB" dirty="0"/>
              <a:t>Note: there is some buffering between the device and the output, but will be flushed by calling </a:t>
            </a:r>
            <a:r>
              <a:rPr lang="en-GB" dirty="0" err="1"/>
              <a:t>clFinish</a:t>
            </a:r>
            <a:r>
              <a:rPr lang="en-GB" dirty="0"/>
              <a:t> (or equivalent)</a:t>
            </a:r>
          </a:p>
          <a:p>
            <a:endParaRPr lang="en-GB" dirty="0"/>
          </a:p>
        </p:txBody>
      </p:sp>
      <p:sp>
        <p:nvSpPr>
          <p:cNvPr id="7" name="TextBox 6"/>
          <p:cNvSpPr txBox="1"/>
          <p:nvPr/>
        </p:nvSpPr>
        <p:spPr>
          <a:xfrm>
            <a:off x="1691680" y="3082139"/>
            <a:ext cx="5688632" cy="2219069"/>
          </a:xfrm>
          <a:prstGeom prst="rect">
            <a:avLst/>
          </a:prstGeom>
          <a:noFill/>
        </p:spPr>
        <p:txBody>
          <a:bodyPr wrap="square" rtlCol="0">
            <a:spAutoFit/>
          </a:bodyPr>
          <a:lstStyle/>
          <a:p>
            <a:pPr marL="155575" indent="-155575" defTabSz="847725" eaLnBrk="0" fontAlgn="base" hangingPunct="0">
              <a:lnSpc>
                <a:spcPct val="95000"/>
              </a:lnSpc>
              <a:spcBef>
                <a:spcPct val="25000"/>
              </a:spcBef>
              <a:spcAft>
                <a:spcPct val="0"/>
              </a:spcAft>
              <a:buClr>
                <a:srgbClr val="FF0000"/>
              </a:buClr>
            </a:pPr>
            <a:r>
              <a:rPr lang="en-US" sz="2400" b="1" kern="0" dirty="0">
                <a:solidFill>
                  <a:schemeClr val="accent4"/>
                </a:solidFill>
                <a:latin typeface="Courier New Bold"/>
                <a:ea typeface="MS PGothic"/>
                <a:cs typeface="Courier New Bold"/>
                <a:sym typeface="Myriad Set Text" charset="0"/>
              </a:rPr>
              <a:t>__kernel </a:t>
            </a:r>
            <a:r>
              <a:rPr lang="en-US" sz="2400" b="1" kern="0" dirty="0">
                <a:solidFill>
                  <a:schemeClr val="accent2"/>
                </a:solidFill>
                <a:latin typeface="Courier New Bold"/>
                <a:ea typeface="MS PGothic"/>
                <a:cs typeface="Courier New Bold"/>
                <a:sym typeface="Myriad Set Text" charset="0"/>
              </a:rPr>
              <a:t>void</a:t>
            </a:r>
            <a:r>
              <a:rPr lang="en-US" sz="2400" b="1" kern="0" dirty="0">
                <a:latin typeface="Courier New Bold"/>
                <a:ea typeface="MS PGothic"/>
                <a:cs typeface="Courier New Bold"/>
                <a:sym typeface="Myriad Set Text" charset="0"/>
              </a:rPr>
              <a:t> </a:t>
            </a:r>
            <a:r>
              <a:rPr lang="en-US" sz="2400" b="1" kern="0" dirty="0" err="1">
                <a:solidFill>
                  <a:schemeClr val="tx2">
                    <a:lumMod val="75000"/>
                  </a:schemeClr>
                </a:solidFill>
                <a:latin typeface="Courier New Bold"/>
                <a:ea typeface="MS PGothic"/>
                <a:cs typeface="Courier New Bold"/>
                <a:sym typeface="Myriad Set Text" charset="0"/>
              </a:rPr>
              <a:t>func</a:t>
            </a:r>
            <a:r>
              <a:rPr lang="en-US" sz="2400" b="1" kern="0" dirty="0">
                <a:latin typeface="Courier New Bold"/>
                <a:ea typeface="MS PGothic"/>
                <a:cs typeface="Courier New Bold"/>
                <a:sym typeface="Myriad Set Text" charset="0"/>
              </a:rPr>
              <a:t>(</a:t>
            </a:r>
            <a:r>
              <a:rPr lang="en-US" sz="2400" b="1" kern="0" dirty="0">
                <a:solidFill>
                  <a:schemeClr val="accent2"/>
                </a:solidFill>
                <a:latin typeface="Courier New Bold"/>
                <a:ea typeface="MS PGothic"/>
                <a:cs typeface="Courier New Bold"/>
                <a:sym typeface="Myriad Set Text" charset="0"/>
              </a:rPr>
              <a:t>void</a:t>
            </a:r>
            <a:r>
              <a:rPr lang="en-US" sz="2400" b="1" kern="0" dirty="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a:latin typeface="Courier New Bold"/>
                <a:ea typeface="MS PGothic"/>
                <a:cs typeface="Courier New Bold"/>
                <a:sym typeface="Myriad Set Text" charset="0"/>
              </a:rPr>
              <a:t>  </a:t>
            </a:r>
            <a:r>
              <a:rPr lang="en-US" sz="2400" b="1" kern="0" dirty="0" err="1">
                <a:solidFill>
                  <a:schemeClr val="accent2"/>
                </a:solidFill>
                <a:latin typeface="Courier New Bold"/>
                <a:ea typeface="MS PGothic"/>
                <a:cs typeface="Courier New Bold"/>
                <a:sym typeface="Myriad Set Text" charset="0"/>
              </a:rPr>
              <a:t>int</a:t>
            </a:r>
            <a:r>
              <a:rPr lang="en-US" sz="2400" b="1" kern="0" dirty="0">
                <a:solidFill>
                  <a:schemeClr val="accent2"/>
                </a:solidFill>
                <a:latin typeface="Courier New Bold"/>
                <a:ea typeface="MS PGothic"/>
                <a:cs typeface="Courier New Bold"/>
                <a:sym typeface="Myriad Set Text" charset="0"/>
              </a:rPr>
              <a:t> </a:t>
            </a:r>
            <a:r>
              <a:rPr lang="en-US" sz="2400" b="1" kern="0" dirty="0" err="1">
                <a:latin typeface="Courier New Bold"/>
                <a:ea typeface="MS PGothic"/>
                <a:cs typeface="Courier New Bold"/>
                <a:sym typeface="Myriad Set Text" charset="0"/>
              </a:rPr>
              <a:t>i</a:t>
            </a:r>
            <a:r>
              <a:rPr lang="en-US" sz="2400" b="1" kern="0" dirty="0">
                <a:latin typeface="Courier New Bold"/>
                <a:ea typeface="MS PGothic"/>
                <a:cs typeface="Courier New Bold"/>
                <a:sym typeface="Myriad Set Text" charset="0"/>
              </a:rPr>
              <a:t> = </a:t>
            </a:r>
            <a:r>
              <a:rPr lang="en-US" sz="2400" b="1" kern="0" dirty="0" err="1">
                <a:solidFill>
                  <a:schemeClr val="tx2"/>
                </a:solidFill>
                <a:latin typeface="Courier New Bold"/>
                <a:ea typeface="MS PGothic"/>
                <a:cs typeface="Courier New Bold"/>
                <a:sym typeface="Myriad Set Text" charset="0"/>
              </a:rPr>
              <a:t>get_global_id</a:t>
            </a:r>
            <a:r>
              <a:rPr lang="en-US" sz="2400" b="1" kern="0" dirty="0">
                <a:latin typeface="Courier New Bold"/>
                <a:ea typeface="MS PGothic"/>
                <a:cs typeface="Courier New Bold"/>
                <a:sym typeface="Myriad Set Text" charset="0"/>
              </a:rPr>
              <a:t>(0);</a:t>
            </a:r>
          </a:p>
          <a:p>
            <a:pPr marL="155575" indent="-155575" defTabSz="847725" eaLnBrk="0" fontAlgn="base" hangingPunct="0">
              <a:lnSpc>
                <a:spcPct val="95000"/>
              </a:lnSpc>
              <a:spcBef>
                <a:spcPct val="25000"/>
              </a:spcBef>
              <a:spcAft>
                <a:spcPct val="0"/>
              </a:spcAft>
              <a:buClr>
                <a:srgbClr val="FF0000"/>
              </a:buClr>
            </a:pPr>
            <a:r>
              <a:rPr lang="en-US" sz="2400" b="1" kern="0" dirty="0">
                <a:solidFill>
                  <a:schemeClr val="tx2">
                    <a:lumMod val="75000"/>
                  </a:schemeClr>
                </a:solidFill>
                <a:latin typeface="Courier New Bold"/>
                <a:ea typeface="MS PGothic"/>
                <a:cs typeface="Courier New Bold"/>
                <a:sym typeface="Myriad Set Text" charset="0"/>
              </a:rPr>
              <a:t>  </a:t>
            </a:r>
            <a:r>
              <a:rPr lang="en-US" sz="2400" b="1" kern="0" dirty="0" err="1">
                <a:solidFill>
                  <a:schemeClr val="tx2">
                    <a:lumMod val="75000"/>
                  </a:schemeClr>
                </a:solidFill>
                <a:latin typeface="Courier New Bold"/>
                <a:ea typeface="MS PGothic"/>
                <a:cs typeface="Courier New Bold"/>
                <a:sym typeface="Myriad Set Text" charset="0"/>
              </a:rPr>
              <a:t>printf</a:t>
            </a:r>
            <a:r>
              <a:rPr lang="en-US" sz="2400" b="1" kern="0" dirty="0">
                <a:latin typeface="Courier New Bold"/>
                <a:ea typeface="MS PGothic"/>
                <a:cs typeface="Courier New Bold"/>
                <a:sym typeface="Myriad Set Text" charset="0"/>
              </a:rPr>
              <a:t>(</a:t>
            </a:r>
            <a:r>
              <a:rPr lang="en-US" sz="2400" b="1" kern="0" dirty="0">
                <a:latin typeface="Courier New Bold"/>
                <a:ea typeface="MS PGothic"/>
                <a:cs typeface="Arial"/>
                <a:sym typeface="Myriad Set Text" charset="0"/>
              </a:rPr>
              <a:t>" </a:t>
            </a:r>
            <a:r>
              <a:rPr lang="en-US" sz="2400" b="1" kern="0" dirty="0">
                <a:latin typeface="Courier New Bold"/>
                <a:ea typeface="MS PGothic"/>
                <a:cs typeface="Courier New Bold"/>
                <a:sym typeface="Myriad Set Text" charset="0"/>
              </a:rPr>
              <a:t>%d\n</a:t>
            </a:r>
            <a:r>
              <a:rPr lang="en-US" sz="2400" b="1" kern="0" dirty="0">
                <a:latin typeface="Courier New Bold"/>
                <a:ea typeface="MS PGothic"/>
                <a:cs typeface="Arial"/>
                <a:sym typeface="Myriad Set Text" charset="0"/>
              </a:rPr>
              <a:t> "</a:t>
            </a:r>
            <a:r>
              <a:rPr lang="en-US" sz="2400" b="1" kern="0" dirty="0">
                <a:latin typeface="Courier New Bold"/>
                <a:ea typeface="MS PGothic"/>
                <a:cs typeface="Courier New Bold"/>
                <a:sym typeface="Myriad Set Text" charset="0"/>
              </a:rPr>
              <a:t>, </a:t>
            </a:r>
            <a:r>
              <a:rPr lang="en-US" sz="2400" b="1" kern="0" dirty="0" err="1">
                <a:latin typeface="Courier New Bold"/>
                <a:ea typeface="MS PGothic"/>
                <a:cs typeface="Courier New Bold"/>
                <a:sym typeface="Myriad Set Text" charset="0"/>
              </a:rPr>
              <a:t>i</a:t>
            </a:r>
            <a:r>
              <a:rPr lang="en-US" sz="2400" b="1" kern="0" dirty="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a:latin typeface="Courier New Bold"/>
                <a:ea typeface="MS PGothic"/>
                <a:cs typeface="Courier New Bold"/>
                <a:sym typeface="Myriad Set Text" charset="0"/>
              </a:rPr>
              <a:t>}</a:t>
            </a:r>
          </a:p>
        </p:txBody>
      </p:sp>
    </p:spTree>
    <p:extLst>
      <p:ext uri="{BB962C8B-B14F-4D97-AF65-F5344CB8AC3E}">
        <p14:creationId xmlns:p14="http://schemas.microsoft.com/office/powerpoint/2010/main" val="36558209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1.1</a:t>
            </a:r>
          </a:p>
        </p:txBody>
      </p:sp>
      <p:sp>
        <p:nvSpPr>
          <p:cNvPr id="3" name="Content Placeholder 2"/>
          <p:cNvSpPr>
            <a:spLocks noGrp="1"/>
          </p:cNvSpPr>
          <p:nvPr>
            <p:ph idx="1"/>
          </p:nvPr>
        </p:nvSpPr>
        <p:spPr/>
        <p:txBody>
          <a:bodyPr/>
          <a:lstStyle/>
          <a:p>
            <a:r>
              <a:rPr lang="en-GB" dirty="0"/>
              <a:t>Top tip:</a:t>
            </a:r>
          </a:p>
          <a:p>
            <a:pPr lvl="1"/>
            <a:r>
              <a:rPr lang="en-GB" dirty="0"/>
              <a:t>Write data to a global buffer from within the kernel</a:t>
            </a:r>
          </a:p>
          <a:p>
            <a:pPr marL="914400" lvl="2" indent="0">
              <a:buNone/>
            </a:pPr>
            <a:r>
              <a:rPr lang="en-GB" b="1" dirty="0">
                <a:solidFill>
                  <a:schemeClr val="accent6"/>
                </a:solidFill>
                <a:latin typeface="Courier New Bold"/>
              </a:rPr>
              <a:t>result[ </a:t>
            </a:r>
            <a:r>
              <a:rPr lang="en-GB" b="1" dirty="0" err="1">
                <a:solidFill>
                  <a:schemeClr val="accent6"/>
                </a:solidFill>
                <a:latin typeface="Courier New Bold"/>
              </a:rPr>
              <a:t>get_global_id</a:t>
            </a:r>
            <a:r>
              <a:rPr lang="en-GB" b="1" dirty="0">
                <a:solidFill>
                  <a:schemeClr val="accent6"/>
                </a:solidFill>
                <a:latin typeface="Courier New Bold"/>
              </a:rPr>
              <a:t>(0) ] = … ;</a:t>
            </a:r>
          </a:p>
          <a:p>
            <a:pPr lvl="1"/>
            <a:r>
              <a:rPr lang="en-GB" dirty="0"/>
              <a:t>Copy back to the host and print out from there or debug as a normal serial application</a:t>
            </a:r>
          </a:p>
          <a:p>
            <a:r>
              <a:rPr lang="en-GB" dirty="0"/>
              <a:t>Works with any </a:t>
            </a:r>
            <a:r>
              <a:rPr lang="en-GB" dirty="0" err="1"/>
              <a:t>OpenCL</a:t>
            </a:r>
            <a:r>
              <a:rPr lang="en-GB" dirty="0"/>
              <a:t> device and platform</a:t>
            </a:r>
          </a:p>
        </p:txBody>
      </p:sp>
    </p:spTree>
    <p:extLst>
      <p:ext uri="{BB962C8B-B14F-4D97-AF65-F5344CB8AC3E}">
        <p14:creationId xmlns:p14="http://schemas.microsoft.com/office/powerpoint/2010/main" val="17896654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OpenCL – more tips</a:t>
            </a:r>
          </a:p>
        </p:txBody>
      </p:sp>
      <p:sp>
        <p:nvSpPr>
          <p:cNvPr id="3" name="Content Placeholder 2"/>
          <p:cNvSpPr>
            <a:spLocks noGrp="1"/>
          </p:cNvSpPr>
          <p:nvPr>
            <p:ph idx="1"/>
          </p:nvPr>
        </p:nvSpPr>
        <p:spPr/>
        <p:txBody>
          <a:bodyPr>
            <a:normAutofit lnSpcReduction="10000"/>
          </a:bodyPr>
          <a:lstStyle/>
          <a:p>
            <a:r>
              <a:rPr lang="en-GB" b="1" dirty="0">
                <a:solidFill>
                  <a:schemeClr val="accent2"/>
                </a:solidFill>
              </a:rPr>
              <a:t>Check your error messages!</a:t>
            </a:r>
          </a:p>
          <a:p>
            <a:pPr lvl="1"/>
            <a:r>
              <a:rPr lang="en-GB" dirty="0"/>
              <a:t>If you enable Exceptions in C++ as we have here, make sure you print out the errors.</a:t>
            </a:r>
          </a:p>
          <a:p>
            <a:r>
              <a:rPr lang="en-GB" dirty="0"/>
              <a:t>Don’t forget, use the </a:t>
            </a:r>
            <a:r>
              <a:rPr lang="en-GB" dirty="0" err="1"/>
              <a:t>err_code.c</a:t>
            </a:r>
            <a:r>
              <a:rPr lang="en-GB" dirty="0"/>
              <a:t> from the tutorial to print out errors as strings (instead of numbers), or check in the </a:t>
            </a:r>
            <a:r>
              <a:rPr lang="en-GB" dirty="0" err="1"/>
              <a:t>cl.h</a:t>
            </a:r>
            <a:r>
              <a:rPr lang="en-GB" dirty="0"/>
              <a:t> file in the include directory of your OpenCL provider for error messages</a:t>
            </a:r>
          </a:p>
          <a:p>
            <a:r>
              <a:rPr lang="en-GB" dirty="0"/>
              <a:t>Check your work-group sizes and indexing</a:t>
            </a:r>
          </a:p>
          <a:p>
            <a:endParaRPr lang="en-GB" dirty="0"/>
          </a:p>
        </p:txBody>
      </p:sp>
    </p:spTree>
    <p:extLst>
      <p:ext uri="{BB962C8B-B14F-4D97-AF65-F5344CB8AC3E}">
        <p14:creationId xmlns:p14="http://schemas.microsoft.com/office/powerpoint/2010/main" val="5479446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 GDB</a:t>
            </a:r>
          </a:p>
        </p:txBody>
      </p:sp>
      <p:sp>
        <p:nvSpPr>
          <p:cNvPr id="3" name="Content Placeholder 2"/>
          <p:cNvSpPr>
            <a:spLocks noGrp="1"/>
          </p:cNvSpPr>
          <p:nvPr>
            <p:ph idx="1"/>
          </p:nvPr>
        </p:nvSpPr>
        <p:spPr/>
        <p:txBody>
          <a:bodyPr>
            <a:normAutofit lnSpcReduction="10000"/>
          </a:bodyPr>
          <a:lstStyle/>
          <a:p>
            <a:r>
              <a:rPr lang="en-GB" dirty="0"/>
              <a:t>Can also use GDB to debug your programs on the CPU</a:t>
            </a:r>
          </a:p>
          <a:p>
            <a:pPr lvl="1"/>
            <a:r>
              <a:rPr lang="en-GB" dirty="0"/>
              <a:t>This will also leverage the memory system</a:t>
            </a:r>
          </a:p>
          <a:p>
            <a:pPr lvl="2"/>
            <a:r>
              <a:rPr lang="en-GB" dirty="0"/>
              <a:t>Might catch illegal memory dereferences more accurately</a:t>
            </a:r>
          </a:p>
          <a:p>
            <a:pPr lvl="1"/>
            <a:r>
              <a:rPr lang="en-GB" dirty="0"/>
              <a:t>But it does behave differently to accelerator devices so bugs may show up in different ways</a:t>
            </a:r>
          </a:p>
          <a:p>
            <a:r>
              <a:rPr lang="en-GB" dirty="0"/>
              <a:t>As with debugging, compile your C or C++ programs with the </a:t>
            </a:r>
            <a:r>
              <a:rPr lang="en-GB" b="1" dirty="0">
                <a:solidFill>
                  <a:schemeClr val="accent6"/>
                </a:solidFill>
                <a:latin typeface="Courier New Bold"/>
              </a:rPr>
              <a:t>–g</a:t>
            </a:r>
            <a:r>
              <a:rPr lang="en-GB" dirty="0"/>
              <a:t> flag</a:t>
            </a:r>
          </a:p>
          <a:p>
            <a:pPr lvl="1"/>
            <a:endParaRPr lang="en-GB" dirty="0"/>
          </a:p>
        </p:txBody>
      </p:sp>
    </p:spTree>
    <p:extLst>
      <p:ext uri="{BB962C8B-B14F-4D97-AF65-F5344CB8AC3E}">
        <p14:creationId xmlns:p14="http://schemas.microsoft.com/office/powerpoint/2010/main" val="19790574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 GDB</a:t>
            </a:r>
          </a:p>
        </p:txBody>
      </p:sp>
      <p:sp>
        <p:nvSpPr>
          <p:cNvPr id="3" name="Content Placeholder 2"/>
          <p:cNvSpPr>
            <a:spLocks noGrp="1"/>
          </p:cNvSpPr>
          <p:nvPr>
            <p:ph idx="1"/>
          </p:nvPr>
        </p:nvSpPr>
        <p:spPr>
          <a:xfrm>
            <a:off x="457200" y="1600200"/>
            <a:ext cx="8229600" cy="4853136"/>
          </a:xfrm>
        </p:spPr>
        <p:txBody>
          <a:bodyPr>
            <a:normAutofit fontScale="85000" lnSpcReduction="20000"/>
          </a:bodyPr>
          <a:lstStyle/>
          <a:p>
            <a:pPr>
              <a:lnSpc>
                <a:spcPct val="110000"/>
              </a:lnSpc>
            </a:pPr>
            <a:r>
              <a:rPr lang="en-GB" dirty="0"/>
              <a:t>Require platform specific instructions depending on if you are using the AMD® or Intel® </a:t>
            </a:r>
            <a:r>
              <a:rPr lang="en-GB" dirty="0" err="1"/>
              <a:t>OpenCL</a:t>
            </a:r>
            <a:r>
              <a:rPr lang="en-GB" dirty="0"/>
              <a:t> platform</a:t>
            </a:r>
          </a:p>
          <a:p>
            <a:pPr lvl="1">
              <a:lnSpc>
                <a:spcPct val="110000"/>
              </a:lnSpc>
            </a:pPr>
            <a:r>
              <a:rPr lang="en-GB" dirty="0"/>
              <a:t>This is in part due to the ICD (Installable Client Driver) ensuring that the correct </a:t>
            </a:r>
            <a:r>
              <a:rPr lang="en-GB" dirty="0" err="1"/>
              <a:t>OpenCL</a:t>
            </a:r>
            <a:r>
              <a:rPr lang="en-GB" dirty="0"/>
              <a:t> runtime is loaded for the chosen platform</a:t>
            </a:r>
          </a:p>
          <a:p>
            <a:pPr lvl="1">
              <a:lnSpc>
                <a:spcPct val="110000"/>
              </a:lnSpc>
            </a:pPr>
            <a:r>
              <a:rPr lang="en-GB" dirty="0"/>
              <a:t>Also different kernel compile flags are accepted/required by different </a:t>
            </a:r>
            <a:r>
              <a:rPr lang="en-GB" dirty="0" err="1"/>
              <a:t>OpenCL</a:t>
            </a:r>
            <a:r>
              <a:rPr lang="en-GB" dirty="0"/>
              <a:t> implementations</a:t>
            </a:r>
          </a:p>
          <a:p>
            <a:pPr>
              <a:lnSpc>
                <a:spcPct val="110000"/>
              </a:lnSpc>
            </a:pPr>
            <a:r>
              <a:rPr lang="en-GB" dirty="0"/>
              <a:t>Remember: your CPU may be listed under each platform – ensure you choose the right debugging method for the </a:t>
            </a:r>
            <a:r>
              <a:rPr lang="en-GB" i="1" u="sng" dirty="0"/>
              <a:t>platform</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9433181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AMD®</a:t>
            </a:r>
          </a:p>
        </p:txBody>
      </p:sp>
      <p:sp>
        <p:nvSpPr>
          <p:cNvPr id="3" name="Content Placeholder 2"/>
          <p:cNvSpPr>
            <a:spLocks noGrp="1"/>
          </p:cNvSpPr>
          <p:nvPr>
            <p:ph idx="1"/>
          </p:nvPr>
        </p:nvSpPr>
        <p:spPr>
          <a:xfrm>
            <a:off x="457200" y="1600200"/>
            <a:ext cx="8229600" cy="4925144"/>
          </a:xfrm>
        </p:spPr>
        <p:txBody>
          <a:bodyPr>
            <a:normAutofit fontScale="70000" lnSpcReduction="20000"/>
          </a:bodyPr>
          <a:lstStyle/>
          <a:p>
            <a:pPr>
              <a:lnSpc>
                <a:spcPct val="110000"/>
              </a:lnSpc>
            </a:pPr>
            <a:r>
              <a:rPr lang="en-GB" dirty="0"/>
              <a:t>Ensure you select the CPU device from the AMD® platform</a:t>
            </a:r>
          </a:p>
          <a:p>
            <a:pPr>
              <a:lnSpc>
                <a:spcPct val="110000"/>
              </a:lnSpc>
            </a:pPr>
            <a:r>
              <a:rPr lang="en-GB" dirty="0"/>
              <a:t>Must use the –g flag and turn off all optimizations when building the kernels:</a:t>
            </a:r>
          </a:p>
          <a:p>
            <a:pPr marL="457200" lvl="1" indent="0">
              <a:lnSpc>
                <a:spcPct val="110000"/>
              </a:lnSpc>
              <a:buNone/>
            </a:pPr>
            <a:r>
              <a:rPr lang="en-GB" b="1" dirty="0" err="1">
                <a:solidFill>
                  <a:schemeClr val="accent2"/>
                </a:solidFill>
                <a:latin typeface="Courier New Bold"/>
              </a:rPr>
              <a:t>program.build</a:t>
            </a:r>
            <a:r>
              <a:rPr lang="en-GB" b="1" dirty="0">
                <a:solidFill>
                  <a:schemeClr val="accent2"/>
                </a:solidFill>
                <a:latin typeface="Courier New Bold"/>
              </a:rPr>
              <a:t>(" –g –O0" )</a:t>
            </a:r>
          </a:p>
          <a:p>
            <a:pPr>
              <a:lnSpc>
                <a:spcPct val="110000"/>
              </a:lnSpc>
            </a:pPr>
            <a:r>
              <a:rPr lang="en-GB" dirty="0"/>
              <a:t>The 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__</a:t>
            </a:r>
            <a:r>
              <a:rPr lang="en-GB" b="1" dirty="0" err="1">
                <a:solidFill>
                  <a:schemeClr val="accent1"/>
                </a:solidFill>
              </a:rPr>
              <a:t>OpenCL_foo_kernel</a:t>
            </a:r>
            <a:r>
              <a:rPr lang="en-GB" dirty="0"/>
              <a:t>”</a:t>
            </a:r>
          </a:p>
          <a:p>
            <a:pPr lvl="1">
              <a:lnSpc>
                <a:spcPct val="110000"/>
              </a:lnSpc>
            </a:pPr>
            <a:r>
              <a:rPr lang="en-GB" dirty="0"/>
              <a:t>To set a breakpoint on kernel entry enter at the GDB prompt:</a:t>
            </a:r>
          </a:p>
          <a:p>
            <a:pPr marL="457200" lvl="1" indent="0">
              <a:lnSpc>
                <a:spcPct val="110000"/>
              </a:lnSpc>
              <a:buNone/>
            </a:pPr>
            <a:r>
              <a:rPr lang="en-GB" dirty="0"/>
              <a:t>		</a:t>
            </a:r>
            <a:r>
              <a:rPr lang="en-GB" b="1" dirty="0">
                <a:solidFill>
                  <a:schemeClr val="accent2"/>
                </a:solidFill>
                <a:latin typeface="Courier New Bold"/>
              </a:rPr>
              <a:t>break __</a:t>
            </a:r>
            <a:r>
              <a:rPr lang="en-GB" b="1" dirty="0" err="1">
                <a:solidFill>
                  <a:schemeClr val="accent2"/>
                </a:solidFill>
                <a:latin typeface="Courier New Bold"/>
              </a:rPr>
              <a:t>OpenCL_foo_kernel</a:t>
            </a:r>
            <a:endParaRPr lang="en-GB" b="1" dirty="0">
              <a:solidFill>
                <a:schemeClr val="accent2"/>
              </a:solidFill>
              <a:latin typeface="Courier New Bold"/>
            </a:endParaRPr>
          </a:p>
          <a:p>
            <a:pPr>
              <a:lnSpc>
                <a:spcPct val="110000"/>
              </a:lnSpc>
            </a:pPr>
            <a:r>
              <a:rPr lang="en-GB" dirty="0"/>
              <a:t>Note: the debug symbol for the kernel will not show up until the kernel has been built by your host code</a:t>
            </a:r>
          </a:p>
          <a:p>
            <a:pPr>
              <a:lnSpc>
                <a:spcPct val="110000"/>
              </a:lnSpc>
            </a:pPr>
            <a:r>
              <a:rPr lang="en-GB" dirty="0"/>
              <a:t>AMD® recommend setting the environment variable </a:t>
            </a:r>
            <a:r>
              <a:rPr lang="en-GB" dirty="0">
                <a:solidFill>
                  <a:schemeClr val="accent6"/>
                </a:solidFill>
                <a:latin typeface="Courier New Bold"/>
              </a:rPr>
              <a:t>CPU_MAX_COMPUTE_UNITS=1</a:t>
            </a:r>
            <a:r>
              <a:rPr lang="en-GB" dirty="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6729793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Intel®</a:t>
            </a:r>
          </a:p>
        </p:txBody>
      </p:sp>
      <p:sp>
        <p:nvSpPr>
          <p:cNvPr id="3" name="Content Placeholder 2"/>
          <p:cNvSpPr>
            <a:spLocks noGrp="1"/>
          </p:cNvSpPr>
          <p:nvPr>
            <p:ph idx="1"/>
          </p:nvPr>
        </p:nvSpPr>
        <p:spPr/>
        <p:txBody>
          <a:bodyPr>
            <a:normAutofit fontScale="77500" lnSpcReduction="20000"/>
          </a:bodyPr>
          <a:lstStyle/>
          <a:p>
            <a:r>
              <a:rPr lang="en-GB" dirty="0"/>
              <a:t>Ensure you select the CPU device from the Intel® platform</a:t>
            </a:r>
          </a:p>
          <a:p>
            <a:r>
              <a:rPr lang="en-GB" dirty="0"/>
              <a:t>Must use the –g flag and specify the kernel source file when building the kernels:</a:t>
            </a:r>
          </a:p>
          <a:p>
            <a:pPr marL="457200" lvl="1" indent="0">
              <a:buNone/>
            </a:pPr>
            <a:r>
              <a:rPr lang="en-GB" b="1" dirty="0" err="1">
                <a:solidFill>
                  <a:schemeClr val="accent2"/>
                </a:solidFill>
                <a:latin typeface="Courier New Bold"/>
              </a:rPr>
              <a:t>program.build</a:t>
            </a:r>
            <a:r>
              <a:rPr lang="en-GB" b="1" dirty="0">
                <a:solidFill>
                  <a:schemeClr val="accent2"/>
                </a:solidFill>
                <a:latin typeface="Courier New Bold"/>
              </a:rPr>
              <a:t>(" –g –s /full/path/to/kernel.cl" )</a:t>
            </a:r>
          </a:p>
          <a:p>
            <a:r>
              <a:rPr lang="en-GB" dirty="0"/>
              <a:t>The 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foo</a:t>
            </a:r>
            <a:r>
              <a:rPr lang="en-GB" dirty="0"/>
              <a:t>”</a:t>
            </a:r>
          </a:p>
          <a:p>
            <a:pPr lvl="1"/>
            <a:r>
              <a:rPr lang="en-GB" dirty="0"/>
              <a:t>To set a breakpoint on kernel entry enter at the GDB prompt:</a:t>
            </a:r>
          </a:p>
          <a:p>
            <a:pPr marL="457200" lvl="1" indent="0">
              <a:buNone/>
            </a:pPr>
            <a:r>
              <a:rPr lang="en-GB" dirty="0"/>
              <a:t>		</a:t>
            </a:r>
            <a:r>
              <a:rPr lang="en-GB" b="1" dirty="0">
                <a:solidFill>
                  <a:schemeClr val="accent2"/>
                </a:solidFill>
                <a:latin typeface="Courier New Bold"/>
              </a:rPr>
              <a:t>break foo</a:t>
            </a:r>
          </a:p>
          <a:p>
            <a:r>
              <a:rPr lang="en-GB" dirty="0"/>
              <a:t>Note: the debug symbol for the kernel will not show up until the kernel has been built by your host code</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37910707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 Using GDB</a:t>
            </a:r>
          </a:p>
        </p:txBody>
      </p:sp>
      <p:sp>
        <p:nvSpPr>
          <p:cNvPr id="3" name="Content Placeholder 2"/>
          <p:cNvSpPr>
            <a:spLocks noGrp="1"/>
          </p:cNvSpPr>
          <p:nvPr>
            <p:ph idx="1"/>
          </p:nvPr>
        </p:nvSpPr>
        <p:spPr>
          <a:xfrm>
            <a:off x="107504" y="1600200"/>
            <a:ext cx="8856984" cy="4997152"/>
          </a:xfrm>
        </p:spPr>
        <p:txBody>
          <a:bodyPr>
            <a:normAutofit/>
          </a:bodyPr>
          <a:lstStyle/>
          <a:p>
            <a:r>
              <a:rPr lang="en-GB" dirty="0"/>
              <a:t>Use </a:t>
            </a:r>
            <a:r>
              <a:rPr lang="en-GB" b="1" i="1" dirty="0">
                <a:solidFill>
                  <a:schemeClr val="accent6">
                    <a:lumMod val="75000"/>
                  </a:schemeClr>
                </a:solidFill>
              </a:rPr>
              <a:t>n</a:t>
            </a:r>
            <a:r>
              <a:rPr lang="en-GB" dirty="0"/>
              <a:t> to move to the next line of execution</a:t>
            </a:r>
          </a:p>
          <a:p>
            <a:r>
              <a:rPr lang="en-GB" dirty="0"/>
              <a:t>Use </a:t>
            </a:r>
            <a:r>
              <a:rPr lang="en-GB" b="1" i="1" dirty="0">
                <a:solidFill>
                  <a:schemeClr val="accent6">
                    <a:lumMod val="75000"/>
                  </a:schemeClr>
                </a:solidFill>
              </a:rPr>
              <a:t>s</a:t>
            </a:r>
            <a:r>
              <a:rPr lang="en-GB" dirty="0"/>
              <a:t> to step into the function</a:t>
            </a:r>
          </a:p>
          <a:p>
            <a:r>
              <a:rPr lang="en-GB" dirty="0"/>
              <a:t>If you reach a segmentation fault, </a:t>
            </a:r>
            <a:r>
              <a:rPr lang="en-GB" b="1" i="1" dirty="0" err="1">
                <a:solidFill>
                  <a:schemeClr val="accent6">
                    <a:lumMod val="75000"/>
                  </a:schemeClr>
                </a:solidFill>
              </a:rPr>
              <a:t>backtrace</a:t>
            </a:r>
            <a:r>
              <a:rPr lang="en-GB" dirty="0">
                <a:solidFill>
                  <a:schemeClr val="accent6">
                    <a:lumMod val="75000"/>
                  </a:schemeClr>
                </a:solidFill>
              </a:rPr>
              <a:t> </a:t>
            </a:r>
            <a:r>
              <a:rPr lang="en-GB" dirty="0"/>
              <a:t>lists the previous few execution frames</a:t>
            </a:r>
          </a:p>
          <a:p>
            <a:pPr lvl="1"/>
            <a:r>
              <a:rPr lang="en-GB" dirty="0"/>
              <a:t>Type </a:t>
            </a:r>
            <a:r>
              <a:rPr lang="en-GB" b="1" i="1" dirty="0">
                <a:solidFill>
                  <a:schemeClr val="accent6">
                    <a:lumMod val="75000"/>
                  </a:schemeClr>
                </a:solidFill>
              </a:rPr>
              <a:t>frame 5</a:t>
            </a:r>
            <a:r>
              <a:rPr lang="en-GB" dirty="0">
                <a:solidFill>
                  <a:schemeClr val="accent6">
                    <a:lumMod val="75000"/>
                  </a:schemeClr>
                </a:solidFill>
              </a:rPr>
              <a:t> </a:t>
            </a:r>
            <a:r>
              <a:rPr lang="en-GB" dirty="0"/>
              <a:t>to examine the 5th frame</a:t>
            </a:r>
          </a:p>
          <a:p>
            <a:r>
              <a:rPr lang="en-GB" dirty="0"/>
              <a:t>Use </a:t>
            </a:r>
            <a:r>
              <a:rPr lang="en-GB" b="1" i="1" dirty="0">
                <a:solidFill>
                  <a:schemeClr val="accent6">
                    <a:lumMod val="75000"/>
                  </a:schemeClr>
                </a:solidFill>
              </a:rPr>
              <a:t>print </a:t>
            </a:r>
            <a:r>
              <a:rPr lang="en-GB" b="1" i="1" dirty="0" err="1">
                <a:solidFill>
                  <a:schemeClr val="accent6">
                    <a:lumMod val="75000"/>
                  </a:schemeClr>
                </a:solidFill>
              </a:rPr>
              <a:t>varname</a:t>
            </a:r>
            <a:r>
              <a:rPr lang="en-GB" dirty="0">
                <a:solidFill>
                  <a:schemeClr val="accent6">
                    <a:lumMod val="75000"/>
                  </a:schemeClr>
                </a:solidFill>
              </a:rPr>
              <a:t> </a:t>
            </a:r>
            <a:r>
              <a:rPr lang="en-GB" dirty="0"/>
              <a:t>to output the current value of a variable</a:t>
            </a:r>
          </a:p>
        </p:txBody>
      </p:sp>
    </p:spTree>
    <p:extLst>
      <p:ext uri="{BB962C8B-B14F-4D97-AF65-F5344CB8AC3E}">
        <p14:creationId xmlns:p14="http://schemas.microsoft.com/office/powerpoint/2010/main" val="133823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t>portable</a:t>
            </a:r>
            <a:r>
              <a:rPr lang="en-GB" dirty="0"/>
              <a:t> program that uses </a:t>
            </a:r>
            <a:r>
              <a:rPr lang="en-GB" u="sng" dirty="0"/>
              <a:t>ALL</a:t>
            </a:r>
            <a:r>
              <a:rPr lang="en-GB" dirty="0"/>
              <a:t> resources in the heterogeneous platform</a:t>
            </a:r>
          </a:p>
        </p:txBody>
      </p:sp>
      <p:sp>
        <p:nvSpPr>
          <p:cNvPr id="5" name="Content Placeholder 4"/>
          <p:cNvSpPr>
            <a:spLocks noGrp="1"/>
          </p:cNvSpPr>
          <p:nvPr>
            <p:ph sz="half" idx="2"/>
          </p:nvPr>
        </p:nvSpPr>
        <p:spPr>
          <a:xfrm>
            <a:off x="323528" y="1556792"/>
            <a:ext cx="4040188" cy="3951288"/>
          </a:xfrm>
        </p:spPr>
        <p:txBody>
          <a:bodyPr>
            <a:normAutofit/>
          </a:bodyPr>
          <a:lstStyle/>
          <a:p>
            <a:pPr marL="0" indent="0">
              <a:buNone/>
            </a:pPr>
            <a:r>
              <a:rPr lang="en-GB" sz="2800" dirty="0"/>
              <a:t>A modern computing platform includes:</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 other?</a:t>
            </a:r>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Samsung® </a:t>
            </a:r>
            <a:r>
              <a:rPr lang="en-GB" sz="2800" dirty="0" err="1"/>
              <a:t>Exynos</a:t>
            </a:r>
            <a:r>
              <a:rPr lang="en-GB" sz="2800" dirty="0"/>
              <a:t> 5:</a:t>
            </a:r>
          </a:p>
          <a:p>
            <a:r>
              <a:rPr lang="en-GB" sz="2800" dirty="0"/>
              <a:t>Dual core ARM A15 1.7GHz,  Mali T604 GPU</a:t>
            </a:r>
          </a:p>
          <a:p>
            <a:pPr marL="0" indent="0">
              <a:buNone/>
            </a:pPr>
            <a:r>
              <a:rPr lang="en-GB" sz="2800" dirty="0">
                <a:solidFill>
                  <a:srgbClr val="FF6600"/>
                </a:solidFill>
              </a:rPr>
              <a:t>E.g. Intel XXX with IRIS</a:t>
            </a:r>
          </a:p>
        </p:txBody>
      </p:sp>
      <p:pic>
        <p:nvPicPr>
          <p:cNvPr id="9" name="Picture 8"/>
          <p:cNvPicPr>
            <a:picLocks noChangeAspect="1"/>
          </p:cNvPicPr>
          <p:nvPr/>
        </p:nvPicPr>
        <p:blipFill>
          <a:blip r:embed="rId2" cstate="print"/>
          <a:stretch>
            <a:fillRect/>
          </a:stretch>
        </p:blipFill>
        <p:spPr>
          <a:xfrm>
            <a:off x="5737413" y="1412776"/>
            <a:ext cx="1834122" cy="1364928"/>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Oclgrind</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a:t>A SPIR interpreter and OpenCL simulator</a:t>
            </a:r>
          </a:p>
          <a:p>
            <a:pPr>
              <a:lnSpc>
                <a:spcPct val="110000"/>
              </a:lnSpc>
            </a:pPr>
            <a:r>
              <a:rPr lang="en-GB" dirty="0"/>
              <a:t>Developed at the University of Bristol</a:t>
            </a:r>
          </a:p>
          <a:p>
            <a:pPr>
              <a:lnSpc>
                <a:spcPct val="110000"/>
              </a:lnSpc>
            </a:pPr>
            <a:r>
              <a:rPr lang="en-GB" dirty="0"/>
              <a:t>Runs OpenCL kernels in a simulated environment to catch various bugs:</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./application</a:t>
            </a:r>
          </a:p>
          <a:p>
            <a:pPr lvl="1">
              <a:lnSpc>
                <a:spcPct val="110000"/>
              </a:lnSpc>
            </a:pPr>
            <a:r>
              <a:rPr lang="en-GB" dirty="0"/>
              <a:t>Invalid memory accesses</a:t>
            </a:r>
          </a:p>
          <a:p>
            <a:pPr lvl="1">
              <a:lnSpc>
                <a:spcPct val="110000"/>
              </a:lnSpc>
            </a:pPr>
            <a:r>
              <a:rPr lang="en-GB" dirty="0"/>
              <a:t>Data-races (</a:t>
            </a:r>
            <a:r>
              <a:rPr lang="en-GB" b="1" dirty="0">
                <a:solidFill>
                  <a:srgbClr val="3366FF"/>
                </a:solidFill>
                <a:latin typeface="Courier New"/>
                <a:cs typeface="Courier New"/>
              </a:rPr>
              <a:t>--data-races</a:t>
            </a:r>
            <a:r>
              <a:rPr lang="en-GB" dirty="0"/>
              <a:t>)</a:t>
            </a:r>
          </a:p>
          <a:p>
            <a:pPr lvl="1">
              <a:lnSpc>
                <a:spcPct val="110000"/>
              </a:lnSpc>
            </a:pPr>
            <a:r>
              <a:rPr lang="en-GB" dirty="0"/>
              <a:t>Work-group divergence</a:t>
            </a:r>
          </a:p>
          <a:p>
            <a:pPr lvl="1">
              <a:lnSpc>
                <a:spcPct val="110000"/>
              </a:lnSpc>
            </a:pPr>
            <a:r>
              <a:rPr lang="en-GB" dirty="0"/>
              <a:t>Runtime API errors (</a:t>
            </a:r>
            <a:r>
              <a:rPr lang="en-GB" b="1" dirty="0">
                <a:solidFill>
                  <a:srgbClr val="3366FF"/>
                </a:solidFill>
                <a:latin typeface="Courier New"/>
                <a:cs typeface="Courier New"/>
              </a:rPr>
              <a:t>--check-</a:t>
            </a:r>
            <a:r>
              <a:rPr lang="en-GB" b="1" dirty="0" err="1">
                <a:solidFill>
                  <a:srgbClr val="3366FF"/>
                </a:solidFill>
                <a:latin typeface="Courier New"/>
                <a:cs typeface="Courier New"/>
              </a:rPr>
              <a:t>api</a:t>
            </a:r>
            <a:r>
              <a:rPr lang="en-GB" dirty="0"/>
              <a:t>)</a:t>
            </a:r>
          </a:p>
          <a:p>
            <a:pPr>
              <a:lnSpc>
                <a:spcPct val="110000"/>
              </a:lnSpc>
            </a:pPr>
            <a:r>
              <a:rPr lang="en-GB" dirty="0"/>
              <a:t>Also has a GDB-style interactive debugger</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t>
            </a:r>
            <a:r>
              <a:rPr lang="en-GB" b="1" dirty="0" err="1">
                <a:solidFill>
                  <a:srgbClr val="3366FF"/>
                </a:solidFill>
                <a:latin typeface="Courier New"/>
                <a:cs typeface="Courier New"/>
              </a:rPr>
              <a:t>i</a:t>
            </a:r>
            <a:r>
              <a:rPr lang="en-GB" b="1" dirty="0">
                <a:solidFill>
                  <a:srgbClr val="3366FF"/>
                </a:solidFill>
                <a:latin typeface="Courier New"/>
                <a:cs typeface="Courier New"/>
              </a:rPr>
              <a:t> ./application</a:t>
            </a:r>
          </a:p>
          <a:p>
            <a:pPr>
              <a:lnSpc>
                <a:spcPct val="110000"/>
              </a:lnSpc>
            </a:pPr>
            <a:r>
              <a:rPr lang="en-GB" dirty="0"/>
              <a:t>More information on the </a:t>
            </a:r>
            <a:r>
              <a:rPr lang="en-GB" dirty="0">
                <a:hlinkClick r:id="rId2"/>
              </a:rPr>
              <a:t>Oclgrind Website</a:t>
            </a:r>
            <a:endParaRPr lang="en-GB" dirty="0"/>
          </a:p>
        </p:txBody>
      </p:sp>
    </p:spTree>
    <p:extLst>
      <p:ext uri="{BB962C8B-B14F-4D97-AF65-F5344CB8AC3E}">
        <p14:creationId xmlns:p14="http://schemas.microsoft.com/office/powerpoint/2010/main" val="1357495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useful tool for detecting data-races in OpenCL programs</a:t>
            </a:r>
          </a:p>
          <a:p>
            <a:r>
              <a:rPr lang="en-GB" dirty="0"/>
              <a:t>Developed at Imperial College as part of the CARP project </a:t>
            </a:r>
          </a:p>
          <a:p>
            <a:r>
              <a:rPr lang="en-GB" dirty="0"/>
              <a:t>Uses static analysis to try to prove that kernels are free from races</a:t>
            </a:r>
          </a:p>
          <a:p>
            <a:r>
              <a:rPr lang="en-GB" dirty="0"/>
              <a:t>Can also detect issues with work-group divergence</a:t>
            </a:r>
          </a:p>
          <a:p>
            <a:r>
              <a:rPr lang="en-GB" dirty="0"/>
              <a:t>More information on the </a:t>
            </a:r>
            <a:r>
              <a:rPr lang="en-GB" dirty="0">
                <a:hlinkClick r:id="rId2"/>
              </a:rPr>
              <a:t>GPUVerify Website</a:t>
            </a:r>
            <a:endParaRPr lang="en-GB" dirty="0"/>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a:solidFill>
                  <a:srgbClr val="3366FF"/>
                </a:solidFill>
                <a:latin typeface="Courier New"/>
                <a:cs typeface="Courier New"/>
              </a:rPr>
              <a:t>gpuverify</a:t>
            </a:r>
            <a:r>
              <a:rPr lang="en-GB" b="1" dirty="0">
                <a:solidFill>
                  <a:srgbClr val="3366FF"/>
                </a:solidFill>
                <a:latin typeface="Courier New"/>
                <a:cs typeface="Courier New"/>
              </a:rPr>
              <a:t> --</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a:solidFill>
                  <a:srgbClr val="3366FF"/>
                </a:solidFill>
                <a:latin typeface="Courier New"/>
                <a:cs typeface="Courier New"/>
              </a:rPr>
              <a:t>kernel.cl</a:t>
            </a:r>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7046667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Other debugging tools</a:t>
            </a:r>
          </a:p>
        </p:txBody>
      </p:sp>
      <p:sp>
        <p:nvSpPr>
          <p:cNvPr id="3" name="Content Placeholder 2"/>
          <p:cNvSpPr>
            <a:spLocks noGrp="1"/>
          </p:cNvSpPr>
          <p:nvPr>
            <p:ph idx="1"/>
          </p:nvPr>
        </p:nvSpPr>
        <p:spPr>
          <a:xfrm>
            <a:off x="457200" y="980728"/>
            <a:ext cx="8229600" cy="4525963"/>
          </a:xfrm>
        </p:spPr>
        <p:txBody>
          <a:bodyPr>
            <a:normAutofit fontScale="92500"/>
          </a:bodyPr>
          <a:lstStyle/>
          <a:p>
            <a:r>
              <a:rPr lang="en-GB" dirty="0"/>
              <a:t>AMD® </a:t>
            </a:r>
            <a:r>
              <a:rPr lang="en-GB" dirty="0" err="1"/>
              <a:t>CodeXL</a:t>
            </a:r>
            <a:endParaRPr lang="en-GB" dirty="0"/>
          </a:p>
          <a:p>
            <a:pPr lvl="1"/>
            <a:r>
              <a:rPr lang="en-GB" dirty="0"/>
              <a:t>For AMD® APUs, CPUs and GPUs</a:t>
            </a:r>
          </a:p>
          <a:p>
            <a:pPr lvl="2"/>
            <a:r>
              <a:rPr lang="en-GB" dirty="0"/>
              <a:t>Graphical Profiler and Debugger</a:t>
            </a:r>
          </a:p>
          <a:p>
            <a:r>
              <a:rPr lang="en-GB" dirty="0"/>
              <a:t>NVIDIA® </a:t>
            </a:r>
            <a:r>
              <a:rPr lang="en-GB" dirty="0" err="1"/>
              <a:t>Nsight</a:t>
            </a:r>
            <a:r>
              <a:rPr lang="en-GB" dirty="0"/>
              <a:t>™ Development Platform</a:t>
            </a:r>
          </a:p>
          <a:p>
            <a:pPr lvl="1"/>
            <a:r>
              <a:rPr lang="en-GB" dirty="0"/>
              <a:t>For NVIDIA® GPUs</a:t>
            </a:r>
          </a:p>
          <a:p>
            <a:pPr lvl="2"/>
            <a:r>
              <a:rPr lang="en-GB" dirty="0"/>
              <a:t>IDE, including Profiler and Debugger</a:t>
            </a:r>
          </a:p>
          <a:p>
            <a:r>
              <a:rPr lang="en-GB" dirty="0" err="1"/>
              <a:t>GPUVerify</a:t>
            </a:r>
            <a:endParaRPr lang="en-GB" dirty="0"/>
          </a:p>
          <a:p>
            <a:pPr lvl="1"/>
            <a:r>
              <a:rPr lang="en-GB" dirty="0"/>
              <a:t>Formal analysis of kernels</a:t>
            </a:r>
          </a:p>
          <a:p>
            <a:pPr lvl="1"/>
            <a:r>
              <a:rPr lang="en-GB" dirty="0">
                <a:hlinkClick r:id="rId2"/>
              </a:rPr>
              <a:t>http://multicore.doc.ic.ac.uk/tools/GPUVerify/</a:t>
            </a:r>
            <a:endParaRPr lang="en-GB" dirty="0"/>
          </a:p>
        </p:txBody>
      </p:sp>
      <p:sp>
        <p:nvSpPr>
          <p:cNvPr id="4" name="Content Placeholder 7"/>
          <p:cNvSpPr txBox="1">
            <a:spLocks/>
          </p:cNvSpPr>
          <p:nvPr/>
        </p:nvSpPr>
        <p:spPr>
          <a:xfrm>
            <a:off x="5428267" y="6504274"/>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5" name="TextBox 4"/>
          <p:cNvSpPr txBox="1"/>
          <p:nvPr/>
        </p:nvSpPr>
        <p:spPr>
          <a:xfrm>
            <a:off x="836590" y="5661248"/>
            <a:ext cx="5967658" cy="646331"/>
          </a:xfrm>
          <a:prstGeom prst="rect">
            <a:avLst/>
          </a:prstGeom>
          <a:noFill/>
        </p:spPr>
        <p:txBody>
          <a:bodyPr wrap="square" rtlCol="0">
            <a:spAutoFit/>
          </a:bodyPr>
          <a:lstStyle/>
          <a:p>
            <a:r>
              <a:rPr lang="en-GB" dirty="0"/>
              <a:t>Note: Debugging OpenCL is still changing rapidly - your mileage may vary when using GDB and these tools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Porting CUDA to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12</a:t>
            </a:r>
          </a:p>
        </p:txBody>
      </p:sp>
    </p:spTree>
    <p:extLst>
      <p:ext uri="{BB962C8B-B14F-4D97-AF65-F5344CB8AC3E}">
        <p14:creationId xmlns:p14="http://schemas.microsoft.com/office/powerpoint/2010/main" val="3441237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OpenCL</a:t>
            </a:r>
          </a:p>
        </p:txBody>
      </p:sp>
      <p:sp>
        <p:nvSpPr>
          <p:cNvPr id="3" name="Content Placeholder 2"/>
          <p:cNvSpPr>
            <a:spLocks noGrp="1"/>
          </p:cNvSpPr>
          <p:nvPr>
            <p:ph idx="1"/>
          </p:nvPr>
        </p:nvSpPr>
        <p:spPr/>
        <p:txBody>
          <a:bodyPr>
            <a:normAutofit lnSpcReduction="10000"/>
          </a:bodyPr>
          <a:lstStyle/>
          <a:p>
            <a:r>
              <a:rPr lang="en-GB" dirty="0"/>
              <a:t>If you have CUDA code, you’ve already done the hard work!</a:t>
            </a:r>
          </a:p>
          <a:p>
            <a:pPr lvl="1"/>
            <a:r>
              <a:rPr lang="en-GB" dirty="0"/>
              <a:t>I.e. working out how to split up the problem to run effectively on a many-core device</a:t>
            </a:r>
          </a:p>
          <a:p>
            <a:pPr lvl="1"/>
            <a:endParaRPr lang="en-GB" dirty="0"/>
          </a:p>
          <a:p>
            <a:r>
              <a:rPr lang="en-GB" dirty="0"/>
              <a:t>Switching between CUDA and OpenCL is mainly changing the host code syntax</a:t>
            </a:r>
          </a:p>
          <a:p>
            <a:pPr lvl="1"/>
            <a:r>
              <a:rPr lang="en-GB" dirty="0"/>
              <a:t>Apart from indexing and naming conventions in the kernel code (simple to change!)</a:t>
            </a:r>
          </a:p>
        </p:txBody>
      </p:sp>
    </p:spTree>
    <p:extLst>
      <p:ext uri="{BB962C8B-B14F-4D97-AF65-F5344CB8AC3E}">
        <p14:creationId xmlns:p14="http://schemas.microsoft.com/office/powerpoint/2010/main" val="41915426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Memory Hierarchy Terminology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4897490"/>
              </p:ext>
            </p:extLst>
          </p:nvPr>
        </p:nvGraphicFramePr>
        <p:xfrm>
          <a:off x="2699792" y="1576716"/>
          <a:ext cx="396538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39552" y="1115051"/>
            <a:ext cx="1008112" cy="461665"/>
          </a:xfrm>
          <a:prstGeom prst="rect">
            <a:avLst/>
          </a:prstGeom>
          <a:noFill/>
        </p:spPr>
        <p:txBody>
          <a:bodyPr wrap="square" rtlCol="0">
            <a:spAutoFit/>
          </a:bodyPr>
          <a:lstStyle/>
          <a:p>
            <a:r>
              <a:rPr lang="en-GB" sz="2400" dirty="0"/>
              <a:t>CUDA</a:t>
            </a:r>
          </a:p>
        </p:txBody>
      </p:sp>
      <p:sp>
        <p:nvSpPr>
          <p:cNvPr id="6" name="TextBox 5"/>
          <p:cNvSpPr txBox="1"/>
          <p:nvPr/>
        </p:nvSpPr>
        <p:spPr>
          <a:xfrm>
            <a:off x="7236296" y="1115051"/>
            <a:ext cx="1296144" cy="461665"/>
          </a:xfrm>
          <a:prstGeom prst="rect">
            <a:avLst/>
          </a:prstGeom>
          <a:noFill/>
        </p:spPr>
        <p:txBody>
          <a:bodyPr wrap="square" rtlCol="0">
            <a:spAutoFit/>
          </a:bodyPr>
          <a:lstStyle/>
          <a:p>
            <a:r>
              <a:rPr lang="en-GB" sz="2400" dirty="0"/>
              <a:t>OpenCL</a:t>
            </a:r>
          </a:p>
        </p:txBody>
      </p:sp>
      <p:sp>
        <p:nvSpPr>
          <p:cNvPr id="7" name="TextBox 6"/>
          <p:cNvSpPr txBox="1"/>
          <p:nvPr/>
        </p:nvSpPr>
        <p:spPr>
          <a:xfrm>
            <a:off x="5220072" y="1921206"/>
            <a:ext cx="3168352" cy="369332"/>
          </a:xfrm>
          <a:prstGeom prst="rect">
            <a:avLst/>
          </a:prstGeom>
          <a:noFill/>
        </p:spPr>
        <p:txBody>
          <a:bodyPr wrap="square" rtlCol="0">
            <a:spAutoFit/>
          </a:bodyPr>
          <a:lstStyle/>
          <a:p>
            <a:r>
              <a:rPr lang="en-GB" b="1" dirty="0">
                <a:solidFill>
                  <a:schemeClr val="accent6"/>
                </a:solidFill>
              </a:rPr>
              <a:t>Private</a:t>
            </a:r>
            <a:r>
              <a:rPr lang="en-GB" dirty="0">
                <a:solidFill>
                  <a:schemeClr val="accent6"/>
                </a:solidFill>
              </a:rPr>
              <a:t> </a:t>
            </a:r>
            <a:r>
              <a:rPr lang="en-GB" dirty="0"/>
              <a:t>– within a work-item</a:t>
            </a:r>
          </a:p>
        </p:txBody>
      </p:sp>
      <p:sp>
        <p:nvSpPr>
          <p:cNvPr id="8" name="TextBox 7"/>
          <p:cNvSpPr txBox="1"/>
          <p:nvPr/>
        </p:nvSpPr>
        <p:spPr>
          <a:xfrm>
            <a:off x="1331640" y="1921206"/>
            <a:ext cx="2708049" cy="369332"/>
          </a:xfrm>
          <a:prstGeom prst="rect">
            <a:avLst/>
          </a:prstGeom>
          <a:noFill/>
        </p:spPr>
        <p:txBody>
          <a:bodyPr wrap="square" rtlCol="0">
            <a:spAutoFit/>
          </a:bodyPr>
          <a:lstStyle/>
          <a:p>
            <a:r>
              <a:rPr lang="en-GB" b="1" dirty="0">
                <a:solidFill>
                  <a:schemeClr val="accent6"/>
                </a:solidFill>
              </a:rPr>
              <a:t>Local</a:t>
            </a:r>
            <a:r>
              <a:rPr lang="en-GB" dirty="0">
                <a:solidFill>
                  <a:schemeClr val="accent6"/>
                </a:solidFill>
              </a:rPr>
              <a:t> </a:t>
            </a:r>
            <a:r>
              <a:rPr lang="en-GB" dirty="0"/>
              <a:t>– within a thread</a:t>
            </a:r>
          </a:p>
        </p:txBody>
      </p:sp>
      <p:sp>
        <p:nvSpPr>
          <p:cNvPr id="9" name="TextBox 8"/>
          <p:cNvSpPr txBox="1"/>
          <p:nvPr/>
        </p:nvSpPr>
        <p:spPr>
          <a:xfrm>
            <a:off x="5670376" y="2924943"/>
            <a:ext cx="3131840" cy="646331"/>
          </a:xfrm>
          <a:prstGeom prst="rect">
            <a:avLst/>
          </a:prstGeom>
          <a:noFill/>
        </p:spPr>
        <p:txBody>
          <a:bodyPr wrap="square" rtlCol="0">
            <a:spAutoFit/>
          </a:bodyPr>
          <a:lstStyle/>
          <a:p>
            <a:r>
              <a:rPr lang="en-GB" b="1" dirty="0">
                <a:solidFill>
                  <a:schemeClr val="accent4"/>
                </a:solidFill>
              </a:rPr>
              <a:t>Local</a:t>
            </a:r>
            <a:r>
              <a:rPr lang="en-GB" dirty="0">
                <a:solidFill>
                  <a:schemeClr val="accent4"/>
                </a:solidFill>
              </a:rPr>
              <a:t> </a:t>
            </a:r>
            <a:r>
              <a:rPr lang="en-GB" dirty="0"/>
              <a:t>– shared between work-items in a work-group</a:t>
            </a:r>
          </a:p>
        </p:txBody>
      </p:sp>
      <p:sp>
        <p:nvSpPr>
          <p:cNvPr id="10" name="TextBox 9"/>
          <p:cNvSpPr txBox="1"/>
          <p:nvPr/>
        </p:nvSpPr>
        <p:spPr>
          <a:xfrm>
            <a:off x="611560" y="2924944"/>
            <a:ext cx="2808312" cy="646331"/>
          </a:xfrm>
          <a:prstGeom prst="rect">
            <a:avLst/>
          </a:prstGeom>
          <a:noFill/>
        </p:spPr>
        <p:txBody>
          <a:bodyPr wrap="square" rtlCol="0">
            <a:spAutoFit/>
          </a:bodyPr>
          <a:lstStyle/>
          <a:p>
            <a:r>
              <a:rPr lang="en-GB" b="1" dirty="0">
                <a:solidFill>
                  <a:schemeClr val="accent4"/>
                </a:solidFill>
              </a:rPr>
              <a:t>Shared</a:t>
            </a:r>
            <a:r>
              <a:rPr lang="en-GB" dirty="0">
                <a:solidFill>
                  <a:schemeClr val="accent4"/>
                </a:solidFill>
              </a:rPr>
              <a:t> </a:t>
            </a:r>
            <a:r>
              <a:rPr lang="en-GB" dirty="0"/>
              <a:t>– shared between threads in a thread block</a:t>
            </a:r>
          </a:p>
        </p:txBody>
      </p:sp>
      <p:sp>
        <p:nvSpPr>
          <p:cNvPr id="11" name="TextBox 10"/>
          <p:cNvSpPr txBox="1"/>
          <p:nvPr/>
        </p:nvSpPr>
        <p:spPr>
          <a:xfrm>
            <a:off x="258583" y="4082588"/>
            <a:ext cx="2578161" cy="646331"/>
          </a:xfrm>
          <a:prstGeom prst="rect">
            <a:avLst/>
          </a:prstGeom>
          <a:noFill/>
        </p:spPr>
        <p:txBody>
          <a:bodyPr wrap="square" rtlCol="0">
            <a:spAutoFit/>
          </a:bodyPr>
          <a:lstStyle/>
          <a:p>
            <a:r>
              <a:rPr lang="en-GB" b="1" dirty="0">
                <a:solidFill>
                  <a:schemeClr val="accent3"/>
                </a:solidFill>
              </a:rPr>
              <a:t>Constant</a:t>
            </a:r>
            <a:r>
              <a:rPr lang="en-GB" dirty="0"/>
              <a:t> – a cache for constant memory</a:t>
            </a:r>
          </a:p>
        </p:txBody>
      </p:sp>
      <p:sp>
        <p:nvSpPr>
          <p:cNvPr id="13" name="TextBox 12"/>
          <p:cNvSpPr txBox="1"/>
          <p:nvPr/>
        </p:nvSpPr>
        <p:spPr>
          <a:xfrm>
            <a:off x="6372200" y="4082587"/>
            <a:ext cx="2578161" cy="646331"/>
          </a:xfrm>
          <a:prstGeom prst="rect">
            <a:avLst/>
          </a:prstGeom>
          <a:noFill/>
        </p:spPr>
        <p:txBody>
          <a:bodyPr wrap="square" rtlCol="0">
            <a:spAutoFit/>
          </a:bodyPr>
          <a:lstStyle/>
          <a:p>
            <a:r>
              <a:rPr lang="en-GB" b="1" dirty="0">
                <a:solidFill>
                  <a:schemeClr val="accent3"/>
                </a:solidFill>
              </a:rPr>
              <a:t>Constant</a:t>
            </a:r>
            <a:r>
              <a:rPr lang="en-GB" dirty="0"/>
              <a:t> – a cache for constant memory</a:t>
            </a:r>
          </a:p>
        </p:txBody>
      </p:sp>
      <p:sp>
        <p:nvSpPr>
          <p:cNvPr id="14" name="TextBox 13"/>
          <p:cNvSpPr txBox="1"/>
          <p:nvPr/>
        </p:nvSpPr>
        <p:spPr>
          <a:xfrm>
            <a:off x="258583" y="5157192"/>
            <a:ext cx="2801249" cy="646331"/>
          </a:xfrm>
          <a:prstGeom prst="rect">
            <a:avLst/>
          </a:prstGeom>
          <a:noFill/>
        </p:spPr>
        <p:txBody>
          <a:bodyPr wrap="square" rtlCol="0">
            <a:spAutoFit/>
          </a:bodyPr>
          <a:lstStyle/>
          <a:p>
            <a:r>
              <a:rPr lang="en-GB" b="1" dirty="0">
                <a:solidFill>
                  <a:schemeClr val="accent2"/>
                </a:solidFill>
              </a:rPr>
              <a:t>Device</a:t>
            </a:r>
            <a:r>
              <a:rPr lang="en-GB" dirty="0"/>
              <a:t> – shared between all thread blocks</a:t>
            </a:r>
          </a:p>
        </p:txBody>
      </p:sp>
      <p:sp>
        <p:nvSpPr>
          <p:cNvPr id="15" name="TextBox 14"/>
          <p:cNvSpPr txBox="1"/>
          <p:nvPr/>
        </p:nvSpPr>
        <p:spPr>
          <a:xfrm>
            <a:off x="6660232" y="5123819"/>
            <a:ext cx="2448272" cy="923330"/>
          </a:xfrm>
          <a:prstGeom prst="rect">
            <a:avLst/>
          </a:prstGeom>
          <a:noFill/>
        </p:spPr>
        <p:txBody>
          <a:bodyPr wrap="square" rtlCol="0">
            <a:spAutoFit/>
          </a:bodyPr>
          <a:lstStyle/>
          <a:p>
            <a:r>
              <a:rPr lang="en-GB" b="1" dirty="0">
                <a:solidFill>
                  <a:schemeClr val="accent2"/>
                </a:solidFill>
              </a:rPr>
              <a:t>Global</a:t>
            </a:r>
            <a:r>
              <a:rPr lang="en-GB" dirty="0"/>
              <a:t> – shared between all work-groups</a:t>
            </a:r>
          </a:p>
        </p:txBody>
      </p:sp>
    </p:spTree>
    <p:extLst>
      <p:ext uri="{BB962C8B-B14F-4D97-AF65-F5344CB8AC3E}">
        <p14:creationId xmlns:p14="http://schemas.microsoft.com/office/powerpoint/2010/main" val="352201006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Allocating and copying memory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4589806"/>
              </p:ext>
            </p:extLst>
          </p:nvPr>
        </p:nvGraphicFramePr>
        <p:xfrm>
          <a:off x="107504" y="1815689"/>
          <a:ext cx="8928992" cy="3845559"/>
        </p:xfrm>
        <a:graphic>
          <a:graphicData uri="http://schemas.openxmlformats.org/drawingml/2006/table">
            <a:tbl>
              <a:tblPr firstRow="1" bandRow="1">
                <a:tableStyleId>{2D5ABB26-0587-4C30-8999-92F81FD0307C}</a:tableStyleId>
              </a:tblPr>
              <a:tblGrid>
                <a:gridCol w="1800200">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370840">
                <a:tc>
                  <a:txBody>
                    <a:bodyPr/>
                    <a:lstStyle/>
                    <a:p>
                      <a:endParaRPr lang="en-GB" dirty="0"/>
                    </a:p>
                  </a:txBody>
                  <a:tcPr/>
                </a:tc>
                <a:tc>
                  <a:txBody>
                    <a:bodyPr/>
                    <a:lstStyle/>
                    <a:p>
                      <a:pPr algn="ctr"/>
                      <a:r>
                        <a:rPr lang="en-GB" b="1" dirty="0">
                          <a:solidFill>
                            <a:schemeClr val="tx1"/>
                          </a:solidFill>
                        </a:rPr>
                        <a:t>CUDA C</a:t>
                      </a:r>
                    </a:p>
                  </a:txBody>
                  <a:tcPr/>
                </a:tc>
                <a:tc>
                  <a:txBody>
                    <a:bodyPr/>
                    <a:lstStyle/>
                    <a:p>
                      <a:pPr algn="ctr"/>
                      <a:r>
                        <a:rPr lang="en-GB" b="1" dirty="0">
                          <a:solidFill>
                            <a:schemeClr val="tx1"/>
                          </a:solidFill>
                        </a:rPr>
                        <a:t>OpenCL C</a:t>
                      </a:r>
                    </a:p>
                  </a:txBody>
                  <a:tcPr/>
                </a:tc>
                <a:extLst>
                  <a:ext uri="{0D108BD9-81ED-4DB2-BD59-A6C34878D82A}">
                    <a16:rowId xmlns:a16="http://schemas.microsoft.com/office/drawing/2014/main" val="10000"/>
                  </a:ext>
                </a:extLst>
              </a:tr>
              <a:tr h="370840">
                <a:tc>
                  <a:txBody>
                    <a:bodyPr/>
                    <a:lstStyle/>
                    <a:p>
                      <a:r>
                        <a:rPr lang="en-GB" dirty="0"/>
                        <a:t>Allocate</a:t>
                      </a:r>
                    </a:p>
                  </a:txBody>
                  <a:tcPr/>
                </a:tc>
                <a:tc>
                  <a:txBody>
                    <a:bodyPr/>
                    <a:lstStyle/>
                    <a:p>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d_x</a:t>
                      </a:r>
                      <a:r>
                        <a:rPr lang="en-GB" sz="1400" b="1" dirty="0">
                          <a:latin typeface="Courier New Bold"/>
                        </a:rPr>
                        <a:t>;</a:t>
                      </a:r>
                    </a:p>
                    <a:p>
                      <a:r>
                        <a:rPr lang="en-GB" sz="1400" b="1" dirty="0" err="1">
                          <a:solidFill>
                            <a:schemeClr val="accent1"/>
                          </a:solidFill>
                          <a:latin typeface="Courier New Bold"/>
                        </a:rPr>
                        <a:t>cudaMalloc</a:t>
                      </a:r>
                      <a:r>
                        <a:rPr lang="en-GB" sz="1400" b="1" dirty="0">
                          <a:latin typeface="Courier New Bold"/>
                        </a:rPr>
                        <a:t>(&amp;</a:t>
                      </a:r>
                      <a:r>
                        <a:rPr lang="en-GB" sz="1400" b="1" dirty="0" err="1">
                          <a:latin typeface="Courier New Bold"/>
                        </a:rPr>
                        <a:t>d_x</a:t>
                      </a:r>
                      <a:r>
                        <a:rPr lang="en-GB" sz="1400" b="1" dirty="0">
                          <a:latin typeface="Courier New Bold"/>
                        </a:rPr>
                        <a:t>,</a:t>
                      </a:r>
                      <a:r>
                        <a:rPr lang="en-GB" sz="1400" b="1" baseline="0" dirty="0">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txBody>
                  <a:tcPr/>
                </a:tc>
                <a:tc>
                  <a:txBody>
                    <a:bodyPr/>
                    <a:lstStyle/>
                    <a:p>
                      <a:r>
                        <a:rPr lang="en-GB" sz="1400" b="1" dirty="0" err="1">
                          <a:solidFill>
                            <a:schemeClr val="accent4"/>
                          </a:solidFill>
                          <a:latin typeface="Courier New Bold"/>
                        </a:rPr>
                        <a:t>cl_mem</a:t>
                      </a:r>
                      <a:r>
                        <a:rPr lang="en-GB" sz="1400" b="1" dirty="0">
                          <a:latin typeface="Courier New Bold"/>
                        </a:rPr>
                        <a:t> </a:t>
                      </a:r>
                      <a:r>
                        <a:rPr lang="en-GB" sz="1400" b="1" dirty="0" err="1">
                          <a:latin typeface="Courier New Bold"/>
                        </a:rPr>
                        <a:t>d_x</a:t>
                      </a:r>
                      <a:r>
                        <a:rPr lang="en-GB" sz="1400" b="1" baseline="0" dirty="0">
                          <a:latin typeface="Courier New Bold"/>
                        </a:rPr>
                        <a:t> =</a:t>
                      </a:r>
                    </a:p>
                    <a:p>
                      <a:r>
                        <a:rPr lang="en-GB" sz="1400" b="1" dirty="0">
                          <a:latin typeface="Courier New Bold"/>
                        </a:rPr>
                        <a:t>   </a:t>
                      </a:r>
                      <a:r>
                        <a:rPr lang="en-GB" sz="1400" b="1" dirty="0" err="1">
                          <a:solidFill>
                            <a:schemeClr val="tx2">
                              <a:lumMod val="75000"/>
                            </a:schemeClr>
                          </a:solidFill>
                          <a:latin typeface="Courier New Bold"/>
                        </a:rPr>
                        <a:t>clCreateBuffer</a:t>
                      </a:r>
                      <a:r>
                        <a:rPr lang="en-GB" sz="1400" b="1" dirty="0">
                          <a:latin typeface="Courier New Bold"/>
                        </a:rPr>
                        <a:t>(context,</a:t>
                      </a:r>
                    </a:p>
                    <a:p>
                      <a:r>
                        <a:rPr lang="en-GB" sz="1400" b="1" baseline="0" dirty="0">
                          <a:solidFill>
                            <a:schemeClr val="accent3"/>
                          </a:solidFill>
                          <a:latin typeface="Courier New Bold"/>
                        </a:rPr>
                        <a:t>     </a:t>
                      </a:r>
                      <a:r>
                        <a:rPr lang="en-GB" sz="1400" b="1" dirty="0">
                          <a:solidFill>
                            <a:schemeClr val="accent4"/>
                          </a:solidFill>
                          <a:latin typeface="Courier New Bold"/>
                        </a:rPr>
                        <a:t>CL_MEM_READ_WRITE</a:t>
                      </a:r>
                      <a:r>
                        <a:rPr lang="en-GB" sz="1400" b="1" dirty="0">
                          <a:latin typeface="Courier New Bold"/>
                        </a:rPr>
                        <a:t>,</a:t>
                      </a:r>
                      <a:endParaRPr lang="en-GB" sz="1400" b="1" baseline="0" dirty="0">
                        <a:latin typeface="Courier New Bold"/>
                      </a:endParaRPr>
                    </a:p>
                    <a:p>
                      <a:r>
                        <a:rPr lang="en-GB" sz="1400" b="1" baseline="0" dirty="0">
                          <a:solidFill>
                            <a:schemeClr val="tx2">
                              <a:lumMod val="75000"/>
                            </a:schemeClr>
                          </a:solidFill>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a:t>
                      </a:r>
                      <a:r>
                        <a:rPr lang="en-GB" sz="1400" b="1" baseline="0" dirty="0">
                          <a:solidFill>
                            <a:schemeClr val="accent2"/>
                          </a:solidFill>
                          <a:latin typeface="Courier New Bold"/>
                        </a:rPr>
                        <a:t>float</a:t>
                      </a:r>
                      <a:r>
                        <a:rPr lang="en-GB" sz="1400" b="1" baseline="0" dirty="0">
                          <a:latin typeface="Courier New Bold"/>
                        </a:rPr>
                        <a:t>)*size,</a:t>
                      </a:r>
                    </a:p>
                    <a:p>
                      <a:r>
                        <a:rPr lang="en-GB" sz="1400" b="1" baseline="0" dirty="0">
                          <a:latin typeface="Courier New Bold"/>
                        </a:rPr>
                        <a:t>     NULL, NULL</a:t>
                      </a:r>
                      <a:r>
                        <a:rPr lang="en-GB" sz="1400" b="1" dirty="0">
                          <a:latin typeface="Courier New Bold"/>
                        </a:rPr>
                        <a:t>);</a:t>
                      </a:r>
                    </a:p>
                    <a:p>
                      <a:endParaRPr lang="en-GB" sz="1400" b="1" dirty="0">
                        <a:latin typeface="Courier New Bold"/>
                      </a:endParaRPr>
                    </a:p>
                  </a:txBody>
                  <a:tcPr/>
                </a:tc>
                <a:extLst>
                  <a:ext uri="{0D108BD9-81ED-4DB2-BD59-A6C34878D82A}">
                    <a16:rowId xmlns:a16="http://schemas.microsoft.com/office/drawing/2014/main" val="10001"/>
                  </a:ext>
                </a:extLst>
              </a:tr>
              <a:tr h="370840">
                <a:tc>
                  <a:txBody>
                    <a:bodyPr/>
                    <a:lstStyle/>
                    <a:p>
                      <a:r>
                        <a:rPr lang="en-GB" dirty="0"/>
                        <a:t>Host to</a:t>
                      </a:r>
                      <a:r>
                        <a:rPr lang="en-GB" baseline="0" dirty="0"/>
                        <a:t> Device</a:t>
                      </a:r>
                      <a:endParaRPr lang="en-GB" dirty="0"/>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d_x</a:t>
                      </a:r>
                      <a:r>
                        <a:rPr lang="en-GB" sz="1400" b="1" dirty="0">
                          <a:latin typeface="Courier New Bold"/>
                        </a:rPr>
                        <a:t>, </a:t>
                      </a:r>
                      <a:r>
                        <a:rPr lang="en-GB" sz="1400" b="1" dirty="0" err="1">
                          <a:latin typeface="Courier New Bold"/>
                        </a:rPr>
                        <a:t>h_x</a:t>
                      </a:r>
                      <a:r>
                        <a:rPr lang="en-GB" sz="1400" b="1" dirty="0">
                          <a:latin typeface="Courier New Bold"/>
                        </a:rPr>
                        <a:t>,</a:t>
                      </a:r>
                    </a:p>
                    <a:p>
                      <a:r>
                        <a:rPr lang="en-GB" sz="1400" b="1" baseline="0" dirty="0">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p>
                      <a:r>
                        <a:rPr lang="en-GB" sz="1400" b="1" baseline="0" dirty="0">
                          <a:latin typeface="Courier New Bold"/>
                        </a:rPr>
                        <a:t>    </a:t>
                      </a:r>
                      <a:r>
                        <a:rPr lang="en-GB" sz="1400" b="1" dirty="0" err="1">
                          <a:solidFill>
                            <a:schemeClr val="accent1"/>
                          </a:solidFill>
                          <a:latin typeface="Courier New Bold"/>
                        </a:rPr>
                        <a:t>cudaMemcpyHostToDevice</a:t>
                      </a:r>
                      <a:r>
                        <a:rPr lang="en-GB" sz="1400" b="1" dirty="0">
                          <a:latin typeface="Courier New Bold"/>
                        </a:rPr>
                        <a:t>);</a:t>
                      </a:r>
                    </a:p>
                  </a:txBody>
                  <a:tcPr/>
                </a:tc>
                <a:tc>
                  <a:txBody>
                    <a:bodyPr/>
                    <a:lstStyle/>
                    <a:p>
                      <a:r>
                        <a:rPr lang="en-GB" sz="1400" b="1" dirty="0" err="1">
                          <a:solidFill>
                            <a:schemeClr val="tx2">
                              <a:lumMod val="75000"/>
                            </a:schemeClr>
                          </a:solidFill>
                          <a:latin typeface="Courier New Bold"/>
                        </a:rPr>
                        <a:t>clEnqueueWriteBuffer</a:t>
                      </a:r>
                      <a:r>
                        <a:rPr lang="en-GB" sz="1400" b="1" dirty="0">
                          <a:latin typeface="Courier New Bold"/>
                        </a:rPr>
                        <a:t>(queue, </a:t>
                      </a:r>
                      <a:r>
                        <a:rPr lang="en-GB" sz="1400" b="1" dirty="0" err="1">
                          <a:latin typeface="Courier New Bold"/>
                        </a:rPr>
                        <a:t>d_x</a:t>
                      </a:r>
                      <a:r>
                        <a:rPr lang="en-GB" sz="1400" b="1" dirty="0">
                          <a:latin typeface="Courier New Bold"/>
                        </a:rPr>
                        <a:t>,</a:t>
                      </a:r>
                      <a:endParaRPr lang="en-GB" sz="1400" b="1" baseline="0" dirty="0">
                        <a:latin typeface="Courier New Bold"/>
                      </a:endParaRPr>
                    </a:p>
                    <a:p>
                      <a:r>
                        <a:rPr lang="en-GB" sz="1400" b="1" baseline="0" dirty="0">
                          <a:latin typeface="Courier New Bold"/>
                        </a:rPr>
                        <a:t>      </a:t>
                      </a:r>
                      <a:r>
                        <a:rPr lang="en-GB" sz="1400" b="1" baseline="0" dirty="0">
                          <a:solidFill>
                            <a:schemeClr val="accent4"/>
                          </a:solidFill>
                          <a:latin typeface="Courier New Bold"/>
                        </a:rPr>
                        <a:t>CL_TRUE</a:t>
                      </a:r>
                      <a:r>
                        <a:rPr lang="en-GB" sz="1400" b="1" baseline="0" dirty="0">
                          <a:latin typeface="Courier New Bold"/>
                        </a:rPr>
                        <a:t>, 0, </a:t>
                      </a:r>
                    </a:p>
                    <a:p>
                      <a:r>
                        <a:rPr lang="en-GB" sz="1400" b="1" baseline="0" dirty="0">
                          <a:solidFill>
                            <a:schemeClr val="tx2">
                              <a:lumMod val="75000"/>
                            </a:schemeClr>
                          </a:solidFill>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a:t>
                      </a:r>
                      <a:r>
                        <a:rPr lang="en-GB" sz="1400" b="1" baseline="0" dirty="0">
                          <a:solidFill>
                            <a:schemeClr val="accent2"/>
                          </a:solidFill>
                          <a:latin typeface="Courier New Bold"/>
                        </a:rPr>
                        <a:t>float</a:t>
                      </a:r>
                      <a:r>
                        <a:rPr lang="en-GB" sz="1400" b="1" baseline="0" dirty="0">
                          <a:latin typeface="Courier New Bold"/>
                        </a:rPr>
                        <a:t>)*size,</a:t>
                      </a:r>
                    </a:p>
                    <a:p>
                      <a:r>
                        <a:rPr lang="en-GB" sz="1400" b="1" baseline="0" dirty="0">
                          <a:latin typeface="Courier New Bold"/>
                        </a:rPr>
                        <a:t>      </a:t>
                      </a:r>
                      <a:r>
                        <a:rPr lang="en-GB" sz="1400" b="1" baseline="0" dirty="0" err="1">
                          <a:latin typeface="Courier New Bold"/>
                        </a:rPr>
                        <a:t>h_x</a:t>
                      </a:r>
                      <a:r>
                        <a:rPr lang="en-GB" sz="1400" b="1" baseline="0" dirty="0">
                          <a:latin typeface="Courier New Bold"/>
                        </a:rPr>
                        <a:t>, 0, NULL, NULL);</a:t>
                      </a:r>
                    </a:p>
                    <a:p>
                      <a:endParaRPr lang="en-GB" sz="1400" b="1" dirty="0">
                        <a:latin typeface="Courier New Bold"/>
                      </a:endParaRPr>
                    </a:p>
                  </a:txBody>
                  <a:tcPr/>
                </a:tc>
                <a:extLst>
                  <a:ext uri="{0D108BD9-81ED-4DB2-BD59-A6C34878D82A}">
                    <a16:rowId xmlns:a16="http://schemas.microsoft.com/office/drawing/2014/main" val="10002"/>
                  </a:ext>
                </a:extLst>
              </a:tr>
              <a:tr h="370840">
                <a:tc>
                  <a:txBody>
                    <a:bodyPr/>
                    <a:lstStyle/>
                    <a:p>
                      <a:r>
                        <a:rPr lang="en-GB" dirty="0"/>
                        <a:t>Device to Host</a:t>
                      </a:r>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h_x</a:t>
                      </a:r>
                      <a:r>
                        <a:rPr lang="en-GB" sz="1400" b="1" dirty="0">
                          <a:latin typeface="Courier New Bold"/>
                        </a:rPr>
                        <a:t>, </a:t>
                      </a:r>
                      <a:r>
                        <a:rPr lang="en-GB" sz="1400" b="1" dirty="0" err="1">
                          <a:latin typeface="Courier New Bold"/>
                        </a:rPr>
                        <a:t>d_x</a:t>
                      </a:r>
                      <a:r>
                        <a:rPr lang="en-GB" sz="1400" b="1" dirty="0">
                          <a:latin typeface="Courier New Bold"/>
                        </a:rPr>
                        <a:t>,</a:t>
                      </a:r>
                      <a:endParaRPr lang="en-GB" sz="1400" b="1" baseline="0" dirty="0">
                        <a:latin typeface="Courier New Bold"/>
                      </a:endParaRPr>
                    </a:p>
                    <a:p>
                      <a:r>
                        <a:rPr lang="en-GB" sz="1400" b="1" baseline="0" dirty="0">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(float)*size,</a:t>
                      </a:r>
                    </a:p>
                    <a:p>
                      <a:r>
                        <a:rPr lang="en-GB" sz="1400" b="1" baseline="0" dirty="0">
                          <a:latin typeface="Courier New Bold"/>
                        </a:rPr>
                        <a:t>    </a:t>
                      </a:r>
                      <a:r>
                        <a:rPr lang="en-GB" sz="1400" b="1" baseline="0" dirty="0" err="1">
                          <a:solidFill>
                            <a:schemeClr val="accent1"/>
                          </a:solidFill>
                          <a:latin typeface="Courier New Bold"/>
                        </a:rPr>
                        <a:t>cudaMemcpyDeviceToHost</a:t>
                      </a:r>
                      <a:r>
                        <a:rPr lang="en-GB" sz="1400" b="1" baseline="0" dirty="0">
                          <a:latin typeface="Courier New Bold"/>
                        </a:rPr>
                        <a:t>);</a:t>
                      </a:r>
                      <a:endParaRPr lang="en-GB" sz="1400" b="1" dirty="0">
                        <a:latin typeface="Courier New Bold"/>
                      </a:endParaRPr>
                    </a:p>
                  </a:txBody>
                  <a:tcPr/>
                </a:tc>
                <a:tc>
                  <a:txBody>
                    <a:bodyPr/>
                    <a:lstStyle/>
                    <a:p>
                      <a:r>
                        <a:rPr lang="en-GB" sz="1400" b="1" dirty="0" err="1">
                          <a:solidFill>
                            <a:schemeClr val="tx2">
                              <a:lumMod val="75000"/>
                            </a:schemeClr>
                          </a:solidFill>
                          <a:latin typeface="Courier New Bold"/>
                        </a:rPr>
                        <a:t>clEnqueueReadBuffer</a:t>
                      </a:r>
                      <a:r>
                        <a:rPr lang="en-GB" sz="1400" b="1" dirty="0">
                          <a:latin typeface="Courier New Bold"/>
                        </a:rPr>
                        <a:t>(queue, </a:t>
                      </a:r>
                      <a:r>
                        <a:rPr lang="en-GB" sz="1400" b="1" dirty="0" err="1">
                          <a:latin typeface="Courier New Bold"/>
                        </a:rPr>
                        <a:t>d_x</a:t>
                      </a:r>
                      <a:r>
                        <a:rPr lang="en-GB" sz="1400" b="1" dirty="0">
                          <a:latin typeface="Courier New Bold"/>
                        </a:rPr>
                        <a:t>,</a:t>
                      </a:r>
                    </a:p>
                    <a:p>
                      <a:r>
                        <a:rPr lang="en-GB" sz="1400" b="1" baseline="0" dirty="0">
                          <a:latin typeface="Courier New Bold"/>
                        </a:rPr>
                        <a:t>      </a:t>
                      </a:r>
                      <a:r>
                        <a:rPr lang="en-GB" sz="1400" b="1" dirty="0">
                          <a:solidFill>
                            <a:schemeClr val="accent4"/>
                          </a:solidFill>
                          <a:latin typeface="Courier New Bold"/>
                        </a:rPr>
                        <a:t>CL_TRUE</a:t>
                      </a:r>
                      <a:r>
                        <a:rPr lang="en-GB" sz="1400" b="1" dirty="0">
                          <a:latin typeface="Courier New Bold"/>
                        </a:rPr>
                        <a:t>, 0, </a:t>
                      </a:r>
                    </a:p>
                    <a:p>
                      <a:r>
                        <a:rPr lang="en-GB" sz="1400" b="1" dirty="0">
                          <a:solidFill>
                            <a:schemeClr val="tx2">
                              <a:lumMod val="75000"/>
                            </a:schemeClr>
                          </a:solidFill>
                          <a:latin typeface="Courier New Bold"/>
                        </a:rPr>
                        <a:t>      </a:t>
                      </a:r>
                      <a:r>
                        <a:rPr lang="en-GB" sz="1400" b="1" dirty="0" err="1">
                          <a:solidFill>
                            <a:schemeClr val="tx2">
                              <a:lumMod val="75000"/>
                            </a:schemeClr>
                          </a:solidFill>
                          <a:latin typeface="Courier New Bold"/>
                        </a:rPr>
                        <a:t>sizeof</a:t>
                      </a:r>
                      <a:r>
                        <a:rPr lang="en-GB" sz="1400" b="1" dirty="0">
                          <a:latin typeface="Courier New Bold"/>
                        </a:rPr>
                        <a:t>(</a:t>
                      </a:r>
                      <a:r>
                        <a:rPr lang="en-GB" sz="1400" b="1" dirty="0">
                          <a:solidFill>
                            <a:schemeClr val="accent2"/>
                          </a:solidFill>
                          <a:latin typeface="Courier New Bold"/>
                        </a:rPr>
                        <a:t>float</a:t>
                      </a:r>
                      <a:r>
                        <a:rPr lang="en-GB" sz="1400" b="1" dirty="0">
                          <a:latin typeface="Courier New Bold"/>
                        </a:rPr>
                        <a:t>)*size,</a:t>
                      </a:r>
                    </a:p>
                    <a:p>
                      <a:r>
                        <a:rPr lang="en-GB" sz="1400" b="1" dirty="0">
                          <a:latin typeface="Courier New Bold"/>
                        </a:rPr>
                        <a:t>      </a:t>
                      </a:r>
                      <a:r>
                        <a:rPr lang="en-GB" sz="1400" b="1" dirty="0" err="1">
                          <a:latin typeface="Courier New Bold"/>
                        </a:rPr>
                        <a:t>h_x</a:t>
                      </a:r>
                      <a:r>
                        <a:rPr lang="en-GB" sz="1400" b="1" dirty="0">
                          <a:latin typeface="Courier New Bold"/>
                        </a:rPr>
                        <a:t>,</a:t>
                      </a:r>
                      <a:r>
                        <a:rPr lang="en-GB" sz="1400" b="1" baseline="0" dirty="0">
                          <a:latin typeface="Courier New Bold"/>
                        </a:rPr>
                        <a:t> 0, NULL, NULL</a:t>
                      </a:r>
                      <a:r>
                        <a:rPr lang="en-GB" sz="1400" b="1" dirty="0">
                          <a:latin typeface="Courier New Bold"/>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279328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Allocating and copying memory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6464457"/>
              </p:ext>
            </p:extLst>
          </p:nvPr>
        </p:nvGraphicFramePr>
        <p:xfrm>
          <a:off x="107504" y="2159745"/>
          <a:ext cx="8928992" cy="2992119"/>
        </p:xfrm>
        <a:graphic>
          <a:graphicData uri="http://schemas.openxmlformats.org/drawingml/2006/table">
            <a:tbl>
              <a:tblPr firstRow="1" bandRow="1">
                <a:tableStyleId>{2D5ABB26-0587-4C30-8999-92F81FD0307C}</a:tableStyleId>
              </a:tblPr>
              <a:tblGrid>
                <a:gridCol w="1800200">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370840">
                <a:tc>
                  <a:txBody>
                    <a:bodyPr/>
                    <a:lstStyle/>
                    <a:p>
                      <a:endParaRPr lang="en-GB" dirty="0"/>
                    </a:p>
                  </a:txBody>
                  <a:tcPr/>
                </a:tc>
                <a:tc>
                  <a:txBody>
                    <a:bodyPr/>
                    <a:lstStyle/>
                    <a:p>
                      <a:pPr algn="ctr"/>
                      <a:r>
                        <a:rPr lang="en-GB" b="1" dirty="0">
                          <a:solidFill>
                            <a:schemeClr val="tx1"/>
                          </a:solidFill>
                        </a:rPr>
                        <a:t>CUDA C</a:t>
                      </a:r>
                    </a:p>
                  </a:txBody>
                  <a:tcPr/>
                </a:tc>
                <a:tc>
                  <a:txBody>
                    <a:bodyPr/>
                    <a:lstStyle/>
                    <a:p>
                      <a:pPr algn="ctr"/>
                      <a:r>
                        <a:rPr lang="en-GB" b="1" dirty="0">
                          <a:solidFill>
                            <a:schemeClr val="tx1"/>
                          </a:solidFill>
                        </a:rPr>
                        <a:t>OpenCL C++</a:t>
                      </a:r>
                    </a:p>
                  </a:txBody>
                  <a:tcPr/>
                </a:tc>
                <a:extLst>
                  <a:ext uri="{0D108BD9-81ED-4DB2-BD59-A6C34878D82A}">
                    <a16:rowId xmlns:a16="http://schemas.microsoft.com/office/drawing/2014/main" val="10000"/>
                  </a:ext>
                </a:extLst>
              </a:tr>
              <a:tr h="370840">
                <a:tc>
                  <a:txBody>
                    <a:bodyPr/>
                    <a:lstStyle/>
                    <a:p>
                      <a:r>
                        <a:rPr lang="en-GB" dirty="0"/>
                        <a:t>Allocate</a:t>
                      </a:r>
                    </a:p>
                  </a:txBody>
                  <a:tcPr/>
                </a:tc>
                <a:tc>
                  <a:txBody>
                    <a:bodyPr/>
                    <a:lstStyle/>
                    <a:p>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d_x</a:t>
                      </a:r>
                      <a:r>
                        <a:rPr lang="en-GB" sz="1400" b="1" dirty="0">
                          <a:latin typeface="Courier New Bold"/>
                        </a:rPr>
                        <a:t>;</a:t>
                      </a:r>
                    </a:p>
                    <a:p>
                      <a:r>
                        <a:rPr lang="en-GB" sz="1400" b="1" dirty="0" err="1">
                          <a:solidFill>
                            <a:schemeClr val="accent1"/>
                          </a:solidFill>
                          <a:latin typeface="Courier New Bold"/>
                        </a:rPr>
                        <a:t>cudaMalloc</a:t>
                      </a:r>
                      <a:r>
                        <a:rPr lang="en-GB" sz="1400" b="1" dirty="0">
                          <a:latin typeface="Courier New Bold"/>
                        </a:rPr>
                        <a:t>(&amp;</a:t>
                      </a:r>
                      <a:r>
                        <a:rPr lang="en-GB" sz="1400" b="1" dirty="0" err="1">
                          <a:latin typeface="Courier New Bold"/>
                        </a:rPr>
                        <a:t>d_x</a:t>
                      </a:r>
                      <a:r>
                        <a:rPr lang="en-GB" sz="1400" b="1" dirty="0">
                          <a:latin typeface="Courier New Bold"/>
                        </a:rPr>
                        <a:t>,</a:t>
                      </a:r>
                      <a:r>
                        <a:rPr lang="en-GB" sz="1400" b="1" baseline="0" dirty="0">
                          <a:latin typeface="Courier New Bold"/>
                        </a:rPr>
                        <a:t>  </a:t>
                      </a:r>
                    </a:p>
                    <a:p>
                      <a:r>
                        <a:rPr lang="en-GB" sz="1400" b="1" baseline="0" dirty="0">
                          <a:solidFill>
                            <a:schemeClr val="tx2">
                              <a:lumMod val="75000"/>
                            </a:schemeClr>
                          </a:solidFill>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p>
                      <a:endParaRPr lang="en-GB" sz="1400" b="1" dirty="0">
                        <a:latin typeface="Courier New Bold"/>
                      </a:endParaRPr>
                    </a:p>
                  </a:txBody>
                  <a:tcPr/>
                </a:tc>
                <a:tc>
                  <a:txBody>
                    <a:bodyPr/>
                    <a:lstStyle/>
                    <a:p>
                      <a:r>
                        <a:rPr lang="en-GB" sz="1400" b="1" dirty="0">
                          <a:solidFill>
                            <a:schemeClr val="tx1"/>
                          </a:solidFill>
                          <a:latin typeface="Courier New Bold"/>
                        </a:rPr>
                        <a:t>cl::Buffer</a:t>
                      </a:r>
                    </a:p>
                    <a:p>
                      <a:r>
                        <a:rPr lang="en-GB" sz="1400" b="1" baseline="0" dirty="0">
                          <a:solidFill>
                            <a:schemeClr val="tx1"/>
                          </a:solidFill>
                          <a:latin typeface="Courier New Bold"/>
                        </a:rPr>
                        <a:t>  </a:t>
                      </a:r>
                      <a:r>
                        <a:rPr lang="en-GB" sz="1400" b="1" dirty="0" err="1">
                          <a:solidFill>
                            <a:schemeClr val="tx1"/>
                          </a:solidFill>
                          <a:latin typeface="Courier New Bold"/>
                        </a:rPr>
                        <a:t>d_x</a:t>
                      </a:r>
                      <a:r>
                        <a:rPr lang="en-GB" sz="1400" b="1" dirty="0">
                          <a:solidFill>
                            <a:schemeClr val="tx1"/>
                          </a:solidFill>
                          <a:latin typeface="Courier New Bold"/>
                        </a:rPr>
                        <a:t>(begin(</a:t>
                      </a:r>
                      <a:r>
                        <a:rPr lang="en-GB" sz="1400" b="1" dirty="0" err="1">
                          <a:solidFill>
                            <a:schemeClr val="tx1"/>
                          </a:solidFill>
                          <a:latin typeface="Courier New Bold"/>
                        </a:rPr>
                        <a:t>h_x</a:t>
                      </a:r>
                      <a:r>
                        <a:rPr lang="en-GB" sz="1400" b="1" dirty="0">
                          <a:solidFill>
                            <a:schemeClr val="tx1"/>
                          </a:solidFill>
                          <a:latin typeface="Courier New Bold"/>
                        </a:rPr>
                        <a:t>), end(</a:t>
                      </a:r>
                      <a:r>
                        <a:rPr lang="en-GB" sz="1400" b="1" dirty="0" err="1">
                          <a:solidFill>
                            <a:schemeClr val="tx1"/>
                          </a:solidFill>
                          <a:latin typeface="Courier New Bold"/>
                        </a:rPr>
                        <a:t>h_x</a:t>
                      </a:r>
                      <a:r>
                        <a:rPr lang="en-GB" sz="1400" b="1" dirty="0">
                          <a:solidFill>
                            <a:schemeClr val="tx1"/>
                          </a:solidFill>
                          <a:latin typeface="Courier New Bold"/>
                        </a:rPr>
                        <a:t>), true);</a:t>
                      </a:r>
                      <a:endParaRPr lang="en-US" sz="1400" b="1" dirty="0">
                        <a:solidFill>
                          <a:schemeClr val="tx1"/>
                        </a:solidFill>
                        <a:latin typeface="Courier New Bold"/>
                      </a:endParaRPr>
                    </a:p>
                    <a:p>
                      <a:endParaRPr lang="en-GB" sz="1400" b="1" dirty="0">
                        <a:latin typeface="Courier New Bold"/>
                      </a:endParaRPr>
                    </a:p>
                  </a:txBody>
                  <a:tcPr/>
                </a:tc>
                <a:extLst>
                  <a:ext uri="{0D108BD9-81ED-4DB2-BD59-A6C34878D82A}">
                    <a16:rowId xmlns:a16="http://schemas.microsoft.com/office/drawing/2014/main" val="10001"/>
                  </a:ext>
                </a:extLst>
              </a:tr>
              <a:tr h="370840">
                <a:tc>
                  <a:txBody>
                    <a:bodyPr/>
                    <a:lstStyle/>
                    <a:p>
                      <a:r>
                        <a:rPr lang="en-GB" dirty="0"/>
                        <a:t>Host to</a:t>
                      </a:r>
                      <a:r>
                        <a:rPr lang="en-GB" baseline="0" dirty="0"/>
                        <a:t> Device</a:t>
                      </a:r>
                      <a:endParaRPr lang="en-GB" dirty="0"/>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d_x</a:t>
                      </a:r>
                      <a:r>
                        <a:rPr lang="en-GB" sz="1400" b="1" dirty="0">
                          <a:latin typeface="Courier New Bold"/>
                        </a:rPr>
                        <a:t>, </a:t>
                      </a:r>
                      <a:r>
                        <a:rPr lang="en-GB" sz="1400" b="1" dirty="0" err="1">
                          <a:latin typeface="Courier New Bold"/>
                        </a:rPr>
                        <a:t>h_x</a:t>
                      </a:r>
                      <a:r>
                        <a:rPr lang="en-GB" sz="1400" b="1" dirty="0">
                          <a:latin typeface="Courier New Bold"/>
                        </a:rPr>
                        <a:t>,</a:t>
                      </a:r>
                    </a:p>
                    <a:p>
                      <a:r>
                        <a:rPr lang="en-GB" sz="1400" b="1" baseline="0" dirty="0">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p>
                      <a:r>
                        <a:rPr lang="en-GB" sz="1400" b="1" baseline="0" dirty="0">
                          <a:latin typeface="Courier New Bold"/>
                        </a:rPr>
                        <a:t>    </a:t>
                      </a:r>
                      <a:r>
                        <a:rPr lang="en-GB" sz="1400" b="1" dirty="0" err="1">
                          <a:solidFill>
                            <a:schemeClr val="accent1"/>
                          </a:solidFill>
                          <a:latin typeface="Courier New Bold"/>
                        </a:rPr>
                        <a:t>cudaMemcpyHostToDevice</a:t>
                      </a:r>
                      <a:r>
                        <a:rPr lang="en-GB" sz="1400" b="1" dirty="0">
                          <a:latin typeface="Courier New Bold"/>
                        </a:rPr>
                        <a:t>);</a:t>
                      </a:r>
                    </a:p>
                    <a:p>
                      <a:endParaRPr lang="en-GB" sz="1400" b="1" dirty="0">
                        <a:latin typeface="Courier New Bold"/>
                      </a:endParaRPr>
                    </a:p>
                  </a:txBody>
                  <a:tcPr/>
                </a:tc>
                <a:tc>
                  <a:txBody>
                    <a:bodyPr/>
                    <a:lstStyle/>
                    <a:p>
                      <a:r>
                        <a:rPr lang="en-GB" sz="1400" b="1" dirty="0">
                          <a:solidFill>
                            <a:schemeClr val="tx1"/>
                          </a:solidFill>
                          <a:latin typeface="Courier New Bold"/>
                        </a:rPr>
                        <a:t>cl::copy(begin(</a:t>
                      </a:r>
                      <a:r>
                        <a:rPr lang="en-GB" sz="1400" b="1" dirty="0" err="1">
                          <a:solidFill>
                            <a:schemeClr val="tx1"/>
                          </a:solidFill>
                          <a:latin typeface="Courier New Bold"/>
                        </a:rPr>
                        <a:t>h_x</a:t>
                      </a:r>
                      <a:r>
                        <a:rPr lang="en-GB" sz="1400" b="1" dirty="0">
                          <a:solidFill>
                            <a:schemeClr val="tx1"/>
                          </a:solidFill>
                          <a:latin typeface="Courier New Bold"/>
                        </a:rPr>
                        <a:t>),</a:t>
                      </a:r>
                      <a:r>
                        <a:rPr lang="en-GB" sz="1400" b="1" baseline="0" dirty="0">
                          <a:solidFill>
                            <a:schemeClr val="tx1"/>
                          </a:solidFill>
                          <a:latin typeface="Courier New Bold"/>
                        </a:rPr>
                        <a:t> </a:t>
                      </a:r>
                      <a:r>
                        <a:rPr lang="en-GB" sz="1400" b="1" dirty="0">
                          <a:solidFill>
                            <a:schemeClr val="tx1"/>
                          </a:solidFill>
                          <a:latin typeface="Courier New Bold"/>
                        </a:rPr>
                        <a:t>end(</a:t>
                      </a:r>
                      <a:r>
                        <a:rPr lang="en-GB" sz="1400" b="1" dirty="0" err="1">
                          <a:solidFill>
                            <a:schemeClr val="tx1"/>
                          </a:solidFill>
                          <a:latin typeface="Courier New Bold"/>
                        </a:rPr>
                        <a:t>h_x</a:t>
                      </a:r>
                      <a:r>
                        <a:rPr lang="en-GB" sz="1400" b="1" dirty="0">
                          <a:solidFill>
                            <a:schemeClr val="tx1"/>
                          </a:solidFill>
                          <a:latin typeface="Courier New Bold"/>
                        </a:rPr>
                        <a:t>),</a:t>
                      </a:r>
                      <a:r>
                        <a:rPr lang="en-GB" sz="1400" b="1" baseline="0" dirty="0">
                          <a:solidFill>
                            <a:schemeClr val="tx1"/>
                          </a:solidFill>
                          <a:latin typeface="Courier New Bold"/>
                        </a:rPr>
                        <a:t> </a:t>
                      </a:r>
                    </a:p>
                    <a:p>
                      <a:r>
                        <a:rPr lang="en-GB" sz="1400" b="1" baseline="0" dirty="0">
                          <a:solidFill>
                            <a:schemeClr val="tx1"/>
                          </a:solidFill>
                          <a:latin typeface="Courier New Bold"/>
                        </a:rPr>
                        <a:t>         </a:t>
                      </a:r>
                      <a:r>
                        <a:rPr lang="en-GB" sz="1400" b="1" dirty="0" err="1">
                          <a:solidFill>
                            <a:schemeClr val="tx1"/>
                          </a:solidFill>
                          <a:latin typeface="Courier New Bold"/>
                        </a:rPr>
                        <a:t>d_x</a:t>
                      </a:r>
                      <a:r>
                        <a:rPr lang="en-GB" sz="1400" b="1" dirty="0">
                          <a:solidFill>
                            <a:schemeClr val="tx1"/>
                          </a:solidFill>
                          <a:latin typeface="Courier New Bold"/>
                        </a:rPr>
                        <a:t>);</a:t>
                      </a:r>
                    </a:p>
                  </a:txBody>
                  <a:tcPr/>
                </a:tc>
                <a:extLst>
                  <a:ext uri="{0D108BD9-81ED-4DB2-BD59-A6C34878D82A}">
                    <a16:rowId xmlns:a16="http://schemas.microsoft.com/office/drawing/2014/main" val="10002"/>
                  </a:ext>
                </a:extLst>
              </a:tr>
              <a:tr h="370840">
                <a:tc>
                  <a:txBody>
                    <a:bodyPr/>
                    <a:lstStyle/>
                    <a:p>
                      <a:r>
                        <a:rPr lang="en-GB" dirty="0"/>
                        <a:t>Device to Host</a:t>
                      </a:r>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h_x</a:t>
                      </a:r>
                      <a:r>
                        <a:rPr lang="en-GB" sz="1400" b="1" dirty="0">
                          <a:latin typeface="Courier New Bold"/>
                        </a:rPr>
                        <a:t>, </a:t>
                      </a:r>
                      <a:r>
                        <a:rPr lang="en-GB" sz="1400" b="1" dirty="0" err="1">
                          <a:latin typeface="Courier New Bold"/>
                        </a:rPr>
                        <a:t>d_x</a:t>
                      </a:r>
                      <a:r>
                        <a:rPr lang="en-GB" sz="1400" b="1" dirty="0">
                          <a:latin typeface="Courier New Bold"/>
                        </a:rPr>
                        <a:t>,</a:t>
                      </a:r>
                      <a:endParaRPr lang="en-GB" sz="1400" b="1" baseline="0" dirty="0">
                        <a:latin typeface="Courier New Bold"/>
                      </a:endParaRPr>
                    </a:p>
                    <a:p>
                      <a:r>
                        <a:rPr lang="en-GB" sz="1400" b="1" baseline="0" dirty="0">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(float)*size,</a:t>
                      </a:r>
                    </a:p>
                    <a:p>
                      <a:r>
                        <a:rPr lang="en-GB" sz="1400" b="1" baseline="0" dirty="0">
                          <a:latin typeface="Courier New Bold"/>
                        </a:rPr>
                        <a:t>    </a:t>
                      </a:r>
                      <a:r>
                        <a:rPr lang="en-GB" sz="1400" b="1" baseline="0" dirty="0" err="1">
                          <a:solidFill>
                            <a:schemeClr val="accent1"/>
                          </a:solidFill>
                          <a:latin typeface="Courier New Bold"/>
                        </a:rPr>
                        <a:t>cudaMemcpyDeviceToHost</a:t>
                      </a:r>
                      <a:r>
                        <a:rPr lang="en-GB" sz="1400" b="1" baseline="0" dirty="0">
                          <a:latin typeface="Courier New Bold"/>
                        </a:rPr>
                        <a:t>);</a:t>
                      </a:r>
                      <a:endParaRPr lang="en-GB" sz="1400" b="1" dirty="0">
                        <a:latin typeface="Courier New Bold"/>
                      </a:endParaRPr>
                    </a:p>
                  </a:txBody>
                  <a:tcPr/>
                </a:tc>
                <a:tc>
                  <a:txBody>
                    <a:bodyPr/>
                    <a:lstStyle/>
                    <a:p>
                      <a:r>
                        <a:rPr lang="en-GB" sz="1400" b="1" dirty="0">
                          <a:solidFill>
                            <a:schemeClr val="tx1"/>
                          </a:solidFill>
                          <a:latin typeface="Courier New Bold"/>
                        </a:rPr>
                        <a:t>cl::copy(</a:t>
                      </a:r>
                      <a:r>
                        <a:rPr lang="en-GB" sz="1400" b="1" dirty="0" err="1">
                          <a:solidFill>
                            <a:schemeClr val="tx1"/>
                          </a:solidFill>
                          <a:latin typeface="Courier New Bold"/>
                        </a:rPr>
                        <a:t>d_x</a:t>
                      </a:r>
                      <a:r>
                        <a:rPr lang="en-GB" sz="1400" b="1" dirty="0">
                          <a:solidFill>
                            <a:schemeClr val="tx1"/>
                          </a:solidFill>
                          <a:latin typeface="Courier New Bold"/>
                        </a:rPr>
                        <a:t>, </a:t>
                      </a:r>
                    </a:p>
                    <a:p>
                      <a:r>
                        <a:rPr lang="en-GB" sz="1400" b="1" dirty="0">
                          <a:solidFill>
                            <a:schemeClr val="tx1"/>
                          </a:solidFill>
                          <a:latin typeface="Courier New Bold"/>
                        </a:rPr>
                        <a:t>         begin(</a:t>
                      </a:r>
                      <a:r>
                        <a:rPr lang="en-GB" sz="1400" b="1" dirty="0" err="1">
                          <a:solidFill>
                            <a:schemeClr val="tx1"/>
                          </a:solidFill>
                          <a:latin typeface="Courier New Bold"/>
                        </a:rPr>
                        <a:t>h_x</a:t>
                      </a:r>
                      <a:r>
                        <a:rPr lang="en-GB" sz="1400" b="1" dirty="0">
                          <a:solidFill>
                            <a:schemeClr val="tx1"/>
                          </a:solidFill>
                          <a:latin typeface="Courier New Bold"/>
                        </a:rPr>
                        <a:t>),</a:t>
                      </a:r>
                      <a:r>
                        <a:rPr lang="en-GB" sz="1400" b="1" baseline="0" dirty="0">
                          <a:solidFill>
                            <a:schemeClr val="tx1"/>
                          </a:solidFill>
                          <a:latin typeface="Courier New Bold"/>
                        </a:rPr>
                        <a:t> </a:t>
                      </a:r>
                      <a:r>
                        <a:rPr lang="en-GB" sz="1400" b="1" dirty="0">
                          <a:solidFill>
                            <a:schemeClr val="tx1"/>
                          </a:solidFill>
                          <a:latin typeface="Courier New Bold"/>
                        </a:rPr>
                        <a:t>end(</a:t>
                      </a:r>
                      <a:r>
                        <a:rPr lang="en-GB" sz="1400" b="1" dirty="0" err="1">
                          <a:solidFill>
                            <a:schemeClr val="tx1"/>
                          </a:solidFill>
                          <a:latin typeface="Courier New Bold"/>
                        </a:rPr>
                        <a:t>h_x</a:t>
                      </a:r>
                      <a:r>
                        <a:rPr lang="en-GB" sz="1400" b="1" dirty="0">
                          <a:solidFill>
                            <a:schemeClr val="tx1"/>
                          </a:solidFill>
                          <a:latin typeface="Courier New Bold"/>
                        </a:rPr>
                        <a:t>));</a:t>
                      </a:r>
                    </a:p>
                    <a:p>
                      <a:endParaRPr lang="en-GB" sz="1400" b="1" dirty="0">
                        <a:solidFill>
                          <a:schemeClr val="tx1"/>
                        </a:solidFill>
                        <a:latin typeface="Courier New Bold"/>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59877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a:t>Declaring dynamic local/shared memory</a:t>
            </a:r>
          </a:p>
        </p:txBody>
      </p:sp>
      <p:sp>
        <p:nvSpPr>
          <p:cNvPr id="4" name="Text Placeholder 3"/>
          <p:cNvSpPr>
            <a:spLocks noGrp="1"/>
          </p:cNvSpPr>
          <p:nvPr>
            <p:ph type="body" idx="1"/>
          </p:nvPr>
        </p:nvSpPr>
        <p:spPr>
          <a:xfrm>
            <a:off x="457200" y="1268760"/>
            <a:ext cx="4040188" cy="639762"/>
          </a:xfrm>
        </p:spPr>
        <p:txBody>
          <a:bodyPr/>
          <a:lstStyle/>
          <a:p>
            <a:pPr algn="ctr"/>
            <a:r>
              <a:rPr lang="en-GB" dirty="0">
                <a:latin typeface="+mj-lt"/>
              </a:rPr>
              <a:t>CUDA C</a:t>
            </a: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a:t>Define an array in the kernel source as extern</a:t>
            </a:r>
          </a:p>
          <a:p>
            <a:pPr marL="0" indent="0">
              <a:buNone/>
            </a:pPr>
            <a:r>
              <a:rPr lang="en-GB" sz="2000" b="1" dirty="0">
                <a:latin typeface="Courier New Bold"/>
              </a:rPr>
              <a:t>  </a:t>
            </a:r>
            <a:r>
              <a:rPr lang="en-GB" sz="2000" b="1" dirty="0">
                <a:solidFill>
                  <a:schemeClr val="accent1"/>
                </a:solidFill>
                <a:latin typeface="Courier New Bold"/>
              </a:rPr>
              <a:t>__shared__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array[];</a:t>
            </a:r>
          </a:p>
          <a:p>
            <a:pPr marL="0" indent="0">
              <a:buNone/>
            </a:pPr>
            <a:endParaRPr lang="en-GB" sz="2000" b="1" dirty="0">
              <a:latin typeface="Courier New Bold"/>
            </a:endParaRPr>
          </a:p>
          <a:p>
            <a:pPr marL="457200" indent="-457200">
              <a:buFont typeface="+mj-lt"/>
              <a:buAutoNum type="arabicPeriod" startAt="2"/>
            </a:pPr>
            <a:r>
              <a:rPr lang="en-GB" sz="2000" dirty="0"/>
              <a:t>When executing the kernel, specify the third parameter as size in bytes of shared memory</a:t>
            </a:r>
          </a:p>
          <a:p>
            <a:pPr marL="0" indent="0">
              <a:buNone/>
            </a:pPr>
            <a:r>
              <a:rPr lang="en-GB" sz="2000" b="1" dirty="0" err="1">
                <a:latin typeface="Courier New Bold"/>
              </a:rPr>
              <a:t>func</a:t>
            </a:r>
            <a:r>
              <a:rPr lang="en-GB" sz="2000" b="1" dirty="0">
                <a:solidFill>
                  <a:schemeClr val="accent1"/>
                </a:solidFill>
                <a:latin typeface="Courier New Bold"/>
              </a:rPr>
              <a:t>&lt;&lt;&lt;</a:t>
            </a:r>
            <a:r>
              <a:rPr lang="en-GB" sz="2000" b="1" dirty="0" err="1">
                <a:latin typeface="Courier New Bold"/>
              </a:rPr>
              <a:t>num_blocks</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num_threads_per_block</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shared_mem_size</a:t>
            </a:r>
            <a:r>
              <a:rPr lang="en-GB" sz="2000" b="1" dirty="0">
                <a:solidFill>
                  <a:schemeClr val="accent1"/>
                </a:solidFill>
                <a:latin typeface="Courier New Bold"/>
              </a:rPr>
              <a:t>&gt;&gt;&gt;</a:t>
            </a:r>
            <a:r>
              <a:rPr lang="en-GB" sz="2000" b="1" dirty="0">
                <a:latin typeface="Courier New Bold"/>
              </a:rPr>
              <a:t>(</a:t>
            </a:r>
            <a:r>
              <a:rPr lang="en-GB" sz="2000" b="1" dirty="0" err="1">
                <a:latin typeface="Courier New Bold"/>
              </a:rPr>
              <a:t>args</a:t>
            </a:r>
            <a:r>
              <a:rPr lang="en-GB" sz="2000" b="1" dirty="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a:latin typeface="+mj-lt"/>
              </a:rPr>
              <a:t>OpenCL C++</a:t>
            </a:r>
          </a:p>
        </p:txBody>
      </p:sp>
      <p:sp>
        <p:nvSpPr>
          <p:cNvPr id="9" name="Content Placeholder 8"/>
          <p:cNvSpPr>
            <a:spLocks noGrp="1"/>
          </p:cNvSpPr>
          <p:nvPr>
            <p:ph sz="quarter" idx="4"/>
          </p:nvPr>
        </p:nvSpPr>
        <p:spPr>
          <a:xfrm>
            <a:off x="4571999" y="1988840"/>
            <a:ext cx="4464497" cy="4869160"/>
          </a:xfrm>
        </p:spPr>
        <p:txBody>
          <a:bodyPr>
            <a:normAutofit/>
          </a:bodyPr>
          <a:lstStyle/>
          <a:p>
            <a:pPr marL="457200" indent="-457200">
              <a:buFont typeface="+mj-lt"/>
              <a:buAutoNum type="arabicPeriod"/>
            </a:pPr>
            <a:r>
              <a:rPr lang="en-GB" sz="2000" dirty="0"/>
              <a:t>Have the kernel accept a local array as an argument</a:t>
            </a:r>
          </a:p>
          <a:p>
            <a:pPr marL="0" indent="0">
              <a:buNone/>
            </a:pPr>
            <a:r>
              <a:rPr lang="en-GB" sz="2000" dirty="0">
                <a:solidFill>
                  <a:schemeClr val="accent3"/>
                </a:solidFill>
              </a:rPr>
              <a:t>    </a:t>
            </a: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latin typeface="Courier New Bold"/>
              </a:rPr>
              <a:t>func</a:t>
            </a:r>
            <a:r>
              <a:rPr lang="en-GB" sz="1800" b="1" dirty="0">
                <a:latin typeface="Courier New Bold"/>
              </a:rPr>
              <a:t>(</a:t>
            </a:r>
          </a:p>
          <a:p>
            <a:pPr marL="0" indent="0">
              <a:buNone/>
            </a:pPr>
            <a:r>
              <a:rPr lang="en-GB" sz="1800" b="1" dirty="0">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*array)   </a:t>
            </a:r>
          </a:p>
          <a:p>
            <a:pPr marL="0" indent="0">
              <a:buNone/>
            </a:pPr>
            <a:r>
              <a:rPr lang="en-GB" sz="1800" b="1" dirty="0">
                <a:latin typeface="Courier New Bold"/>
              </a:rPr>
              <a:t>  {}</a:t>
            </a:r>
          </a:p>
          <a:p>
            <a:pPr marL="0" indent="0">
              <a:buNone/>
            </a:pPr>
            <a:endParaRPr lang="en-GB" sz="1800" b="1" dirty="0">
              <a:latin typeface="Courier New Bold"/>
            </a:endParaRPr>
          </a:p>
          <a:p>
            <a:pPr marL="457200" indent="-457200">
              <a:buFont typeface="+mj-lt"/>
              <a:buAutoNum type="arabicPeriod" startAt="2"/>
            </a:pPr>
            <a:r>
              <a:rPr lang="en-GB" sz="2000" dirty="0"/>
              <a:t>Define a local memory kernel kernel argument of the right size</a:t>
            </a:r>
          </a:p>
          <a:p>
            <a:pPr marL="0" indent="0">
              <a:buNone/>
            </a:pPr>
            <a:r>
              <a:rPr lang="en-GB" sz="1800" b="1" dirty="0">
                <a:latin typeface="Courier New Bold"/>
              </a:rPr>
              <a:t>cl::</a:t>
            </a:r>
            <a:r>
              <a:rPr lang="en-GB" sz="1800" b="1" dirty="0" err="1">
                <a:latin typeface="Courier New Bold"/>
              </a:rPr>
              <a:t>LocalSpaceArg</a:t>
            </a:r>
            <a:r>
              <a:rPr lang="en-GB" sz="1800" b="1" dirty="0">
                <a:latin typeface="Courier New Bold"/>
              </a:rPr>
              <a:t> </a:t>
            </a:r>
            <a:r>
              <a:rPr lang="en-GB" sz="1800" b="1" dirty="0" err="1">
                <a:latin typeface="Courier New Bold"/>
              </a:rPr>
              <a:t>localmem</a:t>
            </a:r>
            <a:r>
              <a:rPr lang="en-GB" sz="1800" b="1" dirty="0">
                <a:latin typeface="Courier New Bold"/>
              </a:rPr>
              <a:t> =</a:t>
            </a:r>
          </a:p>
          <a:p>
            <a:pPr marL="0" indent="0">
              <a:buNone/>
            </a:pPr>
            <a:r>
              <a:rPr lang="en-GB" sz="1800" b="1" dirty="0">
                <a:latin typeface="Courier New Bold"/>
              </a:rPr>
              <a:t>    cl::Local(</a:t>
            </a:r>
            <a:r>
              <a:rPr lang="en-GB" sz="1800" b="1" dirty="0" err="1">
                <a:latin typeface="Courier New Bold"/>
              </a:rPr>
              <a:t>shared_mem_size</a:t>
            </a:r>
            <a:r>
              <a:rPr lang="en-GB" sz="1800" b="1" dirty="0">
                <a:latin typeface="Courier New Bold"/>
              </a:rPr>
              <a:t>);</a:t>
            </a:r>
          </a:p>
          <a:p>
            <a:pPr marL="0" indent="0">
              <a:buNone/>
            </a:pPr>
            <a:endParaRPr lang="en-GB" sz="1800" b="1" dirty="0">
              <a:latin typeface="Courier New Bold"/>
            </a:endParaRPr>
          </a:p>
          <a:p>
            <a:pPr>
              <a:buFont typeface="+mj-lt"/>
              <a:buAutoNum type="arabicPeriod" startAt="3"/>
            </a:pPr>
            <a:r>
              <a:rPr lang="en-GB" sz="2000" dirty="0"/>
              <a:t>Pass the argument to the kernel invocation</a:t>
            </a:r>
          </a:p>
          <a:p>
            <a:pPr marL="0" indent="0">
              <a:buNone/>
            </a:pPr>
            <a:r>
              <a:rPr lang="en-GB" sz="1800" b="1" dirty="0" err="1">
                <a:latin typeface="Courier New Bold"/>
              </a:rPr>
              <a:t>func</a:t>
            </a:r>
            <a:r>
              <a:rPr lang="en-GB" sz="1800" b="1" dirty="0">
                <a:latin typeface="Courier New Bold"/>
              </a:rPr>
              <a:t>(</a:t>
            </a:r>
            <a:r>
              <a:rPr lang="en-GB" sz="1800" b="1" dirty="0" err="1">
                <a:latin typeface="Courier New Bold"/>
              </a:rPr>
              <a:t>EnqueueArgs</a:t>
            </a:r>
            <a:r>
              <a:rPr lang="en-GB" sz="1800" b="1" dirty="0">
                <a:latin typeface="Courier New Bold"/>
              </a:rPr>
              <a:t>(…),</a:t>
            </a:r>
            <a:r>
              <a:rPr lang="en-GB" sz="1800" b="1" dirty="0" err="1">
                <a:latin typeface="Courier New Bold"/>
              </a:rPr>
              <a:t>localmem</a:t>
            </a:r>
            <a:r>
              <a:rPr lang="en-GB" sz="1800" b="1" dirty="0">
                <a:latin typeface="Courier New Bold"/>
              </a:rPr>
              <a:t>);</a:t>
            </a:r>
          </a:p>
        </p:txBody>
      </p:sp>
    </p:spTree>
    <p:extLst>
      <p:ext uri="{BB962C8B-B14F-4D97-AF65-F5344CB8AC3E}">
        <p14:creationId xmlns:p14="http://schemas.microsoft.com/office/powerpoint/2010/main" val="31268175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a:t>Declaring dynamic local/shared memory</a:t>
            </a:r>
          </a:p>
        </p:txBody>
      </p:sp>
      <p:sp>
        <p:nvSpPr>
          <p:cNvPr id="4" name="Text Placeholder 3"/>
          <p:cNvSpPr>
            <a:spLocks noGrp="1"/>
          </p:cNvSpPr>
          <p:nvPr>
            <p:ph type="body" idx="1"/>
          </p:nvPr>
        </p:nvSpPr>
        <p:spPr>
          <a:xfrm>
            <a:off x="457200" y="1268760"/>
            <a:ext cx="4040188" cy="639762"/>
          </a:xfrm>
        </p:spPr>
        <p:txBody>
          <a:bodyPr/>
          <a:lstStyle/>
          <a:p>
            <a:pPr algn="ctr"/>
            <a:r>
              <a:rPr lang="en-GB" dirty="0">
                <a:latin typeface="+mj-lt"/>
              </a:rPr>
              <a:t>CUDA C</a:t>
            </a: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a:t>Define an array in the kernel source as extern</a:t>
            </a:r>
          </a:p>
          <a:p>
            <a:pPr marL="0" indent="0">
              <a:buNone/>
            </a:pPr>
            <a:r>
              <a:rPr lang="en-GB" sz="2000" b="1" dirty="0">
                <a:latin typeface="Courier New Bold"/>
              </a:rPr>
              <a:t>  </a:t>
            </a:r>
            <a:r>
              <a:rPr lang="en-GB" sz="2000" b="1" dirty="0">
                <a:solidFill>
                  <a:schemeClr val="accent1"/>
                </a:solidFill>
                <a:latin typeface="Courier New Bold"/>
              </a:rPr>
              <a:t>__shared__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array[];</a:t>
            </a:r>
          </a:p>
          <a:p>
            <a:pPr marL="0" indent="0">
              <a:buNone/>
            </a:pPr>
            <a:endParaRPr lang="en-GB" sz="2000" b="1" dirty="0">
              <a:latin typeface="Courier New Bold"/>
            </a:endParaRPr>
          </a:p>
          <a:p>
            <a:pPr marL="457200" indent="-457200">
              <a:buFont typeface="+mj-lt"/>
              <a:buAutoNum type="arabicPeriod" startAt="2"/>
            </a:pPr>
            <a:r>
              <a:rPr lang="en-GB" sz="2000" dirty="0"/>
              <a:t>When executing the kernel, specify the third parameter as size in bytes of shared memory</a:t>
            </a:r>
          </a:p>
          <a:p>
            <a:pPr marL="457200" indent="-457200">
              <a:buFont typeface="+mj-lt"/>
              <a:buAutoNum type="arabicPeriod" startAt="2"/>
            </a:pPr>
            <a:endParaRPr lang="en-GB" sz="2000" dirty="0"/>
          </a:p>
          <a:p>
            <a:pPr marL="0" indent="0">
              <a:buNone/>
            </a:pPr>
            <a:r>
              <a:rPr lang="en-GB" sz="2000" b="1" dirty="0" err="1">
                <a:latin typeface="Courier New Bold"/>
              </a:rPr>
              <a:t>func</a:t>
            </a:r>
            <a:r>
              <a:rPr lang="en-GB" sz="2000" b="1" dirty="0">
                <a:solidFill>
                  <a:schemeClr val="accent1"/>
                </a:solidFill>
                <a:latin typeface="Courier New Bold"/>
              </a:rPr>
              <a:t>&lt;&lt;&lt;</a:t>
            </a:r>
            <a:r>
              <a:rPr lang="en-GB" sz="2000" b="1" dirty="0" err="1">
                <a:latin typeface="Courier New Bold"/>
              </a:rPr>
              <a:t>num_blocks</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num_threads_per_block</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shared_mem_size</a:t>
            </a:r>
            <a:r>
              <a:rPr lang="en-GB" sz="2000" b="1" dirty="0">
                <a:solidFill>
                  <a:schemeClr val="accent1"/>
                </a:solidFill>
                <a:latin typeface="Courier New Bold"/>
              </a:rPr>
              <a:t>&gt;&gt;&gt;</a:t>
            </a:r>
            <a:r>
              <a:rPr lang="en-GB" sz="2000" b="1" dirty="0">
                <a:latin typeface="Courier New Bold"/>
              </a:rPr>
              <a:t>(</a:t>
            </a:r>
            <a:r>
              <a:rPr lang="en-GB" sz="2000" b="1" dirty="0" err="1">
                <a:latin typeface="Courier New Bold"/>
              </a:rPr>
              <a:t>args</a:t>
            </a:r>
            <a:r>
              <a:rPr lang="en-GB" sz="2000" b="1" dirty="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a:latin typeface="+mj-lt"/>
              </a:rPr>
              <a:t>OpenCL C</a:t>
            </a:r>
          </a:p>
        </p:txBody>
      </p:sp>
      <p:sp>
        <p:nvSpPr>
          <p:cNvPr id="9" name="Content Placeholder 8"/>
          <p:cNvSpPr>
            <a:spLocks noGrp="1"/>
          </p:cNvSpPr>
          <p:nvPr>
            <p:ph sz="quarter" idx="4"/>
          </p:nvPr>
        </p:nvSpPr>
        <p:spPr>
          <a:xfrm>
            <a:off x="4571999" y="1988840"/>
            <a:ext cx="4464497" cy="4536504"/>
          </a:xfrm>
        </p:spPr>
        <p:txBody>
          <a:bodyPr>
            <a:normAutofit/>
          </a:bodyPr>
          <a:lstStyle/>
          <a:p>
            <a:pPr marL="457200" indent="-457200">
              <a:buFont typeface="+mj-lt"/>
              <a:buAutoNum type="arabicPeriod"/>
            </a:pPr>
            <a:r>
              <a:rPr lang="en-GB" sz="2000" dirty="0"/>
              <a:t>Have the kernel accept a local array as an argument</a:t>
            </a:r>
          </a:p>
          <a:p>
            <a:pPr marL="0" indent="0">
              <a:buNone/>
            </a:pPr>
            <a:r>
              <a:rPr lang="en-GB" sz="2000" dirty="0">
                <a:solidFill>
                  <a:schemeClr val="accent3"/>
                </a:solidFill>
              </a:rPr>
              <a:t>    </a:t>
            </a: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latin typeface="Courier New Bold"/>
              </a:rPr>
              <a:t>func</a:t>
            </a:r>
            <a:r>
              <a:rPr lang="en-GB" sz="1800" b="1" dirty="0">
                <a:latin typeface="Courier New Bold"/>
              </a:rPr>
              <a:t>(</a:t>
            </a:r>
          </a:p>
          <a:p>
            <a:pPr marL="0" indent="0">
              <a:buNone/>
            </a:pPr>
            <a:r>
              <a:rPr lang="en-GB" sz="1800" b="1" dirty="0">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*array) {}</a:t>
            </a:r>
          </a:p>
          <a:p>
            <a:pPr marL="0" indent="0">
              <a:buNone/>
            </a:pPr>
            <a:endParaRPr lang="en-GB" sz="1800" b="1" dirty="0">
              <a:latin typeface="Courier New Bold"/>
            </a:endParaRPr>
          </a:p>
          <a:p>
            <a:pPr marL="457200" indent="-457200">
              <a:buFont typeface="+mj-lt"/>
              <a:buAutoNum type="arabicPeriod" startAt="2"/>
            </a:pPr>
            <a:r>
              <a:rPr lang="en-GB" sz="2000" dirty="0"/>
              <a:t>Specify the size by setting the kernel argument</a:t>
            </a:r>
          </a:p>
          <a:p>
            <a:pPr marL="457200" indent="-457200">
              <a:buFont typeface="+mj-lt"/>
              <a:buAutoNum type="arabicPeriod" startAt="2"/>
            </a:pPr>
            <a:endParaRPr lang="en-GB" sz="2000" dirty="0"/>
          </a:p>
          <a:p>
            <a:pPr marL="0" indent="0">
              <a:buNone/>
            </a:pPr>
            <a:r>
              <a:rPr lang="en-GB" sz="1800" dirty="0">
                <a:latin typeface="Letter Gothic Std"/>
              </a:rPr>
              <a:t>  </a:t>
            </a:r>
            <a:r>
              <a:rPr lang="en-GB" sz="1800" b="1" dirty="0" err="1">
                <a:solidFill>
                  <a:schemeClr val="tx2">
                    <a:lumMod val="75000"/>
                  </a:schemeClr>
                </a:solidFill>
                <a:latin typeface="Courier New Bold"/>
              </a:rPr>
              <a:t>clSetKernelArg</a:t>
            </a:r>
            <a:r>
              <a:rPr lang="en-GB" sz="1800" b="1" dirty="0">
                <a:latin typeface="Courier New Bold"/>
              </a:rPr>
              <a:t>(kernel, 0,          </a:t>
            </a:r>
          </a:p>
          <a:p>
            <a:pPr marL="0" indent="0">
              <a:buNone/>
            </a:pPr>
            <a:r>
              <a:rPr lang="en-GB" sz="1800" b="1" dirty="0">
                <a:solidFill>
                  <a:schemeClr val="tx2">
                    <a:lumMod val="75000"/>
                  </a:schemeClr>
                </a:solidFill>
                <a:latin typeface="Courier New Bold"/>
              </a:rPr>
              <a:t>   </a:t>
            </a:r>
            <a:r>
              <a:rPr lang="en-GB" sz="1800" b="1" dirty="0" err="1">
                <a:solidFill>
                  <a:schemeClr val="tx2">
                    <a:lumMod val="75000"/>
                  </a:schemeClr>
                </a:solidFill>
                <a:latin typeface="Courier New Bold"/>
              </a:rPr>
              <a:t>sizeof</a:t>
            </a:r>
            <a:r>
              <a:rPr lang="en-GB" sz="1800" b="1" dirty="0">
                <a:latin typeface="Courier New Bold"/>
              </a:rPr>
              <a:t>(</a:t>
            </a:r>
            <a:r>
              <a:rPr lang="en-GB" sz="1800" b="1" dirty="0" err="1">
                <a:solidFill>
                  <a:schemeClr val="accent2"/>
                </a:solidFill>
                <a:latin typeface="Courier New Bold"/>
              </a:rPr>
              <a:t>int</a:t>
            </a:r>
            <a:r>
              <a:rPr lang="en-GB" sz="1800" b="1" dirty="0">
                <a:latin typeface="Courier New Bold"/>
              </a:rPr>
              <a:t>)*</a:t>
            </a:r>
            <a:r>
              <a:rPr lang="en-GB" sz="1800" b="1" dirty="0" err="1">
                <a:latin typeface="Courier New Bold"/>
              </a:rPr>
              <a:t>num_elements</a:t>
            </a:r>
            <a:r>
              <a:rPr lang="en-GB" sz="1800" b="1" dirty="0">
                <a:latin typeface="Courier New Bold"/>
              </a:rPr>
              <a:t>,                                    </a:t>
            </a:r>
          </a:p>
          <a:p>
            <a:pPr marL="0" indent="0">
              <a:buNone/>
            </a:pPr>
            <a:r>
              <a:rPr lang="en-GB" sz="1800" b="1" dirty="0">
                <a:latin typeface="Courier New Bold"/>
              </a:rPr>
              <a:t>   NULL);</a:t>
            </a:r>
          </a:p>
        </p:txBody>
      </p:sp>
    </p:spTree>
    <p:extLst>
      <p:ext uri="{BB962C8B-B14F-4D97-AF65-F5344CB8AC3E}">
        <p14:creationId xmlns:p14="http://schemas.microsoft.com/office/powerpoint/2010/main" val="1771684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Microprocessor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pic>
        <p:nvPicPr>
          <p:cNvPr id="12" name="Picture 11"/>
          <p:cNvPicPr>
            <a:picLocks noChangeAspect="1"/>
          </p:cNvPicPr>
          <p:nvPr/>
        </p:nvPicPr>
        <p:blipFill>
          <a:blip r:embed="rId2" cstate="print"/>
          <a:stretch>
            <a:fillRect/>
          </a:stretch>
        </p:blipFill>
        <p:spPr>
          <a:xfrm>
            <a:off x="439000" y="2645839"/>
            <a:ext cx="2306493" cy="1729870"/>
          </a:xfrm>
          <a:prstGeom prst="rect">
            <a:avLst/>
          </a:prstGeom>
        </p:spPr>
      </p:pic>
      <p:sp>
        <p:nvSpPr>
          <p:cNvPr id="13" name="TextBox 12"/>
          <p:cNvSpPr txBox="1"/>
          <p:nvPr/>
        </p:nvSpPr>
        <p:spPr>
          <a:xfrm>
            <a:off x="368110" y="2910609"/>
            <a:ext cx="2448272" cy="1200329"/>
          </a:xfrm>
          <a:prstGeom prst="rect">
            <a:avLst/>
          </a:prstGeom>
          <a:noFill/>
        </p:spPr>
        <p:txBody>
          <a:bodyPr wrap="square" rtlCol="0">
            <a:spAutoFit/>
          </a:bodyPr>
          <a:lstStyle/>
          <a:p>
            <a:pPr algn="ctr"/>
            <a:r>
              <a:rPr lang="en-GB" sz="2400" b="1" dirty="0">
                <a:solidFill>
                  <a:schemeClr val="bg1"/>
                </a:solidFill>
              </a:rPr>
              <a:t>61 cores</a:t>
            </a:r>
          </a:p>
          <a:p>
            <a:pPr algn="ctr"/>
            <a:r>
              <a:rPr lang="en-GB" sz="2400" b="1" dirty="0">
                <a:solidFill>
                  <a:schemeClr val="bg1"/>
                </a:solidFill>
              </a:rPr>
              <a:t>16 wide SIMD</a:t>
            </a:r>
          </a:p>
          <a:p>
            <a:pPr algn="ctr"/>
            <a:endParaRPr lang="en-GB" sz="2400" b="1" dirty="0">
              <a:solidFill>
                <a:schemeClr val="bg1"/>
              </a:solidFill>
            </a:endParaRP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Tesla® C2090</a:t>
            </a:r>
          </a:p>
        </p:txBody>
      </p:sp>
      <p:pic>
        <p:nvPicPr>
          <p:cNvPr id="15" name="Picture 79" descr="RV770 die shot (scrambled)"/>
          <p:cNvPicPr>
            <a:picLocks noChangeAspect="1" noChangeArrowheads="1"/>
          </p:cNvPicPr>
          <p:nvPr/>
        </p:nvPicPr>
        <p:blipFill>
          <a:blip r:embed="rId3" cstate="print"/>
          <a:srcRect/>
          <a:stretch>
            <a:fillRect/>
          </a:stretch>
        </p:blipFill>
        <p:spPr bwMode="auto">
          <a:xfrm>
            <a:off x="3267811" y="2154771"/>
            <a:ext cx="2370733" cy="1928710"/>
          </a:xfrm>
          <a:prstGeom prst="rect">
            <a:avLst/>
          </a:prstGeom>
          <a:noFill/>
          <a:ln w="9525">
            <a:noFill/>
            <a:miter lim="800000"/>
            <a:headEnd/>
            <a:tailEnd/>
          </a:ln>
        </p:spPr>
      </p:pic>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10 cores</a:t>
            </a:r>
          </a:p>
          <a:p>
            <a:pPr algn="ctr"/>
            <a:r>
              <a:rPr lang="en-GB" sz="2400" b="1" dirty="0">
                <a:solidFill>
                  <a:schemeClr val="bg1"/>
                </a:solidFill>
              </a:rPr>
              <a:t>16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ATI™ RV770</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232" y="2492896"/>
            <a:ext cx="2141144" cy="2122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6119667" y="2953744"/>
            <a:ext cx="2448272" cy="1200329"/>
          </a:xfrm>
          <a:prstGeom prst="rect">
            <a:avLst/>
          </a:prstGeom>
          <a:noFill/>
        </p:spPr>
        <p:txBody>
          <a:bodyPr wrap="square" rtlCol="0">
            <a:spAutoFit/>
          </a:bodyPr>
          <a:lstStyle/>
          <a:p>
            <a:pPr algn="ctr"/>
            <a:r>
              <a:rPr lang="en-GB" sz="2400" b="1" dirty="0">
                <a:solidFill>
                  <a:schemeClr val="bg1"/>
                </a:solidFill>
              </a:rPr>
              <a:t>16 cores</a:t>
            </a:r>
          </a:p>
          <a:p>
            <a:pPr algn="ctr"/>
            <a:r>
              <a:rPr lang="en-GB" sz="2400" b="1" dirty="0">
                <a:solidFill>
                  <a:schemeClr val="bg1"/>
                </a:solidFill>
              </a:rPr>
              <a:t>32 wide SIMD</a:t>
            </a:r>
          </a:p>
          <a:p>
            <a:pPr algn="ctr"/>
            <a:endParaRPr lang="en-GB" sz="2400" b="1" dirty="0">
              <a:solidFill>
                <a:schemeClr val="bg1"/>
              </a:solidFill>
            </a:endParaRP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coprocessor</a:t>
            </a:r>
          </a:p>
        </p:txBody>
      </p:sp>
    </p:spTree>
    <p:extLst>
      <p:ext uri="{BB962C8B-B14F-4D97-AF65-F5344CB8AC3E}">
        <p14:creationId xmlns:p14="http://schemas.microsoft.com/office/powerpoint/2010/main" val="2742400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a:t>Dividing up the work</a:t>
            </a:r>
          </a:p>
        </p:txBody>
      </p:sp>
      <p:sp>
        <p:nvSpPr>
          <p:cNvPr id="3" name="Content Placeholder 2"/>
          <p:cNvSpPr>
            <a:spLocks noGrp="1"/>
          </p:cNvSpPr>
          <p:nvPr>
            <p:ph idx="1"/>
          </p:nvPr>
        </p:nvSpPr>
        <p:spPr>
          <a:xfrm>
            <a:off x="179512" y="4077072"/>
            <a:ext cx="8784976" cy="2664296"/>
          </a:xfrm>
        </p:spPr>
        <p:txBody>
          <a:bodyPr>
            <a:normAutofit lnSpcReduction="10000"/>
          </a:bodyPr>
          <a:lstStyle/>
          <a:p>
            <a:r>
              <a:rPr lang="en-GB" dirty="0"/>
              <a:t>To </a:t>
            </a:r>
            <a:r>
              <a:rPr lang="en-GB" dirty="0" err="1"/>
              <a:t>enqueue</a:t>
            </a:r>
            <a:r>
              <a:rPr lang="en-GB" dirty="0"/>
              <a:t> the kernel</a:t>
            </a:r>
          </a:p>
          <a:p>
            <a:pPr lvl="1"/>
            <a:r>
              <a:rPr lang="en-GB" dirty="0"/>
              <a:t>CUDA – specify the number of </a:t>
            </a:r>
            <a:r>
              <a:rPr lang="en-GB" dirty="0">
                <a:solidFill>
                  <a:schemeClr val="accent2"/>
                </a:solidFill>
              </a:rPr>
              <a:t>thread blocks </a:t>
            </a:r>
            <a:r>
              <a:rPr lang="en-GB" dirty="0"/>
              <a:t>and </a:t>
            </a:r>
            <a:r>
              <a:rPr lang="en-GB" dirty="0">
                <a:solidFill>
                  <a:schemeClr val="accent6"/>
                </a:solidFill>
              </a:rPr>
              <a:t>threads per block</a:t>
            </a:r>
          </a:p>
          <a:p>
            <a:pPr lvl="1"/>
            <a:r>
              <a:rPr lang="en-GB" dirty="0"/>
              <a:t>OpenCL – specify the </a:t>
            </a:r>
            <a:r>
              <a:rPr lang="en-GB" dirty="0">
                <a:solidFill>
                  <a:schemeClr val="accent1"/>
                </a:solidFill>
              </a:rPr>
              <a:t>problem size</a:t>
            </a:r>
            <a:r>
              <a:rPr lang="en-GB" dirty="0"/>
              <a:t> and (optionally) number of </a:t>
            </a:r>
            <a:r>
              <a:rPr lang="en-GB" dirty="0">
                <a:solidFill>
                  <a:schemeClr val="accent6"/>
                </a:solidFill>
              </a:rPr>
              <a:t>work-items per work-group</a:t>
            </a:r>
          </a:p>
        </p:txBody>
      </p:sp>
      <p:sp>
        <p:nvSpPr>
          <p:cNvPr id="5" name="Rectangle 4"/>
          <p:cNvSpPr/>
          <p:nvPr/>
        </p:nvSpPr>
        <p:spPr>
          <a:xfrm>
            <a:off x="1763688" y="1124744"/>
            <a:ext cx="4464496" cy="29523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5076056" y="745719"/>
            <a:ext cx="1493101" cy="369332"/>
          </a:xfrm>
          <a:prstGeom prst="rect">
            <a:avLst/>
          </a:prstGeom>
          <a:noFill/>
        </p:spPr>
        <p:txBody>
          <a:bodyPr wrap="none" rtlCol="0">
            <a:spAutoFit/>
          </a:bodyPr>
          <a:lstStyle/>
          <a:p>
            <a:r>
              <a:rPr lang="en-GB" dirty="0">
                <a:solidFill>
                  <a:schemeClr val="accent1"/>
                </a:solidFill>
              </a:rPr>
              <a:t>Problem size</a:t>
            </a:r>
          </a:p>
        </p:txBody>
      </p:sp>
      <p:cxnSp>
        <p:nvCxnSpPr>
          <p:cNvPr id="28" name="Straight Arrow Connector 27"/>
          <p:cNvCxnSpPr/>
          <p:nvPr/>
        </p:nvCxnSpPr>
        <p:spPr>
          <a:xfrm flipH="1" flipV="1">
            <a:off x="3052228" y="2215610"/>
            <a:ext cx="4240788" cy="25243"/>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166621" y="2176324"/>
            <a:ext cx="805487" cy="15407"/>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9552" y="1115051"/>
            <a:ext cx="1008112" cy="461665"/>
          </a:xfrm>
          <a:prstGeom prst="rect">
            <a:avLst/>
          </a:prstGeom>
          <a:noFill/>
        </p:spPr>
        <p:txBody>
          <a:bodyPr wrap="square" rtlCol="0">
            <a:spAutoFit/>
          </a:bodyPr>
          <a:lstStyle/>
          <a:p>
            <a:r>
              <a:rPr lang="en-GB" sz="2400" dirty="0"/>
              <a:t>CUDA</a:t>
            </a:r>
          </a:p>
        </p:txBody>
      </p:sp>
      <p:sp>
        <p:nvSpPr>
          <p:cNvPr id="33" name="TextBox 32"/>
          <p:cNvSpPr txBox="1"/>
          <p:nvPr/>
        </p:nvSpPr>
        <p:spPr>
          <a:xfrm>
            <a:off x="7236296" y="1115051"/>
            <a:ext cx="1296144" cy="461665"/>
          </a:xfrm>
          <a:prstGeom prst="rect">
            <a:avLst/>
          </a:prstGeom>
          <a:noFill/>
        </p:spPr>
        <p:txBody>
          <a:bodyPr wrap="square" rtlCol="0">
            <a:spAutoFit/>
          </a:bodyPr>
          <a:lstStyle/>
          <a:p>
            <a:r>
              <a:rPr lang="en-GB" sz="2400" dirty="0"/>
              <a:t>OpenCL</a:t>
            </a:r>
          </a:p>
        </p:txBody>
      </p:sp>
      <p:sp>
        <p:nvSpPr>
          <p:cNvPr id="35" name="TextBox 34"/>
          <p:cNvSpPr txBox="1"/>
          <p:nvPr/>
        </p:nvSpPr>
        <p:spPr>
          <a:xfrm>
            <a:off x="7293016" y="2071594"/>
            <a:ext cx="1262525" cy="369332"/>
          </a:xfrm>
          <a:prstGeom prst="rect">
            <a:avLst/>
          </a:prstGeom>
          <a:noFill/>
        </p:spPr>
        <p:txBody>
          <a:bodyPr wrap="none" rtlCol="0">
            <a:spAutoFit/>
          </a:bodyPr>
          <a:lstStyle/>
          <a:p>
            <a:r>
              <a:rPr lang="en-GB" dirty="0"/>
              <a:t>Work-item</a:t>
            </a:r>
          </a:p>
        </p:txBody>
      </p:sp>
      <p:sp>
        <p:nvSpPr>
          <p:cNvPr id="36" name="TextBox 35"/>
          <p:cNvSpPr txBox="1"/>
          <p:nvPr/>
        </p:nvSpPr>
        <p:spPr>
          <a:xfrm>
            <a:off x="256733" y="2007065"/>
            <a:ext cx="912429" cy="369332"/>
          </a:xfrm>
          <a:prstGeom prst="rect">
            <a:avLst/>
          </a:prstGeom>
          <a:noFill/>
        </p:spPr>
        <p:txBody>
          <a:bodyPr wrap="none" rtlCol="0">
            <a:spAutoFit/>
          </a:bodyPr>
          <a:lstStyle/>
          <a:p>
            <a:r>
              <a:rPr lang="en-GB" dirty="0"/>
              <a:t>Thread</a:t>
            </a:r>
          </a:p>
        </p:txBody>
      </p:sp>
      <p:sp>
        <p:nvSpPr>
          <p:cNvPr id="46" name="TextBox 45"/>
          <p:cNvSpPr txBox="1"/>
          <p:nvPr/>
        </p:nvSpPr>
        <p:spPr>
          <a:xfrm>
            <a:off x="197612" y="2713173"/>
            <a:ext cx="1531188" cy="369332"/>
          </a:xfrm>
          <a:prstGeom prst="rect">
            <a:avLst/>
          </a:prstGeom>
          <a:noFill/>
        </p:spPr>
        <p:txBody>
          <a:bodyPr wrap="none" rtlCol="0">
            <a:spAutoFit/>
          </a:bodyPr>
          <a:lstStyle/>
          <a:p>
            <a:r>
              <a:rPr lang="en-GB" dirty="0"/>
              <a:t>Thread block</a:t>
            </a:r>
          </a:p>
        </p:txBody>
      </p:sp>
      <p:sp>
        <p:nvSpPr>
          <p:cNvPr id="48" name="TextBox 47"/>
          <p:cNvSpPr txBox="1"/>
          <p:nvPr/>
        </p:nvSpPr>
        <p:spPr>
          <a:xfrm>
            <a:off x="7642814" y="2775351"/>
            <a:ext cx="1369927" cy="369332"/>
          </a:xfrm>
          <a:prstGeom prst="rect">
            <a:avLst/>
          </a:prstGeom>
          <a:noFill/>
        </p:spPr>
        <p:txBody>
          <a:bodyPr wrap="none" rtlCol="0">
            <a:spAutoFit/>
          </a:bodyPr>
          <a:lstStyle/>
          <a:p>
            <a:r>
              <a:rPr lang="en-GB" dirty="0"/>
              <a:t>Work-group</a:t>
            </a:r>
          </a:p>
        </p:txBody>
      </p:sp>
      <p:cxnSp>
        <p:nvCxnSpPr>
          <p:cNvPr id="112" name="Straight Connector 111"/>
          <p:cNvCxnSpPr/>
          <p:nvPr/>
        </p:nvCxnSpPr>
        <p:spPr>
          <a:xfrm>
            <a:off x="1691680" y="1124744"/>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91680" y="1862826"/>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691680" y="2600908"/>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91680" y="3338990"/>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691680" y="4077072"/>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77709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079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4448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818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484509" y="3063383"/>
            <a:ext cx="20793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355976" y="2960017"/>
            <a:ext cx="328683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72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24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276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4293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5817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34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86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38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0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p:bldP spid="36" grpId="0"/>
      <p:bldP spid="46" grpId="0"/>
      <p:bldP spid="48"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Enqueue</a:t>
            </a:r>
            <a:r>
              <a:rPr lang="en-GB" dirty="0"/>
              <a:t> a kernel (C)</a:t>
            </a:r>
          </a:p>
        </p:txBody>
      </p:sp>
      <p:sp>
        <p:nvSpPr>
          <p:cNvPr id="4" name="Text Placeholder 3"/>
          <p:cNvSpPr>
            <a:spLocks noGrp="1"/>
          </p:cNvSpPr>
          <p:nvPr>
            <p:ph type="body" idx="1"/>
          </p:nvPr>
        </p:nvSpPr>
        <p:spPr>
          <a:xfrm>
            <a:off x="457200" y="1595933"/>
            <a:ext cx="4040188" cy="639762"/>
          </a:xfrm>
        </p:spPr>
        <p:txBody>
          <a:bodyPr/>
          <a:lstStyle/>
          <a:p>
            <a:pPr algn="ctr"/>
            <a:r>
              <a:rPr lang="en-GB" dirty="0"/>
              <a:t>CUDA C</a:t>
            </a:r>
          </a:p>
        </p:txBody>
      </p:sp>
      <p:sp>
        <p:nvSpPr>
          <p:cNvPr id="5" name="Content Placeholder 4"/>
          <p:cNvSpPr>
            <a:spLocks noGrp="1"/>
          </p:cNvSpPr>
          <p:nvPr>
            <p:ph sz="half" idx="2"/>
          </p:nvPr>
        </p:nvSpPr>
        <p:spPr>
          <a:xfrm>
            <a:off x="107504" y="2430040"/>
            <a:ext cx="4536504" cy="3951288"/>
          </a:xfrm>
        </p:spPr>
        <p:txBody>
          <a:bodyPr/>
          <a:lstStyle/>
          <a:p>
            <a:pPr marL="0" indent="0">
              <a:buNone/>
            </a:pPr>
            <a:r>
              <a:rPr lang="en-GB" sz="1800" b="1" dirty="0">
                <a:solidFill>
                  <a:schemeClr val="accent1"/>
                </a:solidFill>
                <a:latin typeface="Courier New Bold"/>
              </a:rPr>
              <a:t>dim3</a:t>
            </a:r>
            <a:r>
              <a:rPr lang="en-GB" sz="1800" b="1" dirty="0">
                <a:latin typeface="Courier New Bold"/>
              </a:rPr>
              <a:t> </a:t>
            </a:r>
            <a:r>
              <a:rPr lang="en-GB" sz="1800" b="1" dirty="0" err="1">
                <a:latin typeface="Courier New Bold"/>
              </a:rPr>
              <a:t>threads_per_block</a:t>
            </a:r>
            <a:r>
              <a:rPr lang="en-GB" sz="1800" b="1" dirty="0">
                <a:latin typeface="Courier New Bold"/>
              </a:rPr>
              <a:t>(30,20);</a:t>
            </a:r>
          </a:p>
          <a:p>
            <a:pPr marL="0" indent="0">
              <a:buNone/>
            </a:pPr>
            <a:endParaRPr lang="en-GB" sz="1800" b="1" dirty="0">
              <a:latin typeface="Courier New Bold"/>
            </a:endParaRPr>
          </a:p>
          <a:p>
            <a:pPr marL="0" indent="0">
              <a:buNone/>
            </a:pPr>
            <a:r>
              <a:rPr lang="en-GB" sz="1800" b="1" dirty="0">
                <a:solidFill>
                  <a:schemeClr val="accent1"/>
                </a:solidFill>
                <a:latin typeface="Courier New Bold"/>
              </a:rPr>
              <a:t>dim3</a:t>
            </a:r>
            <a:r>
              <a:rPr lang="en-GB" sz="1800" b="1" dirty="0">
                <a:latin typeface="Courier New Bold"/>
              </a:rPr>
              <a:t> </a:t>
            </a:r>
            <a:r>
              <a:rPr lang="en-GB" sz="1800" b="1" dirty="0" err="1">
                <a:latin typeface="Courier New Bold"/>
              </a:rPr>
              <a:t>num_blocks</a:t>
            </a:r>
            <a:r>
              <a:rPr lang="en-GB" sz="1800" b="1" dirty="0">
                <a:latin typeface="Courier New Bold"/>
              </a:rPr>
              <a:t>(10,10);</a:t>
            </a:r>
          </a:p>
          <a:p>
            <a:pPr marL="0" indent="0">
              <a:buNone/>
            </a:pPr>
            <a:endParaRPr lang="en-GB" sz="1800" b="1" dirty="0">
              <a:latin typeface="Courier New Bold"/>
            </a:endParaRPr>
          </a:p>
          <a:p>
            <a:pPr marL="0" indent="0">
              <a:buNone/>
            </a:pPr>
            <a:r>
              <a:rPr lang="en-GB" sz="1800" b="1" dirty="0">
                <a:latin typeface="Courier New Bold"/>
              </a:rPr>
              <a:t>kernel</a:t>
            </a:r>
            <a:r>
              <a:rPr lang="en-GB" sz="1800" b="1" dirty="0">
                <a:solidFill>
                  <a:schemeClr val="accent1"/>
                </a:solidFill>
                <a:latin typeface="Courier New Bold"/>
              </a:rPr>
              <a:t>&lt;&lt;&lt;</a:t>
            </a:r>
            <a:r>
              <a:rPr lang="en-GB" sz="1800" b="1" dirty="0" err="1">
                <a:latin typeface="Courier New Bold"/>
              </a:rPr>
              <a:t>num_blocks</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threads_per_block</a:t>
            </a:r>
            <a:r>
              <a:rPr lang="en-GB" sz="1800" b="1" dirty="0">
                <a:solidFill>
                  <a:schemeClr val="accent1"/>
                </a:solidFill>
                <a:latin typeface="Courier New Bold"/>
              </a:rPr>
              <a:t>&gt;&gt;&gt;</a:t>
            </a:r>
            <a:r>
              <a:rPr lang="en-GB" sz="1800" b="1" dirty="0">
                <a:latin typeface="Courier New Bold"/>
              </a:rPr>
              <a:t>();</a:t>
            </a:r>
          </a:p>
        </p:txBody>
      </p:sp>
      <p:sp>
        <p:nvSpPr>
          <p:cNvPr id="6" name="Text Placeholder 5"/>
          <p:cNvSpPr>
            <a:spLocks noGrp="1"/>
          </p:cNvSpPr>
          <p:nvPr>
            <p:ph type="body" sz="quarter" idx="3"/>
          </p:nvPr>
        </p:nvSpPr>
        <p:spPr>
          <a:xfrm>
            <a:off x="4645025" y="1595933"/>
            <a:ext cx="4041775" cy="639762"/>
          </a:xfrm>
        </p:spPr>
        <p:txBody>
          <a:bodyPr/>
          <a:lstStyle/>
          <a:p>
            <a:pPr algn="ctr"/>
            <a:r>
              <a:rPr lang="en-GB" dirty="0"/>
              <a:t>OpenCL C</a:t>
            </a:r>
          </a:p>
        </p:txBody>
      </p:sp>
      <p:sp>
        <p:nvSpPr>
          <p:cNvPr id="7" name="Content Placeholder 6"/>
          <p:cNvSpPr>
            <a:spLocks noGrp="1"/>
          </p:cNvSpPr>
          <p:nvPr>
            <p:ph sz="quarter" idx="4"/>
          </p:nvPr>
        </p:nvSpPr>
        <p:spPr>
          <a:xfrm>
            <a:off x="4645025" y="2430040"/>
            <a:ext cx="4391471" cy="3951288"/>
          </a:xfrm>
        </p:spPr>
        <p:txBody>
          <a:bodyPr>
            <a:noAutofit/>
          </a:bodyPr>
          <a:lstStyle/>
          <a:p>
            <a:pPr marL="0" indent="0">
              <a:buNone/>
            </a:pPr>
            <a:r>
              <a:rPr lang="en-GB" sz="1800" b="1" dirty="0" err="1">
                <a:solidFill>
                  <a:schemeClr val="tx2">
                    <a:lumMod val="75000"/>
                  </a:schemeClr>
                </a:solidFill>
                <a:latin typeface="Courier New Bold"/>
              </a:rPr>
              <a:t>const</a:t>
            </a:r>
            <a:r>
              <a:rPr lang="en-GB" sz="1800" b="1" dirty="0">
                <a:latin typeface="Courier New Bold"/>
              </a:rPr>
              <a:t> </a:t>
            </a:r>
            <a:r>
              <a:rPr lang="en-GB" sz="1800" b="1" dirty="0" err="1">
                <a:solidFill>
                  <a:schemeClr val="accent2"/>
                </a:solidFill>
                <a:latin typeface="Courier New Bold"/>
              </a:rPr>
              <a:t>size_t</a:t>
            </a:r>
            <a:r>
              <a:rPr lang="en-GB" sz="1800" b="1" dirty="0">
                <a:solidFill>
                  <a:schemeClr val="accent2"/>
                </a:solidFill>
                <a:latin typeface="Courier New Bold"/>
              </a:rPr>
              <a:t> </a:t>
            </a:r>
            <a:r>
              <a:rPr lang="en-GB" sz="1800" b="1" dirty="0">
                <a:latin typeface="Courier New Bold"/>
              </a:rPr>
              <a:t>global[2] =</a:t>
            </a:r>
          </a:p>
          <a:p>
            <a:pPr marL="0" indent="0">
              <a:buNone/>
            </a:pPr>
            <a:r>
              <a:rPr lang="en-GB" sz="1800" b="1" dirty="0">
                <a:latin typeface="Courier New Bold"/>
              </a:rPr>
              <a:t>                  {300, 200};</a:t>
            </a:r>
          </a:p>
          <a:p>
            <a:pPr marL="0" indent="0">
              <a:buNone/>
            </a:pPr>
            <a:endParaRPr lang="en-GB" sz="1800" b="1" dirty="0">
              <a:latin typeface="Courier New Bold"/>
            </a:endParaRPr>
          </a:p>
          <a:p>
            <a:pPr marL="0" indent="0">
              <a:buNone/>
            </a:pPr>
            <a:r>
              <a:rPr lang="en-GB" sz="1800" b="1" dirty="0" err="1">
                <a:solidFill>
                  <a:schemeClr val="tx2">
                    <a:lumMod val="75000"/>
                  </a:schemeClr>
                </a:solidFill>
                <a:latin typeface="Courier New Bold"/>
              </a:rPr>
              <a:t>const</a:t>
            </a:r>
            <a:r>
              <a:rPr lang="en-GB" sz="1800" b="1" dirty="0">
                <a:solidFill>
                  <a:schemeClr val="tx2">
                    <a:lumMod val="75000"/>
                  </a:schemeClr>
                </a:solidFill>
                <a:latin typeface="Courier New Bold"/>
              </a:rPr>
              <a:t> </a:t>
            </a:r>
            <a:r>
              <a:rPr lang="en-GB" sz="1800" b="1" dirty="0" err="1">
                <a:solidFill>
                  <a:schemeClr val="accent2"/>
                </a:solidFill>
                <a:latin typeface="Courier New Bold"/>
              </a:rPr>
              <a:t>size_t</a:t>
            </a:r>
            <a:r>
              <a:rPr lang="en-GB" sz="1800" b="1" dirty="0">
                <a:solidFill>
                  <a:schemeClr val="accent2"/>
                </a:solidFill>
                <a:latin typeface="Courier New Bold"/>
              </a:rPr>
              <a:t> </a:t>
            </a:r>
            <a:r>
              <a:rPr lang="en-GB" sz="1800" b="1" dirty="0">
                <a:latin typeface="Courier New Bold"/>
              </a:rPr>
              <a:t>local[2] = </a:t>
            </a:r>
          </a:p>
          <a:p>
            <a:pPr marL="0" indent="0">
              <a:buNone/>
            </a:pPr>
            <a:r>
              <a:rPr lang="en-GB" sz="1800" b="1" dirty="0">
                <a:latin typeface="Courier New Bold"/>
              </a:rPr>
              <a:t>                  {30, 20};</a:t>
            </a:r>
          </a:p>
          <a:p>
            <a:pPr marL="0" indent="0">
              <a:buNone/>
            </a:pPr>
            <a:endParaRPr lang="en-GB" sz="1800" b="1" dirty="0">
              <a:latin typeface="Courier New Bold"/>
            </a:endParaRPr>
          </a:p>
          <a:p>
            <a:pPr marL="0" indent="0">
              <a:buNone/>
            </a:pPr>
            <a:r>
              <a:rPr lang="en-GB" sz="1800" b="1" dirty="0" err="1">
                <a:solidFill>
                  <a:schemeClr val="accent1"/>
                </a:solidFill>
                <a:latin typeface="Courier New Bold"/>
              </a:rPr>
              <a:t>clEnqueueNDRangeKernel</a:t>
            </a:r>
            <a:r>
              <a:rPr lang="en-GB" sz="1800" b="1" dirty="0">
                <a:latin typeface="Courier New Bold"/>
              </a:rPr>
              <a:t>(</a:t>
            </a:r>
          </a:p>
          <a:p>
            <a:pPr marL="0" indent="0">
              <a:buNone/>
            </a:pPr>
            <a:r>
              <a:rPr lang="en-GB" sz="1800" b="1" dirty="0">
                <a:latin typeface="Courier New Bold"/>
              </a:rPr>
              <a:t>       queue, &amp;kernel,</a:t>
            </a:r>
          </a:p>
          <a:p>
            <a:pPr marL="0" indent="0">
              <a:buNone/>
            </a:pPr>
            <a:r>
              <a:rPr lang="en-GB" sz="1800" b="1" dirty="0">
                <a:latin typeface="Courier New Bold"/>
              </a:rPr>
              <a:t>       2, 0, &amp;global, &amp;local,</a:t>
            </a:r>
          </a:p>
          <a:p>
            <a:pPr marL="0" indent="0">
              <a:buNone/>
            </a:pPr>
            <a:r>
              <a:rPr lang="en-GB" sz="1800" b="1" dirty="0">
                <a:latin typeface="Courier New Bold"/>
              </a:rPr>
              <a:t>       0, NULL, NULL);</a:t>
            </a:r>
          </a:p>
        </p:txBody>
      </p:sp>
    </p:spTree>
    <p:extLst>
      <p:ext uri="{BB962C8B-B14F-4D97-AF65-F5344CB8AC3E}">
        <p14:creationId xmlns:p14="http://schemas.microsoft.com/office/powerpoint/2010/main" val="21190853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Enqueue</a:t>
            </a:r>
            <a:r>
              <a:rPr lang="en-GB" dirty="0"/>
              <a:t> a kernel (C++)</a:t>
            </a:r>
          </a:p>
        </p:txBody>
      </p:sp>
      <p:sp>
        <p:nvSpPr>
          <p:cNvPr id="4" name="Text Placeholder 3"/>
          <p:cNvSpPr>
            <a:spLocks noGrp="1"/>
          </p:cNvSpPr>
          <p:nvPr>
            <p:ph type="body" idx="1"/>
          </p:nvPr>
        </p:nvSpPr>
        <p:spPr/>
        <p:txBody>
          <a:bodyPr/>
          <a:lstStyle/>
          <a:p>
            <a:pPr algn="ctr"/>
            <a:r>
              <a:rPr lang="en-GB" dirty="0"/>
              <a:t>CUDA C</a:t>
            </a:r>
          </a:p>
        </p:txBody>
      </p:sp>
      <p:sp>
        <p:nvSpPr>
          <p:cNvPr id="5" name="Content Placeholder 4"/>
          <p:cNvSpPr>
            <a:spLocks noGrp="1"/>
          </p:cNvSpPr>
          <p:nvPr>
            <p:ph sz="half" idx="2"/>
          </p:nvPr>
        </p:nvSpPr>
        <p:spPr>
          <a:xfrm>
            <a:off x="107504" y="2174875"/>
            <a:ext cx="4536504" cy="3951288"/>
          </a:xfrm>
        </p:spPr>
        <p:txBody>
          <a:bodyPr>
            <a:normAutofit/>
          </a:bodyPr>
          <a:lstStyle/>
          <a:p>
            <a:pPr marL="0" indent="0">
              <a:buNone/>
            </a:pPr>
            <a:r>
              <a:rPr lang="en-GB" sz="2000" b="1" dirty="0">
                <a:solidFill>
                  <a:schemeClr val="accent1"/>
                </a:solidFill>
                <a:latin typeface="Courier New Bold"/>
              </a:rPr>
              <a:t>dim3</a:t>
            </a:r>
            <a:r>
              <a:rPr lang="en-GB" sz="2000" b="1" dirty="0">
                <a:latin typeface="Courier New Bold"/>
              </a:rPr>
              <a:t> </a:t>
            </a:r>
            <a:r>
              <a:rPr lang="en-GB" sz="2000" b="1" dirty="0" err="1">
                <a:latin typeface="Courier New Bold"/>
              </a:rPr>
              <a:t>threads_per_block</a:t>
            </a:r>
            <a:r>
              <a:rPr lang="en-GB" sz="2000" b="1" dirty="0">
                <a:latin typeface="Courier New Bold"/>
              </a:rPr>
              <a:t>(30,20);</a:t>
            </a:r>
          </a:p>
          <a:p>
            <a:pPr marL="0" indent="0">
              <a:buNone/>
            </a:pPr>
            <a:endParaRPr lang="en-GB" sz="2000" b="1" dirty="0">
              <a:latin typeface="Courier New Bold"/>
            </a:endParaRPr>
          </a:p>
          <a:p>
            <a:pPr marL="0" indent="0">
              <a:buNone/>
            </a:pPr>
            <a:endParaRPr lang="en-GB" sz="2000" b="1" dirty="0">
              <a:solidFill>
                <a:schemeClr val="accent1"/>
              </a:solidFill>
              <a:latin typeface="Courier New Bold"/>
            </a:endParaRPr>
          </a:p>
          <a:p>
            <a:pPr marL="0" indent="0">
              <a:buNone/>
            </a:pPr>
            <a:r>
              <a:rPr lang="en-GB" sz="2000" b="1" dirty="0">
                <a:solidFill>
                  <a:schemeClr val="accent1"/>
                </a:solidFill>
                <a:latin typeface="Courier New Bold"/>
              </a:rPr>
              <a:t>dim3</a:t>
            </a:r>
            <a:r>
              <a:rPr lang="en-GB" sz="2000" b="1" dirty="0">
                <a:latin typeface="Courier New Bold"/>
              </a:rPr>
              <a:t> </a:t>
            </a:r>
            <a:r>
              <a:rPr lang="en-GB" sz="2000" b="1" dirty="0" err="1">
                <a:latin typeface="Courier New Bold"/>
              </a:rPr>
              <a:t>num_blocks</a:t>
            </a:r>
            <a:r>
              <a:rPr lang="en-GB" sz="2000" b="1" dirty="0">
                <a:latin typeface="Courier New Bold"/>
              </a:rPr>
              <a:t>(10,10);</a:t>
            </a:r>
          </a:p>
          <a:p>
            <a:pPr marL="0" indent="0">
              <a:buNone/>
            </a:pPr>
            <a:endParaRPr lang="en-GB" sz="2000" b="1" dirty="0">
              <a:latin typeface="Courier New Bold"/>
            </a:endParaRPr>
          </a:p>
          <a:p>
            <a:pPr marL="0" indent="0">
              <a:buNone/>
            </a:pPr>
            <a:r>
              <a:rPr lang="en-GB" sz="2000" b="1" dirty="0">
                <a:latin typeface="Courier New Bold"/>
              </a:rPr>
              <a:t>kernel</a:t>
            </a:r>
            <a:r>
              <a:rPr lang="en-GB" sz="2000" b="1" dirty="0">
                <a:solidFill>
                  <a:schemeClr val="accent1"/>
                </a:solidFill>
                <a:latin typeface="Courier New Bold"/>
              </a:rPr>
              <a:t>&lt;&lt;&lt;</a:t>
            </a:r>
            <a:r>
              <a:rPr lang="en-GB" sz="2000" b="1" dirty="0" err="1">
                <a:latin typeface="Courier New Bold"/>
              </a:rPr>
              <a:t>num_blocks</a:t>
            </a:r>
            <a:r>
              <a:rPr lang="en-GB" sz="2000" b="1" dirty="0">
                <a:latin typeface="Courier New Bold"/>
              </a:rPr>
              <a:t>,       </a:t>
            </a:r>
          </a:p>
          <a:p>
            <a:pPr marL="0" indent="0">
              <a:buNone/>
            </a:pPr>
            <a:r>
              <a:rPr lang="en-GB" sz="2000" b="1" dirty="0">
                <a:latin typeface="Courier New Bold"/>
              </a:rPr>
              <a:t>  </a:t>
            </a:r>
            <a:r>
              <a:rPr lang="en-GB" sz="2000" b="1" dirty="0" err="1">
                <a:latin typeface="Courier New Bold"/>
              </a:rPr>
              <a:t>threads_per_block</a:t>
            </a:r>
            <a:r>
              <a:rPr lang="en-GB" sz="2000" b="1" dirty="0">
                <a:solidFill>
                  <a:schemeClr val="accent1"/>
                </a:solidFill>
                <a:latin typeface="Courier New Bold"/>
              </a:rPr>
              <a:t>&gt;&gt;&gt;</a:t>
            </a:r>
            <a:r>
              <a:rPr lang="en-GB" sz="2000" b="1" dirty="0">
                <a:latin typeface="Courier New Bold"/>
              </a:rPr>
              <a:t>(…);</a:t>
            </a:r>
          </a:p>
        </p:txBody>
      </p:sp>
      <p:sp>
        <p:nvSpPr>
          <p:cNvPr id="6" name="Text Placeholder 5"/>
          <p:cNvSpPr>
            <a:spLocks noGrp="1"/>
          </p:cNvSpPr>
          <p:nvPr>
            <p:ph type="body" sz="quarter" idx="3"/>
          </p:nvPr>
        </p:nvSpPr>
        <p:spPr/>
        <p:txBody>
          <a:bodyPr/>
          <a:lstStyle/>
          <a:p>
            <a:pPr algn="ctr"/>
            <a:r>
              <a:rPr lang="en-GB" dirty="0"/>
              <a:t>OpenCL C++</a:t>
            </a:r>
          </a:p>
        </p:txBody>
      </p:sp>
      <p:sp>
        <p:nvSpPr>
          <p:cNvPr id="7" name="Content Placeholder 6"/>
          <p:cNvSpPr>
            <a:spLocks noGrp="1"/>
          </p:cNvSpPr>
          <p:nvPr>
            <p:ph sz="quarter" idx="4"/>
          </p:nvPr>
        </p:nvSpPr>
        <p:spPr>
          <a:xfrm>
            <a:off x="4427984" y="2174875"/>
            <a:ext cx="4642991" cy="3951288"/>
          </a:xfrm>
        </p:spPr>
        <p:txBody>
          <a:bodyPr>
            <a:normAutofit/>
          </a:bodyPr>
          <a:lstStyle/>
          <a:p>
            <a:pPr marL="0" indent="0">
              <a:buNone/>
            </a:pPr>
            <a:r>
              <a:rPr lang="en-GB" sz="2000" b="1" dirty="0" err="1">
                <a:solidFill>
                  <a:schemeClr val="tx2">
                    <a:lumMod val="75000"/>
                  </a:schemeClr>
                </a:solidFill>
                <a:latin typeface="Courier New Bold"/>
              </a:rPr>
              <a:t>const</a:t>
            </a:r>
            <a:r>
              <a:rPr lang="en-GB" sz="2000" b="1" dirty="0">
                <a:latin typeface="Courier New Bold"/>
              </a:rPr>
              <a:t> </a:t>
            </a:r>
            <a:r>
              <a:rPr lang="en-GB" sz="2000" b="1" dirty="0">
                <a:solidFill>
                  <a:schemeClr val="accent2"/>
                </a:solidFill>
                <a:latin typeface="Courier New Bold"/>
              </a:rPr>
              <a:t>cl::</a:t>
            </a:r>
            <a:r>
              <a:rPr lang="en-GB" sz="2000" b="1" dirty="0" err="1">
                <a:solidFill>
                  <a:schemeClr val="accent2"/>
                </a:solidFill>
                <a:latin typeface="Courier New Bold"/>
              </a:rPr>
              <a:t>NDRange</a:t>
            </a:r>
            <a:br>
              <a:rPr lang="en-GB" sz="2000" b="1" dirty="0">
                <a:solidFill>
                  <a:schemeClr val="accent2"/>
                </a:solidFill>
                <a:latin typeface="Courier New Bold"/>
              </a:rPr>
            </a:br>
            <a:r>
              <a:rPr lang="en-GB" sz="2000" b="1" dirty="0">
                <a:solidFill>
                  <a:schemeClr val="accent2"/>
                </a:solidFill>
                <a:latin typeface="Courier New Bold"/>
              </a:rPr>
              <a:t>       </a:t>
            </a:r>
            <a:r>
              <a:rPr lang="en-GB" sz="2000" b="1" dirty="0">
                <a:latin typeface="Courier New Bold"/>
              </a:rPr>
              <a:t>global(300, 200);</a:t>
            </a:r>
          </a:p>
          <a:p>
            <a:pPr marL="0" indent="0">
              <a:buNone/>
            </a:pPr>
            <a:endParaRPr lang="en-GB" sz="2000" b="1" dirty="0">
              <a:latin typeface="Courier New Bold"/>
            </a:endParaRPr>
          </a:p>
          <a:p>
            <a:pPr marL="0" indent="0">
              <a:buNone/>
            </a:pPr>
            <a:r>
              <a:rPr lang="en-GB" sz="2000" b="1" dirty="0" err="1">
                <a:solidFill>
                  <a:schemeClr val="tx2">
                    <a:lumMod val="75000"/>
                  </a:schemeClr>
                </a:solidFill>
                <a:latin typeface="Courier New Bold"/>
              </a:rPr>
              <a:t>const</a:t>
            </a:r>
            <a:r>
              <a:rPr lang="en-GB" sz="2000" b="1" dirty="0">
                <a:solidFill>
                  <a:schemeClr val="tx2">
                    <a:lumMod val="75000"/>
                  </a:schemeClr>
                </a:solidFill>
                <a:latin typeface="Courier New Bold"/>
              </a:rPr>
              <a:t> </a:t>
            </a:r>
            <a:r>
              <a:rPr lang="en-GB" sz="2000" b="1" dirty="0">
                <a:solidFill>
                  <a:schemeClr val="accent2"/>
                </a:solidFill>
                <a:latin typeface="Courier New Bold"/>
              </a:rPr>
              <a:t>cl::</a:t>
            </a:r>
            <a:r>
              <a:rPr lang="en-GB" sz="2000" b="1" dirty="0" err="1">
                <a:solidFill>
                  <a:schemeClr val="accent2"/>
                </a:solidFill>
                <a:latin typeface="Courier New Bold"/>
              </a:rPr>
              <a:t>NDRange</a:t>
            </a:r>
            <a:br>
              <a:rPr lang="en-GB" sz="2000" b="1" dirty="0">
                <a:solidFill>
                  <a:schemeClr val="accent2"/>
                </a:solidFill>
                <a:latin typeface="Courier New Bold"/>
              </a:rPr>
            </a:br>
            <a:r>
              <a:rPr lang="en-GB" sz="2000" b="1" dirty="0">
                <a:solidFill>
                  <a:schemeClr val="accent2"/>
                </a:solidFill>
                <a:latin typeface="Courier New Bold"/>
              </a:rPr>
              <a:t>       </a:t>
            </a:r>
            <a:r>
              <a:rPr lang="en-GB" sz="2000" b="1" dirty="0">
                <a:latin typeface="Courier New Bold"/>
              </a:rPr>
              <a:t>local(30, 20);</a:t>
            </a:r>
          </a:p>
          <a:p>
            <a:pPr marL="0" indent="0">
              <a:buNone/>
            </a:pPr>
            <a:endParaRPr lang="en-GB" sz="2000" b="1" dirty="0">
              <a:latin typeface="Courier New Bold"/>
            </a:endParaRPr>
          </a:p>
          <a:p>
            <a:pPr marL="0" indent="0">
              <a:buNone/>
            </a:pPr>
            <a:r>
              <a:rPr lang="en-GB" sz="2000" b="1" dirty="0">
                <a:latin typeface="Courier New Bold"/>
              </a:rPr>
              <a:t>kernel(</a:t>
            </a:r>
          </a:p>
          <a:p>
            <a:pPr marL="0" indent="0">
              <a:buNone/>
            </a:pPr>
            <a:r>
              <a:rPr lang="en-GB" sz="2000" b="1" dirty="0">
                <a:latin typeface="Courier New Bold"/>
              </a:rPr>
              <a:t>  </a:t>
            </a:r>
            <a:r>
              <a:rPr lang="en-GB" sz="2000" b="1" dirty="0" err="1">
                <a:latin typeface="Courier New Bold"/>
              </a:rPr>
              <a:t>EnqueueArgs</a:t>
            </a:r>
            <a:r>
              <a:rPr lang="en-GB" sz="2000" b="1" dirty="0">
                <a:latin typeface="Courier New Bold"/>
              </a:rPr>
              <a:t>(global, local),</a:t>
            </a:r>
          </a:p>
          <a:p>
            <a:pPr marL="0" indent="0">
              <a:buNone/>
            </a:pPr>
            <a:r>
              <a:rPr lang="en-GB" sz="2000" b="1" dirty="0">
                <a:latin typeface="Courier New Bold"/>
              </a:rPr>
              <a:t>  …);</a:t>
            </a:r>
          </a:p>
        </p:txBody>
      </p:sp>
    </p:spTree>
    <p:extLst>
      <p:ext uri="{BB962C8B-B14F-4D97-AF65-F5344CB8AC3E}">
        <p14:creationId xmlns:p14="http://schemas.microsoft.com/office/powerpoint/2010/main" val="14917301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work</a:t>
            </a:r>
          </a:p>
        </p:txBody>
      </p:sp>
      <p:sp>
        <p:nvSpPr>
          <p:cNvPr id="6" name="Text Placeholder 5"/>
          <p:cNvSpPr>
            <a:spLocks noGrp="1"/>
          </p:cNvSpPr>
          <p:nvPr>
            <p:ph type="body" idx="1"/>
          </p:nvPr>
        </p:nvSpPr>
        <p:spPr/>
        <p:txBody>
          <a:bodyPr/>
          <a:lstStyle/>
          <a:p>
            <a:pPr algn="ctr"/>
            <a:r>
              <a:rPr lang="en-GB" dirty="0">
                <a:solidFill>
                  <a:schemeClr val="accent3"/>
                </a:solidFill>
              </a:rPr>
              <a:t>CUDA</a:t>
            </a:r>
          </a:p>
        </p:txBody>
      </p:sp>
      <p:sp>
        <p:nvSpPr>
          <p:cNvPr id="7" name="Content Placeholder 6"/>
          <p:cNvSpPr>
            <a:spLocks noGrp="1"/>
          </p:cNvSpPr>
          <p:nvPr>
            <p:ph sz="half" idx="2"/>
          </p:nvPr>
        </p:nvSpPr>
        <p:spPr>
          <a:xfrm>
            <a:off x="179512" y="2174875"/>
            <a:ext cx="4752528" cy="3951288"/>
          </a:xfrm>
        </p:spPr>
        <p:txBody>
          <a:bodyPr>
            <a:normAutofit/>
          </a:bodyPr>
          <a:lstStyle/>
          <a:p>
            <a:pPr marL="0" indent="0" algn="ctr">
              <a:lnSpc>
                <a:spcPct val="150000"/>
              </a:lnSpc>
              <a:buNone/>
            </a:pPr>
            <a:r>
              <a:rPr lang="en-GB" dirty="0" err="1"/>
              <a:t>gridDim</a:t>
            </a:r>
            <a:endParaRPr lang="en-GB" dirty="0"/>
          </a:p>
          <a:p>
            <a:pPr marL="0" indent="0" algn="ctr">
              <a:lnSpc>
                <a:spcPct val="150000"/>
              </a:lnSpc>
              <a:buNone/>
            </a:pPr>
            <a:r>
              <a:rPr lang="en-GB" dirty="0" err="1"/>
              <a:t>blockIdx</a:t>
            </a:r>
            <a:endParaRPr lang="en-GB" dirty="0"/>
          </a:p>
          <a:p>
            <a:pPr marL="0" indent="0" algn="ctr">
              <a:lnSpc>
                <a:spcPct val="150000"/>
              </a:lnSpc>
              <a:buNone/>
            </a:pPr>
            <a:r>
              <a:rPr lang="en-GB" dirty="0" err="1"/>
              <a:t>blockDim</a:t>
            </a:r>
            <a:endParaRPr lang="en-GB" dirty="0"/>
          </a:p>
          <a:p>
            <a:pPr marL="0" indent="0" algn="ctr">
              <a:lnSpc>
                <a:spcPct val="150000"/>
              </a:lnSpc>
              <a:buNone/>
            </a:pPr>
            <a:r>
              <a:rPr lang="en-GB" dirty="0" err="1"/>
              <a:t>gridDim</a:t>
            </a:r>
            <a:r>
              <a:rPr lang="en-GB" dirty="0"/>
              <a:t> * </a:t>
            </a:r>
            <a:r>
              <a:rPr lang="en-GB" dirty="0" err="1"/>
              <a:t>blockDim</a:t>
            </a:r>
            <a:endParaRPr lang="en-GB" dirty="0"/>
          </a:p>
          <a:p>
            <a:pPr marL="0" indent="0" algn="ctr">
              <a:lnSpc>
                <a:spcPct val="150000"/>
              </a:lnSpc>
              <a:buNone/>
            </a:pPr>
            <a:r>
              <a:rPr lang="en-GB" dirty="0" err="1"/>
              <a:t>threadIdx</a:t>
            </a:r>
            <a:endParaRPr lang="en-GB" dirty="0"/>
          </a:p>
          <a:p>
            <a:pPr marL="0" indent="0" algn="ctr">
              <a:lnSpc>
                <a:spcPct val="150000"/>
              </a:lnSpc>
              <a:buNone/>
            </a:pPr>
            <a:r>
              <a:rPr lang="en-GB" dirty="0" err="1"/>
              <a:t>blockIdx</a:t>
            </a:r>
            <a:r>
              <a:rPr lang="en-GB" dirty="0"/>
              <a:t> * </a:t>
            </a:r>
            <a:r>
              <a:rPr lang="en-GB" dirty="0" err="1"/>
              <a:t>blockdim</a:t>
            </a:r>
            <a:r>
              <a:rPr lang="en-GB" dirty="0"/>
              <a:t> + </a:t>
            </a:r>
            <a:r>
              <a:rPr lang="en-GB" dirty="0" err="1"/>
              <a:t>threadIdx</a:t>
            </a:r>
            <a:endParaRPr lang="en-GB" dirty="0"/>
          </a:p>
        </p:txBody>
      </p:sp>
      <p:sp>
        <p:nvSpPr>
          <p:cNvPr id="8" name="Text Placeholder 7"/>
          <p:cNvSpPr>
            <a:spLocks noGrp="1"/>
          </p:cNvSpPr>
          <p:nvPr>
            <p:ph type="body" sz="quarter" idx="3"/>
          </p:nvPr>
        </p:nvSpPr>
        <p:spPr/>
        <p:txBody>
          <a:bodyPr/>
          <a:lstStyle/>
          <a:p>
            <a:pPr algn="ctr"/>
            <a:r>
              <a:rPr lang="en-GB" dirty="0">
                <a:solidFill>
                  <a:schemeClr val="accent3"/>
                </a:solidFill>
              </a:rPr>
              <a:t>OpenCL</a:t>
            </a:r>
          </a:p>
        </p:txBody>
      </p:sp>
      <p:sp>
        <p:nvSpPr>
          <p:cNvPr id="9" name="Content Placeholder 8"/>
          <p:cNvSpPr>
            <a:spLocks noGrp="1"/>
          </p:cNvSpPr>
          <p:nvPr>
            <p:ph sz="quarter" idx="4"/>
          </p:nvPr>
        </p:nvSpPr>
        <p:spPr>
          <a:xfrm>
            <a:off x="4788024" y="2132856"/>
            <a:ext cx="3744416" cy="3951288"/>
          </a:xfrm>
        </p:spPr>
        <p:txBody>
          <a:bodyPr/>
          <a:lstStyle/>
          <a:p>
            <a:pPr marL="0" indent="0" algn="ctr">
              <a:lnSpc>
                <a:spcPct val="150000"/>
              </a:lnSpc>
              <a:buNone/>
            </a:pPr>
            <a:r>
              <a:rPr lang="en-GB" dirty="0" err="1"/>
              <a:t>get_num_groups</a:t>
            </a:r>
            <a:r>
              <a:rPr lang="en-GB" dirty="0"/>
              <a:t>()</a:t>
            </a:r>
          </a:p>
          <a:p>
            <a:pPr marL="0" indent="0" algn="ctr">
              <a:lnSpc>
                <a:spcPct val="150000"/>
              </a:lnSpc>
              <a:buNone/>
            </a:pPr>
            <a:r>
              <a:rPr lang="en-GB" dirty="0" err="1"/>
              <a:t>get_group_id</a:t>
            </a:r>
            <a:r>
              <a:rPr lang="en-GB" dirty="0"/>
              <a:t>()</a:t>
            </a:r>
          </a:p>
          <a:p>
            <a:pPr marL="0" indent="0" algn="ctr">
              <a:lnSpc>
                <a:spcPct val="150000"/>
              </a:lnSpc>
              <a:buNone/>
            </a:pPr>
            <a:r>
              <a:rPr lang="en-GB" dirty="0" err="1"/>
              <a:t>get_local_size</a:t>
            </a:r>
            <a:r>
              <a:rPr lang="en-GB" dirty="0"/>
              <a:t>()</a:t>
            </a:r>
          </a:p>
          <a:p>
            <a:pPr marL="0" indent="0" algn="ctr">
              <a:lnSpc>
                <a:spcPct val="150000"/>
              </a:lnSpc>
              <a:buNone/>
            </a:pPr>
            <a:r>
              <a:rPr lang="en-GB" dirty="0" err="1"/>
              <a:t>get_global_size</a:t>
            </a:r>
            <a:r>
              <a:rPr lang="en-GB" dirty="0"/>
              <a:t>()</a:t>
            </a:r>
          </a:p>
          <a:p>
            <a:pPr marL="0" indent="0" algn="ctr">
              <a:lnSpc>
                <a:spcPct val="150000"/>
              </a:lnSpc>
              <a:buNone/>
            </a:pPr>
            <a:r>
              <a:rPr lang="en-GB" dirty="0" err="1"/>
              <a:t>get_local_id</a:t>
            </a:r>
            <a:r>
              <a:rPr lang="en-GB" dirty="0"/>
              <a:t>()</a:t>
            </a:r>
          </a:p>
          <a:p>
            <a:pPr marL="0" indent="0" algn="ctr">
              <a:lnSpc>
                <a:spcPct val="150000"/>
              </a:lnSpc>
              <a:buNone/>
            </a:pPr>
            <a:r>
              <a:rPr lang="en-GB" dirty="0" err="1"/>
              <a:t>get_global_id</a:t>
            </a:r>
            <a:r>
              <a:rPr lang="en-GB" dirty="0"/>
              <a:t>()</a:t>
            </a:r>
          </a:p>
        </p:txBody>
      </p:sp>
    </p:spTree>
    <p:extLst>
      <p:ext uri="{BB962C8B-B14F-4D97-AF65-F5344CB8AC3E}">
        <p14:creationId xmlns:p14="http://schemas.microsoft.com/office/powerpoint/2010/main" val="34739463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Differences in kernels</a:t>
            </a:r>
          </a:p>
        </p:txBody>
      </p:sp>
      <p:sp>
        <p:nvSpPr>
          <p:cNvPr id="7" name="Content Placeholder 6"/>
          <p:cNvSpPr>
            <a:spLocks noGrp="1"/>
          </p:cNvSpPr>
          <p:nvPr>
            <p:ph idx="1"/>
          </p:nvPr>
        </p:nvSpPr>
        <p:spPr>
          <a:xfrm>
            <a:off x="457200" y="1600200"/>
            <a:ext cx="8229600" cy="4997152"/>
          </a:xfrm>
        </p:spPr>
        <p:txBody>
          <a:bodyPr>
            <a:normAutofit lnSpcReduction="10000"/>
          </a:bodyPr>
          <a:lstStyle/>
          <a:p>
            <a:r>
              <a:rPr lang="en-GB" dirty="0"/>
              <a:t>Where do you find the kernel?</a:t>
            </a:r>
          </a:p>
          <a:p>
            <a:pPr lvl="1"/>
            <a:r>
              <a:rPr lang="en-GB" dirty="0"/>
              <a:t>OpenCL -  either a string (</a:t>
            </a:r>
            <a:r>
              <a:rPr lang="en-GB" dirty="0" err="1"/>
              <a:t>const</a:t>
            </a:r>
            <a:r>
              <a:rPr lang="en-GB" dirty="0"/>
              <a:t> char *), or read from a file</a:t>
            </a:r>
          </a:p>
          <a:p>
            <a:pPr lvl="1"/>
            <a:r>
              <a:rPr lang="en-GB" dirty="0"/>
              <a:t>CUDA – a function in the host code</a:t>
            </a:r>
          </a:p>
          <a:p>
            <a:r>
              <a:rPr lang="en-GB" dirty="0"/>
              <a:t>Denoting a kernel</a:t>
            </a:r>
          </a:p>
          <a:p>
            <a:pPr lvl="1"/>
            <a:r>
              <a:rPr lang="en-GB" dirty="0"/>
              <a:t>OpenCL - __kernel</a:t>
            </a:r>
          </a:p>
          <a:p>
            <a:pPr lvl="1"/>
            <a:r>
              <a:rPr lang="en-GB" dirty="0"/>
              <a:t>CUDA - __global__</a:t>
            </a:r>
          </a:p>
          <a:p>
            <a:r>
              <a:rPr lang="en-GB" dirty="0"/>
              <a:t>When are my kernels compiled?</a:t>
            </a:r>
          </a:p>
          <a:p>
            <a:pPr lvl="1"/>
            <a:r>
              <a:rPr lang="en-GB" dirty="0"/>
              <a:t>OpenCL – at runtime</a:t>
            </a:r>
          </a:p>
          <a:p>
            <a:pPr lvl="1"/>
            <a:r>
              <a:rPr lang="en-GB" dirty="0"/>
              <a:t>CUDA – with compilation of host code</a:t>
            </a:r>
          </a:p>
        </p:txBody>
      </p:sp>
    </p:spTree>
    <p:extLst>
      <p:ext uri="{BB962C8B-B14F-4D97-AF65-F5344CB8AC3E}">
        <p14:creationId xmlns:p14="http://schemas.microsoft.com/office/powerpoint/2010/main" val="7504789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Host code</a:t>
            </a:r>
          </a:p>
        </p:txBody>
      </p:sp>
      <p:sp>
        <p:nvSpPr>
          <p:cNvPr id="3" name="Content Placeholder 2"/>
          <p:cNvSpPr>
            <a:spLocks noGrp="1"/>
          </p:cNvSpPr>
          <p:nvPr>
            <p:ph idx="1"/>
          </p:nvPr>
        </p:nvSpPr>
        <p:spPr>
          <a:xfrm>
            <a:off x="457200" y="1600200"/>
            <a:ext cx="8229600" cy="5069160"/>
          </a:xfrm>
        </p:spPr>
        <p:txBody>
          <a:bodyPr>
            <a:normAutofit/>
          </a:bodyPr>
          <a:lstStyle/>
          <a:p>
            <a:r>
              <a:rPr lang="en-GB" dirty="0"/>
              <a:t>By default, CUDA initializes the GPU automatically</a:t>
            </a:r>
          </a:p>
          <a:p>
            <a:pPr lvl="1"/>
            <a:r>
              <a:rPr lang="en-GB" dirty="0"/>
              <a:t>If you needed anything more complicated (multi-device etc.) you must do so manually</a:t>
            </a:r>
          </a:p>
          <a:p>
            <a:r>
              <a:rPr lang="en-GB" dirty="0"/>
              <a:t>OpenCL always requires explicit device initialization</a:t>
            </a:r>
          </a:p>
          <a:p>
            <a:pPr lvl="1"/>
            <a:r>
              <a:rPr lang="en-GB" dirty="0"/>
              <a:t>It runs not just on NVIDIA® GPUs and so you must tell it which device(s) to use</a:t>
            </a:r>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2064577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Thread Synchronization</a:t>
            </a:r>
          </a:p>
        </p:txBody>
      </p:sp>
      <p:graphicFrame>
        <p:nvGraphicFramePr>
          <p:cNvPr id="11" name="Content Placeholder 3"/>
          <p:cNvGraphicFramePr>
            <a:graphicFrameLocks/>
          </p:cNvGraphicFramePr>
          <p:nvPr>
            <p:extLst>
              <p:ext uri="{D42A27DB-BD31-4B8C-83A1-F6EECF244321}">
                <p14:modId xmlns:p14="http://schemas.microsoft.com/office/powerpoint/2010/main" val="3443885058"/>
              </p:ext>
            </p:extLst>
          </p:nvPr>
        </p:nvGraphicFramePr>
        <p:xfrm>
          <a:off x="107504" y="1600200"/>
          <a:ext cx="8928992" cy="4882642"/>
        </p:xfrm>
        <a:graphic>
          <a:graphicData uri="http://schemas.openxmlformats.org/drawingml/2006/table">
            <a:tbl>
              <a:tblPr firstRow="1" bandRow="1">
                <a:tableStyleId>{2D5ABB26-0587-4C30-8999-92F81FD0307C}</a:tableStyleId>
              </a:tblPr>
              <a:tblGrid>
                <a:gridCol w="4148825">
                  <a:extLst>
                    <a:ext uri="{9D8B030D-6E8A-4147-A177-3AD203B41FA5}">
                      <a16:colId xmlns:a16="http://schemas.microsoft.com/office/drawing/2014/main" val="20000"/>
                    </a:ext>
                  </a:extLst>
                </a:gridCol>
                <a:gridCol w="4780167">
                  <a:extLst>
                    <a:ext uri="{9D8B030D-6E8A-4147-A177-3AD203B41FA5}">
                      <a16:colId xmlns:a16="http://schemas.microsoft.com/office/drawing/2014/main" val="20001"/>
                    </a:ext>
                  </a:extLst>
                </a:gridCol>
              </a:tblGrid>
              <a:tr h="592182">
                <a:tc>
                  <a:txBody>
                    <a:bodyPr/>
                    <a:lstStyle/>
                    <a:p>
                      <a:pPr algn="ctr"/>
                      <a:r>
                        <a:rPr lang="en-GB" sz="2400" b="1" dirty="0">
                          <a:solidFill>
                            <a:schemeClr val="accent3"/>
                          </a:solidFill>
                          <a:latin typeface="+mn-lt"/>
                        </a:rPr>
                        <a:t>CUDA</a:t>
                      </a:r>
                    </a:p>
                  </a:txBody>
                  <a:tcPr/>
                </a:tc>
                <a:tc>
                  <a:txBody>
                    <a:bodyPr/>
                    <a:lstStyle/>
                    <a:p>
                      <a:pPr algn="ctr"/>
                      <a:r>
                        <a:rPr lang="en-GB" sz="2400" b="1" dirty="0">
                          <a:solidFill>
                            <a:schemeClr val="accent3"/>
                          </a:solidFill>
                          <a:latin typeface="+mn-lt"/>
                        </a:rPr>
                        <a:t>OpenCL</a:t>
                      </a:r>
                    </a:p>
                  </a:txBody>
                  <a:tcPr/>
                </a:tc>
                <a:extLst>
                  <a:ext uri="{0D108BD9-81ED-4DB2-BD59-A6C34878D82A}">
                    <a16:rowId xmlns:a16="http://schemas.microsoft.com/office/drawing/2014/main" val="10000"/>
                  </a:ext>
                </a:extLst>
              </a:tr>
              <a:tr h="592182">
                <a:tc>
                  <a:txBody>
                    <a:bodyPr/>
                    <a:lstStyle/>
                    <a:p>
                      <a:pPr algn="ctr"/>
                      <a:r>
                        <a:rPr lang="en-GB" sz="2400" dirty="0">
                          <a:solidFill>
                            <a:schemeClr val="tx1"/>
                          </a:solidFill>
                          <a:latin typeface="+mn-lt"/>
                        </a:rPr>
                        <a:t>__</a:t>
                      </a:r>
                      <a:r>
                        <a:rPr lang="en-GB" sz="2400" dirty="0" err="1">
                          <a:solidFill>
                            <a:schemeClr val="tx1"/>
                          </a:solidFill>
                          <a:latin typeface="+mn-lt"/>
                        </a:rPr>
                        <a:t>syncthreads</a:t>
                      </a:r>
                      <a:r>
                        <a:rPr lang="en-GB" sz="2400" dirty="0">
                          <a:solidFill>
                            <a:schemeClr val="tx1"/>
                          </a:solidFill>
                          <a:latin typeface="+mn-lt"/>
                        </a:rPr>
                        <a:t>()</a:t>
                      </a:r>
                    </a:p>
                  </a:txBody>
                  <a:tcPr/>
                </a:tc>
                <a:tc>
                  <a:txBody>
                    <a:bodyPr/>
                    <a:lstStyle/>
                    <a:p>
                      <a:pPr algn="ctr"/>
                      <a:r>
                        <a:rPr lang="en-GB" sz="2400" dirty="0">
                          <a:solidFill>
                            <a:schemeClr val="tx1"/>
                          </a:solidFill>
                          <a:latin typeface="+mn-lt"/>
                        </a:rPr>
                        <a:t>barrier()</a:t>
                      </a:r>
                    </a:p>
                    <a:p>
                      <a:endParaRPr lang="en-GB" sz="2400" dirty="0">
                        <a:solidFill>
                          <a:schemeClr val="tx1"/>
                        </a:solidFill>
                        <a:latin typeface="+mn-lt"/>
                      </a:endParaRPr>
                    </a:p>
                  </a:txBody>
                  <a:tcPr/>
                </a:tc>
                <a:extLst>
                  <a:ext uri="{0D108BD9-81ED-4DB2-BD59-A6C34878D82A}">
                    <a16:rowId xmlns:a16="http://schemas.microsoft.com/office/drawing/2014/main" val="10001"/>
                  </a:ext>
                </a:extLst>
              </a:tr>
              <a:tr h="1460176">
                <a:tc>
                  <a:txBody>
                    <a:bodyPr/>
                    <a:lstStyle/>
                    <a:p>
                      <a:pPr algn="ctr"/>
                      <a:r>
                        <a:rPr lang="en-GB" sz="2400" dirty="0">
                          <a:solidFill>
                            <a:schemeClr val="tx1"/>
                          </a:solidFill>
                          <a:latin typeface="+mn-lt"/>
                        </a:rPr>
                        <a:t>__</a:t>
                      </a:r>
                      <a:r>
                        <a:rPr lang="en-GB" sz="2400" dirty="0" err="1">
                          <a:solidFill>
                            <a:schemeClr val="tx1"/>
                          </a:solidFill>
                          <a:latin typeface="+mn-lt"/>
                        </a:rPr>
                        <a:t>threadfenceblock</a:t>
                      </a:r>
                      <a:r>
                        <a:rPr lang="en-GB" sz="2400" dirty="0">
                          <a:solidFill>
                            <a:schemeClr val="tx1"/>
                          </a:solidFill>
                          <a:latin typeface="+mn-lt"/>
                        </a:rPr>
                        <a:t>()</a:t>
                      </a:r>
                    </a:p>
                  </a:txBody>
                  <a:tcPr/>
                </a:tc>
                <a:tc>
                  <a:txBody>
                    <a:bodyPr/>
                    <a:lstStyle/>
                    <a:p>
                      <a:r>
                        <a:rPr lang="en-GB" sz="2400" dirty="0" err="1">
                          <a:solidFill>
                            <a:schemeClr val="tx1"/>
                          </a:solidFill>
                          <a:latin typeface="+mn-lt"/>
                        </a:rPr>
                        <a:t>mem_fence</a:t>
                      </a:r>
                      <a:r>
                        <a:rPr lang="en-GB" sz="2400" dirty="0">
                          <a:solidFill>
                            <a:schemeClr val="tx1"/>
                          </a:solidFill>
                          <a:latin typeface="+mn-lt"/>
                        </a:rPr>
                        <a:t>(</a:t>
                      </a:r>
                    </a:p>
                    <a:p>
                      <a:r>
                        <a:rPr lang="en-GB" sz="2400" dirty="0">
                          <a:solidFill>
                            <a:schemeClr val="tx1"/>
                          </a:solidFill>
                          <a:latin typeface="+mn-lt"/>
                        </a:rPr>
                        <a:t>    CLK_GLOBAL_MEM_FENCE |</a:t>
                      </a:r>
                      <a:r>
                        <a:rPr lang="en-GB" sz="2400" baseline="0" dirty="0">
                          <a:solidFill>
                            <a:schemeClr val="tx1"/>
                          </a:solidFill>
                          <a:latin typeface="+mn-lt"/>
                        </a:rPr>
                        <a:t>             </a:t>
                      </a:r>
                    </a:p>
                    <a:p>
                      <a:r>
                        <a:rPr lang="en-GB" sz="2400" baseline="0" dirty="0">
                          <a:solidFill>
                            <a:schemeClr val="tx1"/>
                          </a:solidFill>
                          <a:latin typeface="+mn-lt"/>
                        </a:rPr>
                        <a:t>    </a:t>
                      </a:r>
                      <a:r>
                        <a:rPr lang="en-GB" sz="2400" dirty="0">
                          <a:solidFill>
                            <a:schemeClr val="tx1"/>
                          </a:solidFill>
                          <a:latin typeface="+mn-lt"/>
                        </a:rPr>
                        <a:t>CLK_LOCAL_MEM_FENCE)</a:t>
                      </a:r>
                    </a:p>
                  </a:txBody>
                  <a:tcPr/>
                </a:tc>
                <a:extLst>
                  <a:ext uri="{0D108BD9-81ED-4DB2-BD59-A6C34878D82A}">
                    <a16:rowId xmlns:a16="http://schemas.microsoft.com/office/drawing/2014/main" val="10002"/>
                  </a:ext>
                </a:extLst>
              </a:tr>
              <a:tr h="592182">
                <a:tc>
                  <a:txBody>
                    <a:bodyPr/>
                    <a:lstStyle/>
                    <a:p>
                      <a:pPr algn="ctr"/>
                      <a:r>
                        <a:rPr lang="en-GB" sz="2400" dirty="0">
                          <a:solidFill>
                            <a:schemeClr val="tx1"/>
                          </a:solidFill>
                          <a:latin typeface="+mn-lt"/>
                        </a:rPr>
                        <a:t>No equivalent</a:t>
                      </a:r>
                    </a:p>
                  </a:txBody>
                  <a:tcPr/>
                </a:tc>
                <a:tc>
                  <a:txBody>
                    <a:bodyPr/>
                    <a:lstStyle/>
                    <a:p>
                      <a:pPr algn="ctr"/>
                      <a:r>
                        <a:rPr lang="en-GB" sz="2400" dirty="0" err="1">
                          <a:solidFill>
                            <a:schemeClr val="tx1"/>
                          </a:solidFill>
                          <a:latin typeface="+mn-lt"/>
                        </a:rPr>
                        <a:t>read_mem_fence</a:t>
                      </a:r>
                      <a:r>
                        <a:rPr lang="en-GB" sz="2400" dirty="0">
                          <a:solidFill>
                            <a:schemeClr val="tx1"/>
                          </a:solidFill>
                          <a:latin typeface="+mn-lt"/>
                        </a:rPr>
                        <a:t>()</a:t>
                      </a:r>
                    </a:p>
                  </a:txBody>
                  <a:tcPr/>
                </a:tc>
                <a:extLst>
                  <a:ext uri="{0D108BD9-81ED-4DB2-BD59-A6C34878D82A}">
                    <a16:rowId xmlns:a16="http://schemas.microsoft.com/office/drawing/2014/main" val="10003"/>
                  </a:ext>
                </a:extLst>
              </a:tr>
              <a:tr h="592182">
                <a:tc>
                  <a:txBody>
                    <a:bodyPr/>
                    <a:lstStyle/>
                    <a:p>
                      <a:pPr algn="ctr"/>
                      <a:r>
                        <a:rPr lang="en-GB" sz="2400" dirty="0">
                          <a:solidFill>
                            <a:schemeClr val="tx1"/>
                          </a:solidFill>
                          <a:latin typeface="+mn-lt"/>
                        </a:rPr>
                        <a:t>No equivalent</a:t>
                      </a:r>
                    </a:p>
                  </a:txBody>
                  <a:tcPr/>
                </a:tc>
                <a:tc>
                  <a:txBody>
                    <a:bodyPr/>
                    <a:lstStyle/>
                    <a:p>
                      <a:pPr algn="ctr"/>
                      <a:r>
                        <a:rPr lang="en-GB" sz="2400" dirty="0" err="1">
                          <a:solidFill>
                            <a:schemeClr val="tx1"/>
                          </a:solidFill>
                          <a:latin typeface="+mn-lt"/>
                        </a:rPr>
                        <a:t>write_mem_fence</a:t>
                      </a:r>
                      <a:r>
                        <a:rPr lang="en-GB" sz="2400" dirty="0">
                          <a:solidFill>
                            <a:schemeClr val="tx1"/>
                          </a:solidFill>
                          <a:latin typeface="+mn-lt"/>
                        </a:rPr>
                        <a:t>()</a:t>
                      </a:r>
                    </a:p>
                  </a:txBody>
                  <a:tcPr/>
                </a:tc>
                <a:extLst>
                  <a:ext uri="{0D108BD9-81ED-4DB2-BD59-A6C34878D82A}">
                    <a16:rowId xmlns:a16="http://schemas.microsoft.com/office/drawing/2014/main" val="10004"/>
                  </a:ext>
                </a:extLst>
              </a:tr>
              <a:tr h="592182">
                <a:tc>
                  <a:txBody>
                    <a:bodyPr/>
                    <a:lstStyle/>
                    <a:p>
                      <a:pPr algn="ctr"/>
                      <a:r>
                        <a:rPr lang="en-GB" sz="2400" dirty="0">
                          <a:solidFill>
                            <a:schemeClr val="tx1"/>
                          </a:solidFill>
                          <a:latin typeface="+mn-lt"/>
                        </a:rPr>
                        <a:t>__</a:t>
                      </a:r>
                      <a:r>
                        <a:rPr lang="en-GB" sz="2400" dirty="0" err="1">
                          <a:solidFill>
                            <a:schemeClr val="tx1"/>
                          </a:solidFill>
                          <a:latin typeface="+mn-lt"/>
                        </a:rPr>
                        <a:t>threadfence</a:t>
                      </a:r>
                      <a:r>
                        <a:rPr lang="en-GB" sz="2400" dirty="0">
                          <a:solidFill>
                            <a:schemeClr val="tx1"/>
                          </a:solidFill>
                          <a:latin typeface="+mn-lt"/>
                        </a:rPr>
                        <a:t>()</a:t>
                      </a:r>
                    </a:p>
                  </a:txBody>
                  <a:tcPr/>
                </a:tc>
                <a:tc>
                  <a:txBody>
                    <a:bodyPr/>
                    <a:lstStyle/>
                    <a:p>
                      <a:pPr algn="ctr"/>
                      <a:r>
                        <a:rPr lang="en-GB" sz="2400" baseline="0" dirty="0">
                          <a:solidFill>
                            <a:schemeClr val="tx1"/>
                          </a:solidFill>
                          <a:latin typeface="+mn-lt"/>
                        </a:rPr>
                        <a:t>Finish one kernel and start another</a:t>
                      </a:r>
                      <a:endParaRPr lang="en-GB" sz="2400" dirty="0">
                        <a:solidFill>
                          <a:schemeClr val="tx1"/>
                        </a:solidFill>
                        <a:latin typeface="+mn-l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360027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Translation from CUDA to OpenCL</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15407394"/>
              </p:ext>
            </p:extLst>
          </p:nvPr>
        </p:nvGraphicFramePr>
        <p:xfrm>
          <a:off x="457200" y="1600200"/>
          <a:ext cx="8229600" cy="4079240"/>
        </p:xfrm>
        <a:graphic>
          <a:graphicData uri="http://schemas.openxmlformats.org/drawingml/2006/table">
            <a:tbl>
              <a:tblPr firstRow="1" bandRow="1">
                <a:tableStyleId>{9D7B26C5-4107-4FEC-AEDC-1716B250A1EF}</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GB" dirty="0"/>
                        <a:t>CUDA</a:t>
                      </a:r>
                    </a:p>
                  </a:txBody>
                  <a:tcPr/>
                </a:tc>
                <a:tc>
                  <a:txBody>
                    <a:bodyPr/>
                    <a:lstStyle/>
                    <a:p>
                      <a:r>
                        <a:rPr lang="en-GB" dirty="0"/>
                        <a:t>OpenCL</a:t>
                      </a:r>
                    </a:p>
                  </a:txBody>
                  <a:tcPr/>
                </a:tc>
                <a:extLst>
                  <a:ext uri="{0D108BD9-81ED-4DB2-BD59-A6C34878D82A}">
                    <a16:rowId xmlns:a16="http://schemas.microsoft.com/office/drawing/2014/main" val="10000"/>
                  </a:ext>
                </a:extLst>
              </a:tr>
              <a:tr h="370840">
                <a:tc>
                  <a:txBody>
                    <a:bodyPr/>
                    <a:lstStyle/>
                    <a:p>
                      <a:r>
                        <a:rPr lang="en-US" dirty="0"/>
                        <a:t>GPU</a:t>
                      </a:r>
                    </a:p>
                  </a:txBody>
                  <a:tcPr/>
                </a:tc>
                <a:tc>
                  <a:txBody>
                    <a:bodyPr/>
                    <a:lstStyle/>
                    <a:p>
                      <a:r>
                        <a:rPr lang="en-US" dirty="0"/>
                        <a:t>Device (CPU, GPU </a:t>
                      </a:r>
                      <a:r>
                        <a:rPr lang="en-US" dirty="0" err="1"/>
                        <a:t>etc</a:t>
                      </a:r>
                      <a:r>
                        <a:rPr lang="en-US" dirty="0"/>
                        <a:t>)</a:t>
                      </a:r>
                    </a:p>
                  </a:txBody>
                  <a:tcPr/>
                </a:tc>
                <a:extLst>
                  <a:ext uri="{0D108BD9-81ED-4DB2-BD59-A6C34878D82A}">
                    <a16:rowId xmlns:a16="http://schemas.microsoft.com/office/drawing/2014/main" val="10001"/>
                  </a:ext>
                </a:extLst>
              </a:tr>
              <a:tr h="370840">
                <a:tc>
                  <a:txBody>
                    <a:bodyPr/>
                    <a:lstStyle/>
                    <a:p>
                      <a:r>
                        <a:rPr lang="en-US" dirty="0"/>
                        <a:t>Multiprocessor</a:t>
                      </a:r>
                    </a:p>
                  </a:txBody>
                  <a:tcPr/>
                </a:tc>
                <a:tc>
                  <a:txBody>
                    <a:bodyPr/>
                    <a:lstStyle/>
                    <a:p>
                      <a:r>
                        <a:rPr lang="en-US" dirty="0"/>
                        <a:t>Compute Unit, or CU</a:t>
                      </a:r>
                    </a:p>
                  </a:txBody>
                  <a:tcPr/>
                </a:tc>
                <a:extLst>
                  <a:ext uri="{0D108BD9-81ED-4DB2-BD59-A6C34878D82A}">
                    <a16:rowId xmlns:a16="http://schemas.microsoft.com/office/drawing/2014/main" val="10002"/>
                  </a:ext>
                </a:extLst>
              </a:tr>
              <a:tr h="370840">
                <a:tc>
                  <a:txBody>
                    <a:bodyPr/>
                    <a:lstStyle/>
                    <a:p>
                      <a:r>
                        <a:rPr lang="en-US" dirty="0"/>
                        <a:t>Scalar or CUDA core</a:t>
                      </a:r>
                    </a:p>
                  </a:txBody>
                  <a:tcPr/>
                </a:tc>
                <a:tc>
                  <a:txBody>
                    <a:bodyPr/>
                    <a:lstStyle/>
                    <a:p>
                      <a:r>
                        <a:rPr lang="en-US" dirty="0"/>
                        <a:t>Processing Element, or PE</a:t>
                      </a:r>
                    </a:p>
                  </a:txBody>
                  <a:tcPr/>
                </a:tc>
                <a:extLst>
                  <a:ext uri="{0D108BD9-81ED-4DB2-BD59-A6C34878D82A}">
                    <a16:rowId xmlns:a16="http://schemas.microsoft.com/office/drawing/2014/main" val="10003"/>
                  </a:ext>
                </a:extLst>
              </a:tr>
              <a:tr h="370840">
                <a:tc>
                  <a:txBody>
                    <a:bodyPr/>
                    <a:lstStyle/>
                    <a:p>
                      <a:r>
                        <a:rPr lang="en-US" dirty="0"/>
                        <a:t>Global or Device Memory</a:t>
                      </a:r>
                    </a:p>
                  </a:txBody>
                  <a:tcPr/>
                </a:tc>
                <a:tc>
                  <a:txBody>
                    <a:bodyPr/>
                    <a:lstStyle/>
                    <a:p>
                      <a:r>
                        <a:rPr lang="en-US" dirty="0"/>
                        <a:t>Global Memory</a:t>
                      </a:r>
                    </a:p>
                  </a:txBody>
                  <a:tcPr/>
                </a:tc>
                <a:extLst>
                  <a:ext uri="{0D108BD9-81ED-4DB2-BD59-A6C34878D82A}">
                    <a16:rowId xmlns:a16="http://schemas.microsoft.com/office/drawing/2014/main" val="10004"/>
                  </a:ext>
                </a:extLst>
              </a:tr>
              <a:tr h="370840">
                <a:tc>
                  <a:txBody>
                    <a:bodyPr/>
                    <a:lstStyle/>
                    <a:p>
                      <a:r>
                        <a:rPr lang="en-US" dirty="0"/>
                        <a:t>Shared Memory (per block) </a:t>
                      </a:r>
                    </a:p>
                  </a:txBody>
                  <a:tcPr/>
                </a:tc>
                <a:tc>
                  <a:txBody>
                    <a:bodyPr/>
                    <a:lstStyle/>
                    <a:p>
                      <a:r>
                        <a:rPr lang="en-US" dirty="0"/>
                        <a:t>Local Memory (per workgroup)</a:t>
                      </a:r>
                    </a:p>
                  </a:txBody>
                  <a:tcPr/>
                </a:tc>
                <a:extLst>
                  <a:ext uri="{0D108BD9-81ED-4DB2-BD59-A6C34878D82A}">
                    <a16:rowId xmlns:a16="http://schemas.microsoft.com/office/drawing/2014/main" val="10005"/>
                  </a:ext>
                </a:extLst>
              </a:tr>
              <a:tr h="370840">
                <a:tc>
                  <a:txBody>
                    <a:bodyPr/>
                    <a:lstStyle/>
                    <a:p>
                      <a:r>
                        <a:rPr lang="en-US" dirty="0"/>
                        <a:t>Local Memory (registers)</a:t>
                      </a:r>
                    </a:p>
                  </a:txBody>
                  <a:tcPr/>
                </a:tc>
                <a:tc>
                  <a:txBody>
                    <a:bodyPr/>
                    <a:lstStyle/>
                    <a:p>
                      <a:r>
                        <a:rPr lang="en-US" dirty="0"/>
                        <a:t>Private</a:t>
                      </a:r>
                      <a:r>
                        <a:rPr lang="en-US" baseline="0" dirty="0"/>
                        <a:t> Memory</a:t>
                      </a:r>
                      <a:endParaRPr lang="en-US" dirty="0"/>
                    </a:p>
                  </a:txBody>
                  <a:tcPr/>
                </a:tc>
                <a:extLst>
                  <a:ext uri="{0D108BD9-81ED-4DB2-BD59-A6C34878D82A}">
                    <a16:rowId xmlns:a16="http://schemas.microsoft.com/office/drawing/2014/main" val="10006"/>
                  </a:ext>
                </a:extLst>
              </a:tr>
              <a:tr h="370840">
                <a:tc>
                  <a:txBody>
                    <a:bodyPr/>
                    <a:lstStyle/>
                    <a:p>
                      <a:r>
                        <a:rPr lang="en-US" dirty="0"/>
                        <a:t>Thread Block</a:t>
                      </a:r>
                    </a:p>
                  </a:txBody>
                  <a:tcPr/>
                </a:tc>
                <a:tc>
                  <a:txBody>
                    <a:bodyPr/>
                    <a:lstStyle/>
                    <a:p>
                      <a:r>
                        <a:rPr lang="en-US" dirty="0"/>
                        <a:t>Work-group</a:t>
                      </a:r>
                    </a:p>
                  </a:txBody>
                  <a:tcPr/>
                </a:tc>
                <a:extLst>
                  <a:ext uri="{0D108BD9-81ED-4DB2-BD59-A6C34878D82A}">
                    <a16:rowId xmlns:a16="http://schemas.microsoft.com/office/drawing/2014/main" val="10007"/>
                  </a:ext>
                </a:extLst>
              </a:tr>
              <a:tr h="370840">
                <a:tc>
                  <a:txBody>
                    <a:bodyPr/>
                    <a:lstStyle/>
                    <a:p>
                      <a:r>
                        <a:rPr lang="en-US" dirty="0"/>
                        <a:t>Thread</a:t>
                      </a:r>
                    </a:p>
                  </a:txBody>
                  <a:tcPr/>
                </a:tc>
                <a:tc>
                  <a:txBody>
                    <a:bodyPr/>
                    <a:lstStyle/>
                    <a:p>
                      <a:r>
                        <a:rPr lang="en-US" dirty="0"/>
                        <a:t>Work-item</a:t>
                      </a:r>
                    </a:p>
                  </a:txBody>
                  <a:tcPr/>
                </a:tc>
                <a:extLst>
                  <a:ext uri="{0D108BD9-81ED-4DB2-BD59-A6C34878D82A}">
                    <a16:rowId xmlns:a16="http://schemas.microsoft.com/office/drawing/2014/main" val="10008"/>
                  </a:ext>
                </a:extLst>
              </a:tr>
              <a:tr h="370840">
                <a:tc>
                  <a:txBody>
                    <a:bodyPr/>
                    <a:lstStyle/>
                    <a:p>
                      <a:r>
                        <a:rPr lang="en-US" dirty="0"/>
                        <a:t>Warp</a:t>
                      </a:r>
                    </a:p>
                  </a:txBody>
                  <a:tcPr/>
                </a:tc>
                <a:tc>
                  <a:txBody>
                    <a:bodyPr/>
                    <a:lstStyle/>
                    <a:p>
                      <a:r>
                        <a:rPr lang="en-US" dirty="0"/>
                        <a:t>No equivalent term (yet)</a:t>
                      </a:r>
                    </a:p>
                  </a:txBody>
                  <a:tcPr/>
                </a:tc>
                <a:extLst>
                  <a:ext uri="{0D108BD9-81ED-4DB2-BD59-A6C34878D82A}">
                    <a16:rowId xmlns:a16="http://schemas.microsoft.com/office/drawing/2014/main" val="10009"/>
                  </a:ext>
                </a:extLst>
              </a:tr>
              <a:tr h="370840">
                <a:tc>
                  <a:txBody>
                    <a:bodyPr/>
                    <a:lstStyle/>
                    <a:p>
                      <a:r>
                        <a:rPr lang="en-US" dirty="0"/>
                        <a:t>Grid</a:t>
                      </a:r>
                    </a:p>
                  </a:txBody>
                  <a:tcPr/>
                </a:tc>
                <a:tc>
                  <a:txBody>
                    <a:bodyPr/>
                    <a:lstStyle/>
                    <a:p>
                      <a:r>
                        <a:rPr lang="en-US" dirty="0" err="1"/>
                        <a:t>NDRange</a:t>
                      </a:r>
                      <a:endParaRPr lang="en-US"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054621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information</a:t>
            </a:r>
          </a:p>
        </p:txBody>
      </p:sp>
      <p:sp>
        <p:nvSpPr>
          <p:cNvPr id="3" name="Content Placeholder 2"/>
          <p:cNvSpPr>
            <a:spLocks noGrp="1"/>
          </p:cNvSpPr>
          <p:nvPr>
            <p:ph idx="1"/>
          </p:nvPr>
        </p:nvSpPr>
        <p:spPr/>
        <p:txBody>
          <a:bodyPr/>
          <a:lstStyle/>
          <a:p>
            <a:r>
              <a:rPr lang="en-GB" dirty="0">
                <a:hlinkClick r:id="rId2"/>
              </a:rPr>
              <a:t>http://developer.amd.com/Resources/hc/OpenCLZone/programming/pages/portingcudatoopencl.aspx</a:t>
            </a:r>
            <a:endParaRPr lang="en-GB" dirty="0"/>
          </a:p>
        </p:txBody>
      </p:sp>
    </p:spTree>
    <p:extLst>
      <p:ext uri="{BB962C8B-B14F-4D97-AF65-F5344CB8AC3E}">
        <p14:creationId xmlns:p14="http://schemas.microsoft.com/office/powerpoint/2010/main" val="1154195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13: Porting CUDA to OpenCL</a:t>
            </a:r>
          </a:p>
        </p:txBody>
      </p:sp>
      <p:sp>
        <p:nvSpPr>
          <p:cNvPr id="8" name="Content Placeholder 7"/>
          <p:cNvSpPr>
            <a:spLocks noGrp="1"/>
          </p:cNvSpPr>
          <p:nvPr>
            <p:ph idx="1"/>
          </p:nvPr>
        </p:nvSpPr>
        <p:spPr>
          <a:xfrm>
            <a:off x="179512" y="1127502"/>
            <a:ext cx="8784976" cy="5541858"/>
          </a:xfrm>
        </p:spPr>
        <p:txBody>
          <a:bodyPr>
            <a:normAutofit lnSpcReduction="10000"/>
          </a:bodyPr>
          <a:lstStyle/>
          <a:p>
            <a:r>
              <a:rPr lang="en-GB" dirty="0">
                <a:solidFill>
                  <a:schemeClr val="accent2"/>
                </a:solidFill>
              </a:rPr>
              <a:t>Goal: </a:t>
            </a:r>
          </a:p>
          <a:p>
            <a:pPr lvl="1"/>
            <a:r>
              <a:rPr lang="en-GB" dirty="0"/>
              <a:t>To port the provided CUDA/serial C program to OpenCL</a:t>
            </a:r>
          </a:p>
          <a:p>
            <a:r>
              <a:rPr lang="en-GB" dirty="0">
                <a:solidFill>
                  <a:schemeClr val="accent2"/>
                </a:solidFill>
              </a:rPr>
              <a:t>Procedure: </a:t>
            </a:r>
          </a:p>
          <a:p>
            <a:pPr lvl="1"/>
            <a:r>
              <a:rPr lang="en-GB" dirty="0"/>
              <a:t>Examine the CUDA kernel and identify which parts need changing</a:t>
            </a:r>
          </a:p>
          <a:p>
            <a:pPr lvl="2"/>
            <a:r>
              <a:rPr lang="en-GB" dirty="0"/>
              <a:t>Change them to the </a:t>
            </a:r>
            <a:r>
              <a:rPr lang="en-GB" dirty="0" err="1"/>
              <a:t>OpenCL</a:t>
            </a:r>
            <a:r>
              <a:rPr lang="en-GB" dirty="0"/>
              <a:t> equivalents</a:t>
            </a:r>
          </a:p>
          <a:p>
            <a:pPr lvl="1"/>
            <a:r>
              <a:rPr lang="en-GB" dirty="0"/>
              <a:t>Examine the Host code and port the commands to the OpenCL equivalents</a:t>
            </a:r>
          </a:p>
          <a:p>
            <a:r>
              <a:rPr lang="en-GB" dirty="0">
                <a:solidFill>
                  <a:schemeClr val="accent2"/>
                </a:solidFill>
              </a:rPr>
              <a:t>Expected output:</a:t>
            </a:r>
          </a:p>
          <a:p>
            <a:pPr lvl="1"/>
            <a:r>
              <a:rPr lang="en-GB" dirty="0"/>
              <a:t>The </a:t>
            </a:r>
            <a:r>
              <a:rPr lang="en-GB" dirty="0" err="1"/>
              <a:t>OpenCL</a:t>
            </a:r>
            <a:r>
              <a:rPr lang="en-GB" dirty="0"/>
              <a:t> and CUDA programs should produce the same output – check this!</a:t>
            </a:r>
          </a:p>
        </p:txBody>
      </p:sp>
    </p:spTree>
    <p:extLst>
      <p:ext uri="{BB962C8B-B14F-4D97-AF65-F5344CB8AC3E}">
        <p14:creationId xmlns:p14="http://schemas.microsoft.com/office/powerpoint/2010/main" val="395951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5402"/>
            <a:ext cx="8229600" cy="778098"/>
          </a:xfrm>
        </p:spPr>
        <p:txBody>
          <a:bodyPr/>
          <a:lstStyle/>
          <a:p>
            <a:r>
              <a:rPr lang="zh-CN" altLang="en-US" dirty="0"/>
              <a:t>课程表</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10257864"/>
              </p:ext>
            </p:extLst>
          </p:nvPr>
        </p:nvGraphicFramePr>
        <p:xfrm>
          <a:off x="34697" y="692696"/>
          <a:ext cx="8928992" cy="5869160"/>
        </p:xfrm>
        <a:graphic>
          <a:graphicData uri="http://schemas.openxmlformats.org/drawingml/2006/table">
            <a:tbl>
              <a:tblPr firstRow="1" bandRow="1">
                <a:tableStyleId>{9D7B26C5-4107-4FEC-AEDC-1716B250A1EF}</a:tableStyleId>
              </a:tblPr>
              <a:tblGrid>
                <a:gridCol w="4609311">
                  <a:extLst>
                    <a:ext uri="{9D8B030D-6E8A-4147-A177-3AD203B41FA5}">
                      <a16:colId xmlns:a16="http://schemas.microsoft.com/office/drawing/2014/main" val="20000"/>
                    </a:ext>
                  </a:extLst>
                </a:gridCol>
                <a:gridCol w="4319681">
                  <a:extLst>
                    <a:ext uri="{9D8B030D-6E8A-4147-A177-3AD203B41FA5}">
                      <a16:colId xmlns:a16="http://schemas.microsoft.com/office/drawing/2014/main" val="20001"/>
                    </a:ext>
                  </a:extLst>
                </a:gridCol>
              </a:tblGrid>
              <a:tr h="288032">
                <a:tc>
                  <a:txBody>
                    <a:bodyPr/>
                    <a:lstStyle/>
                    <a:p>
                      <a:r>
                        <a:rPr lang="zh-CN" altLang="en-US" sz="1400" dirty="0"/>
                        <a:t>课程</a:t>
                      </a:r>
                      <a:endParaRPr lang="en-GB" sz="1400" dirty="0"/>
                    </a:p>
                  </a:txBody>
                  <a:tcPr/>
                </a:tc>
                <a:tc>
                  <a:txBody>
                    <a:bodyPr/>
                    <a:lstStyle/>
                    <a:p>
                      <a:r>
                        <a:rPr lang="zh-CN" altLang="en-US" sz="1400" dirty="0"/>
                        <a:t>练习</a:t>
                      </a:r>
                      <a:endParaRPr lang="en-GB" sz="1400" dirty="0"/>
                    </a:p>
                  </a:txBody>
                  <a:tcPr/>
                </a:tc>
                <a:extLst>
                  <a:ext uri="{0D108BD9-81ED-4DB2-BD59-A6C34878D82A}">
                    <a16:rowId xmlns:a16="http://schemas.microsoft.com/office/drawing/2014/main" val="10000"/>
                  </a:ext>
                </a:extLst>
              </a:tr>
              <a:tr h="498336">
                <a:tc>
                  <a:txBody>
                    <a:bodyPr/>
                    <a:lstStyle/>
                    <a:p>
                      <a:r>
                        <a:rPr lang="zh-CN" altLang="en-US" sz="1400" dirty="0"/>
                        <a:t>创建和设置 </a:t>
                      </a:r>
                      <a:r>
                        <a:rPr lang="en-GB" sz="1400" dirty="0"/>
                        <a:t>OpenCL </a:t>
                      </a:r>
                      <a:r>
                        <a:rPr lang="zh-CN" altLang="en-US" sz="1400" dirty="0"/>
                        <a:t>平台</a:t>
                      </a:r>
                      <a:endParaRPr lang="en-GB" sz="1400" dirty="0"/>
                    </a:p>
                  </a:txBody>
                  <a:tcPr/>
                </a:tc>
                <a:tc>
                  <a:txBody>
                    <a:bodyPr/>
                    <a:lstStyle/>
                    <a:p>
                      <a:r>
                        <a:rPr lang="zh-CN" altLang="en-US" sz="1400" dirty="0"/>
                        <a:t>安装 </a:t>
                      </a:r>
                      <a:r>
                        <a:rPr lang="en-GB" sz="1400" dirty="0"/>
                        <a:t>OpenCL</a:t>
                      </a:r>
                    </a:p>
                  </a:txBody>
                  <a:tcPr/>
                </a:tc>
                <a:extLst>
                  <a:ext uri="{0D108BD9-81ED-4DB2-BD59-A6C34878D82A}">
                    <a16:rowId xmlns:a16="http://schemas.microsoft.com/office/drawing/2014/main" val="10001"/>
                  </a:ext>
                </a:extLst>
              </a:tr>
              <a:tr h="326750">
                <a:tc>
                  <a:txBody>
                    <a:bodyPr/>
                    <a:lstStyle/>
                    <a:p>
                      <a:r>
                        <a:rPr lang="zh-CN" altLang="en-US" sz="1400" dirty="0"/>
                        <a:t>概览 </a:t>
                      </a:r>
                      <a:r>
                        <a:rPr lang="en-GB" sz="1400" dirty="0"/>
                        <a:t>OpenCL</a:t>
                      </a:r>
                    </a:p>
                  </a:txBody>
                  <a:tcPr/>
                </a:tc>
                <a:tc>
                  <a:txBody>
                    <a:bodyPr/>
                    <a:lstStyle/>
                    <a:p>
                      <a:r>
                        <a:rPr lang="zh-CN" altLang="en-US" sz="1400" dirty="0"/>
                        <a:t>运行平台信息命令（</a:t>
                      </a:r>
                      <a:r>
                        <a:rPr lang="en-GB" altLang="zh-CN" sz="1400" dirty="0"/>
                        <a:t>platform info command</a:t>
                      </a:r>
                      <a:r>
                        <a:rPr lang="zh-CN" altLang="en-US" sz="1400" dirty="0"/>
                        <a:t>）</a:t>
                      </a:r>
                      <a:endParaRPr lang="en-GB" sz="1400" dirty="0"/>
                    </a:p>
                  </a:txBody>
                  <a:tcPr/>
                </a:tc>
                <a:extLst>
                  <a:ext uri="{0D108BD9-81ED-4DB2-BD59-A6C34878D82A}">
                    <a16:rowId xmlns:a16="http://schemas.microsoft.com/office/drawing/2014/main" val="10002"/>
                  </a:ext>
                </a:extLst>
              </a:tr>
              <a:tr h="326750">
                <a:tc>
                  <a:txBody>
                    <a:bodyPr/>
                    <a:lstStyle/>
                    <a:p>
                      <a:r>
                        <a:rPr lang="en-GB" sz="1400" dirty="0"/>
                        <a:t>OpenCL </a:t>
                      </a:r>
                      <a:r>
                        <a:rPr lang="zh-CN" altLang="en-US" sz="1400" dirty="0"/>
                        <a:t>重要基本概念</a:t>
                      </a:r>
                      <a:endParaRPr lang="en-GB" sz="1400" dirty="0"/>
                    </a:p>
                  </a:txBody>
                  <a:tcPr/>
                </a:tc>
                <a:tc>
                  <a:txBody>
                    <a:bodyPr/>
                    <a:lstStyle/>
                    <a:p>
                      <a:r>
                        <a:rPr lang="zh-CN" altLang="en-US" sz="1400" dirty="0"/>
                        <a:t>运行 </a:t>
                      </a:r>
                      <a:r>
                        <a:rPr lang="en-GB" sz="1400" dirty="0" err="1"/>
                        <a:t>Vadd</a:t>
                      </a:r>
                      <a:r>
                        <a:rPr lang="en-GB" sz="1400" dirty="0"/>
                        <a:t> </a:t>
                      </a:r>
                      <a:r>
                        <a:rPr lang="zh-CN" altLang="en-US" sz="1400" dirty="0"/>
                        <a:t>核函数（</a:t>
                      </a:r>
                      <a:r>
                        <a:rPr lang="en-GB" altLang="zh-CN" sz="1400" dirty="0"/>
                        <a:t>kernel</a:t>
                      </a:r>
                      <a:r>
                        <a:rPr lang="zh-CN" altLang="en-US" sz="1400" dirty="0"/>
                        <a:t>）</a:t>
                      </a:r>
                      <a:endParaRPr lang="en-GB" sz="1400" dirty="0"/>
                    </a:p>
                  </a:txBody>
                  <a:tcPr/>
                </a:tc>
                <a:extLst>
                  <a:ext uri="{0D108BD9-81ED-4DB2-BD59-A6C34878D82A}">
                    <a16:rowId xmlns:a16="http://schemas.microsoft.com/office/drawing/2014/main" val="10003"/>
                  </a:ext>
                </a:extLst>
              </a:tr>
              <a:tr h="326750">
                <a:tc>
                  <a:txBody>
                    <a:bodyPr/>
                    <a:lstStyle/>
                    <a:p>
                      <a:r>
                        <a:rPr lang="zh-CN" altLang="en-US" sz="1400" dirty="0"/>
                        <a:t>概览 </a:t>
                      </a:r>
                      <a:r>
                        <a:rPr lang="en-GB" sz="1400" dirty="0"/>
                        <a:t>OpenCL </a:t>
                      </a:r>
                      <a:r>
                        <a:rPr lang="zh-CN" altLang="en-US" sz="1400" dirty="0"/>
                        <a:t>接口（</a:t>
                      </a:r>
                      <a:r>
                        <a:rPr lang="en-GB" altLang="zh-CN" sz="1400" dirty="0"/>
                        <a:t>APIs</a:t>
                      </a:r>
                      <a:r>
                        <a:rPr lang="zh-CN" altLang="en-US" sz="1400" dirty="0"/>
                        <a:t>）</a:t>
                      </a:r>
                      <a:endParaRPr lang="en-GB" sz="1400" dirty="0"/>
                    </a:p>
                  </a:txBody>
                  <a:tcPr/>
                </a:tc>
                <a:tc>
                  <a:txBody>
                    <a:bodyPr/>
                    <a:lstStyle/>
                    <a:p>
                      <a:r>
                        <a:rPr lang="zh-CN" altLang="en-US" sz="1400" dirty="0"/>
                        <a:t>链接（</a:t>
                      </a:r>
                      <a:r>
                        <a:rPr lang="en-GB" altLang="zh-CN" sz="1400" dirty="0"/>
                        <a:t>Chaining</a:t>
                      </a:r>
                      <a:r>
                        <a:rPr lang="zh-CN" altLang="en-US" sz="1400" dirty="0"/>
                        <a:t>）多个</a:t>
                      </a:r>
                      <a:r>
                        <a:rPr lang="en-GB" sz="1400" dirty="0"/>
                        <a:t> </a:t>
                      </a:r>
                      <a:r>
                        <a:rPr lang="en-GB" sz="1400" dirty="0" err="1"/>
                        <a:t>Vadd</a:t>
                      </a:r>
                      <a:r>
                        <a:rPr lang="en-GB" sz="1400" dirty="0"/>
                        <a:t> </a:t>
                      </a:r>
                      <a:r>
                        <a:rPr lang="zh-CN" altLang="en-US" sz="1400" dirty="0"/>
                        <a:t>核函数（</a:t>
                      </a:r>
                      <a:r>
                        <a:rPr lang="en-GB" altLang="zh-CN" sz="1400" dirty="0"/>
                        <a:t>kernels</a:t>
                      </a:r>
                      <a:r>
                        <a:rPr lang="zh-CN" altLang="en-US" sz="1400" dirty="0"/>
                        <a:t>）</a:t>
                      </a:r>
                      <a:endParaRPr lang="en-GB" sz="1400" dirty="0"/>
                    </a:p>
                  </a:txBody>
                  <a:tcPr/>
                </a:tc>
                <a:extLst>
                  <a:ext uri="{0D108BD9-81ED-4DB2-BD59-A6C34878D82A}">
                    <a16:rowId xmlns:a16="http://schemas.microsoft.com/office/drawing/2014/main" val="10004"/>
                  </a:ext>
                </a:extLst>
              </a:tr>
              <a:tr h="326750">
                <a:tc>
                  <a:txBody>
                    <a:bodyPr/>
                    <a:lstStyle/>
                    <a:p>
                      <a:r>
                        <a:rPr lang="zh-CN" altLang="en-US" sz="1400" dirty="0"/>
                        <a:t>宿主角度（</a:t>
                      </a:r>
                      <a:r>
                        <a:rPr lang="en-GB" altLang="zh-CN" sz="1400" baseline="0" dirty="0"/>
                        <a:t>hosts view</a:t>
                      </a:r>
                      <a:r>
                        <a:rPr lang="zh-CN" altLang="en-US" sz="1400" dirty="0"/>
                        <a:t>）理解核函数（</a:t>
                      </a:r>
                      <a:r>
                        <a:rPr lang="en-GB" altLang="zh-CN" sz="1400" baseline="0" dirty="0"/>
                        <a:t>kernels</a:t>
                      </a:r>
                      <a:r>
                        <a:rPr lang="zh-CN" altLang="en-US" sz="1400" dirty="0"/>
                        <a:t>）</a:t>
                      </a:r>
                      <a:endParaRPr lang="en-GB" sz="1400" dirty="0"/>
                    </a:p>
                  </a:txBody>
                  <a:tcPr/>
                </a:tc>
                <a:tc>
                  <a:txBody>
                    <a:bodyPr/>
                    <a:lstStyle/>
                    <a:p>
                      <a:r>
                        <a:rPr lang="zh-CN" altLang="en-US" sz="1400" dirty="0"/>
                        <a:t>解决</a:t>
                      </a:r>
                      <a:r>
                        <a:rPr lang="en-GB" sz="1400" dirty="0"/>
                        <a:t> D = A+B+C </a:t>
                      </a:r>
                      <a:r>
                        <a:rPr lang="zh-CN" altLang="en-US" sz="1400" dirty="0"/>
                        <a:t>问题</a:t>
                      </a:r>
                      <a:endParaRPr lang="en-GB" sz="1400" dirty="0"/>
                    </a:p>
                  </a:txBody>
                  <a:tcPr/>
                </a:tc>
                <a:extLst>
                  <a:ext uri="{0D108BD9-81ED-4DB2-BD59-A6C34878D82A}">
                    <a16:rowId xmlns:a16="http://schemas.microsoft.com/office/drawing/2014/main" val="10005"/>
                  </a:ext>
                </a:extLst>
              </a:tr>
              <a:tr h="563978">
                <a:tc>
                  <a:txBody>
                    <a:bodyPr/>
                    <a:lstStyle/>
                    <a:p>
                      <a:r>
                        <a:rPr lang="en-GB" sz="1400" dirty="0"/>
                        <a:t>OpenCL </a:t>
                      </a:r>
                      <a:r>
                        <a:rPr lang="zh-CN" altLang="en-US" sz="1400" dirty="0"/>
                        <a:t>核编程（</a:t>
                      </a:r>
                      <a:r>
                        <a:rPr lang="en-GB" altLang="zh-CN" sz="1400" dirty="0"/>
                        <a:t>kernel programming</a:t>
                      </a:r>
                      <a:r>
                        <a:rPr lang="zh-CN" altLang="en-US" sz="1400" dirty="0"/>
                        <a:t>）导论</a:t>
                      </a:r>
                      <a:endParaRPr lang="en-GB" sz="1400" dirty="0"/>
                    </a:p>
                  </a:txBody>
                  <a:tcPr/>
                </a:tc>
                <a:tc>
                  <a:txBody>
                    <a:bodyPr/>
                    <a:lstStyle/>
                    <a:p>
                      <a:r>
                        <a:rPr lang="zh-CN" altLang="en-US" sz="1400" dirty="0"/>
                        <a:t>矩阵乘法</a:t>
                      </a:r>
                      <a:endParaRPr lang="en-GB" sz="1400" dirty="0"/>
                    </a:p>
                  </a:txBody>
                  <a:tcPr/>
                </a:tc>
                <a:extLst>
                  <a:ext uri="{0D108BD9-81ED-4DB2-BD59-A6C34878D82A}">
                    <a16:rowId xmlns:a16="http://schemas.microsoft.com/office/drawing/2014/main" val="10006"/>
                  </a:ext>
                </a:extLst>
              </a:tr>
              <a:tr h="563978">
                <a:tc>
                  <a:txBody>
                    <a:bodyPr/>
                    <a:lstStyle/>
                    <a:p>
                      <a:r>
                        <a:rPr lang="zh-CN" altLang="en-US" sz="1400" dirty="0"/>
                        <a:t>理解 </a:t>
                      </a:r>
                      <a:r>
                        <a:rPr lang="en-GB" sz="1400" dirty="0"/>
                        <a:t>OpenCL </a:t>
                      </a:r>
                      <a:r>
                        <a:rPr lang="zh-CN" altLang="en-US" sz="1400" dirty="0"/>
                        <a:t>内存层级（</a:t>
                      </a:r>
                      <a:r>
                        <a:rPr lang="en-GB" altLang="zh-CN" sz="1400" dirty="0"/>
                        <a:t>memory hierarchy</a:t>
                      </a:r>
                      <a:r>
                        <a:rPr lang="zh-CN" altLang="en-US" sz="1400" dirty="0"/>
                        <a:t>）</a:t>
                      </a:r>
                      <a:endParaRPr lang="en-GB" sz="1400" dirty="0"/>
                    </a:p>
                  </a:txBody>
                  <a:tcPr/>
                </a:tc>
                <a:tc>
                  <a:txBody>
                    <a:bodyPr/>
                    <a:lstStyle/>
                    <a:p>
                      <a:r>
                        <a:rPr lang="zh-CN" altLang="en-US" sz="1400" dirty="0"/>
                        <a:t>优化矩阵乘法</a:t>
                      </a:r>
                      <a:endParaRPr lang="en-GB" sz="1400" dirty="0"/>
                    </a:p>
                  </a:txBody>
                  <a:tcPr/>
                </a:tc>
                <a:extLst>
                  <a:ext uri="{0D108BD9-81ED-4DB2-BD59-A6C34878D82A}">
                    <a16:rowId xmlns:a16="http://schemas.microsoft.com/office/drawing/2014/main" val="10007"/>
                  </a:ext>
                </a:extLst>
              </a:tr>
              <a:tr h="326750">
                <a:tc>
                  <a:txBody>
                    <a:bodyPr/>
                    <a:lstStyle/>
                    <a:p>
                      <a:r>
                        <a:rPr lang="en-GB" sz="1400" dirty="0"/>
                        <a:t>OpenCL </a:t>
                      </a:r>
                      <a:r>
                        <a:rPr lang="zh-CN" altLang="en-US" sz="1400" dirty="0"/>
                        <a:t>中的同步性（</a:t>
                      </a:r>
                      <a:r>
                        <a:rPr lang="en-GB" altLang="zh-CN" sz="1400" dirty="0"/>
                        <a:t>Synchronization</a:t>
                      </a:r>
                      <a:r>
                        <a:rPr lang="zh-CN" altLang="en-US" sz="1400" dirty="0"/>
                        <a:t>）</a:t>
                      </a:r>
                      <a:endParaRPr lang="en-GB" sz="1400" dirty="0"/>
                    </a:p>
                  </a:txBody>
                  <a:tcPr/>
                </a:tc>
                <a:tc>
                  <a:txBody>
                    <a:bodyPr/>
                    <a:lstStyle/>
                    <a:p>
                      <a:r>
                        <a:rPr lang="zh-CN" altLang="en-US" sz="1400" dirty="0"/>
                        <a:t>圆周率 </a:t>
                      </a:r>
                      <a:r>
                        <a:rPr lang="en-US" altLang="zh-CN" sz="1400" dirty="0"/>
                        <a:t>π </a:t>
                      </a:r>
                      <a:r>
                        <a:rPr lang="zh-CN" altLang="en-US" sz="1400" dirty="0"/>
                        <a:t>计算程序</a:t>
                      </a:r>
                      <a:endParaRPr lang="en-GB" sz="1400" dirty="0"/>
                    </a:p>
                  </a:txBody>
                  <a:tcPr/>
                </a:tc>
                <a:extLst>
                  <a:ext uri="{0D108BD9-81ED-4DB2-BD59-A6C34878D82A}">
                    <a16:rowId xmlns:a16="http://schemas.microsoft.com/office/drawing/2014/main" val="10008"/>
                  </a:ext>
                </a:extLst>
              </a:tr>
              <a:tr h="433340">
                <a:tc>
                  <a:txBody>
                    <a:bodyPr/>
                    <a:lstStyle/>
                    <a:p>
                      <a:r>
                        <a:rPr lang="en-GB" altLang="zh-CN" sz="1400" dirty="0"/>
                        <a:t>OpenCL </a:t>
                      </a:r>
                      <a:r>
                        <a:rPr lang="zh-CN" altLang="en-US" sz="1400" dirty="0"/>
                        <a:t>异构计算（</a:t>
                      </a:r>
                      <a:r>
                        <a:rPr lang="en-GB" altLang="zh-CN" sz="1400" dirty="0"/>
                        <a:t>Heterogeneous computing</a:t>
                      </a:r>
                      <a:r>
                        <a:rPr lang="zh-CN" altLang="en-US" sz="1400" dirty="0"/>
                        <a:t>）</a:t>
                      </a:r>
                      <a:endParaRPr lang="en-GB" sz="1400" dirty="0"/>
                    </a:p>
                  </a:txBody>
                  <a:tcPr/>
                </a:tc>
                <a:tc>
                  <a:txBody>
                    <a:bodyPr/>
                    <a:lstStyle/>
                    <a:p>
                      <a:r>
                        <a:rPr lang="zh-CN" altLang="en-US" sz="1400" dirty="0"/>
                        <a:t>在多个设备（</a:t>
                      </a:r>
                      <a:r>
                        <a:rPr lang="en-US" altLang="zh-CN" sz="1400" dirty="0"/>
                        <a:t>devices</a:t>
                      </a:r>
                      <a:r>
                        <a:rPr lang="zh-CN" altLang="en-US" sz="1400" dirty="0"/>
                        <a:t>）上运行核函数（</a:t>
                      </a:r>
                      <a:r>
                        <a:rPr lang="en-US" altLang="zh-CN" sz="1400" dirty="0"/>
                        <a:t>kernel</a:t>
                      </a:r>
                      <a:r>
                        <a:rPr lang="zh-CN" altLang="en-US" sz="1400" dirty="0"/>
                        <a:t>）</a:t>
                      </a:r>
                      <a:endParaRPr lang="en-GB" sz="1400" dirty="0"/>
                    </a:p>
                  </a:txBody>
                  <a:tcPr/>
                </a:tc>
                <a:extLst>
                  <a:ext uri="{0D108BD9-81ED-4DB2-BD59-A6C34878D82A}">
                    <a16:rowId xmlns:a16="http://schemas.microsoft.com/office/drawing/2014/main" val="10009"/>
                  </a:ext>
                </a:extLst>
              </a:tr>
              <a:tr h="326750">
                <a:tc>
                  <a:txBody>
                    <a:bodyPr/>
                    <a:lstStyle/>
                    <a:p>
                      <a:r>
                        <a:rPr lang="zh-CN" altLang="en-US" sz="1400" dirty="0"/>
                        <a:t>优化 </a:t>
                      </a:r>
                      <a:r>
                        <a:rPr lang="en-GB" sz="1400" dirty="0"/>
                        <a:t>OpenCL </a:t>
                      </a:r>
                      <a:r>
                        <a:rPr lang="zh-CN" altLang="en-US" sz="1400" dirty="0"/>
                        <a:t>性能</a:t>
                      </a:r>
                      <a:endParaRPr lang="en-GB" sz="1400" dirty="0"/>
                    </a:p>
                  </a:txBody>
                  <a:tcPr/>
                </a:tc>
                <a:tc>
                  <a:txBody>
                    <a:bodyPr/>
                    <a:lstStyle/>
                    <a:p>
                      <a:r>
                        <a:rPr lang="zh-CN" altLang="en-US" sz="1400" dirty="0"/>
                        <a:t>程序分析（</a:t>
                      </a:r>
                      <a:r>
                        <a:rPr lang="en-GB" altLang="zh-CN" sz="1400" dirty="0"/>
                        <a:t>Profile a program</a:t>
                      </a:r>
                      <a:r>
                        <a:rPr lang="zh-CN" altLang="en-US" sz="1400" dirty="0"/>
                        <a:t>）</a:t>
                      </a:r>
                      <a:endParaRPr lang="en-GB" sz="1400" dirty="0"/>
                    </a:p>
                  </a:txBody>
                  <a:tcPr/>
                </a:tc>
                <a:extLst>
                  <a:ext uri="{0D108BD9-81ED-4DB2-BD59-A6C34878D82A}">
                    <a16:rowId xmlns:a16="http://schemas.microsoft.com/office/drawing/2014/main" val="10010"/>
                  </a:ext>
                </a:extLst>
              </a:tr>
              <a:tr h="563978">
                <a:tc>
                  <a:txBody>
                    <a:bodyPr/>
                    <a:lstStyle/>
                    <a:p>
                      <a:r>
                        <a:rPr lang="zh-CN" altLang="en-US" sz="1400" dirty="0"/>
                        <a:t>借助</a:t>
                      </a:r>
                      <a:r>
                        <a:rPr lang="en-GB" sz="1400" dirty="0"/>
                        <a:t> OpenCL </a:t>
                      </a:r>
                      <a:r>
                        <a:rPr lang="zh-CN" altLang="en-US" sz="1400" dirty="0"/>
                        <a:t>开启移动性能（</a:t>
                      </a:r>
                      <a:r>
                        <a:rPr lang="en-GB" altLang="zh-CN" sz="1400" dirty="0"/>
                        <a:t>portable performance </a:t>
                      </a:r>
                      <a:r>
                        <a:rPr lang="zh-CN" altLang="en-US" sz="1400" dirty="0"/>
                        <a:t>）</a:t>
                      </a:r>
                      <a:endParaRPr lang="en-GB" sz="1400" dirty="0"/>
                    </a:p>
                  </a:txBody>
                  <a:tcPr/>
                </a:tc>
                <a:tc>
                  <a:txBody>
                    <a:bodyPr/>
                    <a:lstStyle/>
                    <a:p>
                      <a:r>
                        <a:rPr lang="zh-CN" altLang="en-US" sz="1400" dirty="0"/>
                        <a:t>为跨平台（</a:t>
                      </a:r>
                      <a:r>
                        <a:rPr lang="en-GB" altLang="zh-CN" sz="1400" baseline="0" dirty="0"/>
                        <a:t>cross-platform</a:t>
                      </a:r>
                      <a:r>
                        <a:rPr lang="zh-CN" altLang="en-US" sz="1400" dirty="0"/>
                        <a:t>）优化矩阵乘法</a:t>
                      </a:r>
                      <a:endParaRPr lang="en-GB" sz="1400" dirty="0"/>
                    </a:p>
                  </a:txBody>
                  <a:tcPr/>
                </a:tc>
                <a:extLst>
                  <a:ext uri="{0D108BD9-81ED-4DB2-BD59-A6C34878D82A}">
                    <a16:rowId xmlns:a16="http://schemas.microsoft.com/office/drawing/2014/main" val="10011"/>
                  </a:ext>
                </a:extLst>
              </a:tr>
              <a:tr h="326750">
                <a:tc>
                  <a:txBody>
                    <a:bodyPr/>
                    <a:lstStyle/>
                    <a:p>
                      <a:r>
                        <a:rPr lang="en-GB" sz="1400" baseline="0" dirty="0"/>
                        <a:t>OpenCL </a:t>
                      </a:r>
                      <a:r>
                        <a:rPr lang="zh-CN" altLang="en-US" sz="1400" baseline="0" dirty="0"/>
                        <a:t>开发调试</a:t>
                      </a:r>
                      <a:endParaRPr lang="en-GB" sz="1400" dirty="0"/>
                    </a:p>
                  </a:txBody>
                  <a:tcPr/>
                </a:tc>
                <a:tc>
                  <a:txBody>
                    <a:bodyPr/>
                    <a:lstStyle/>
                    <a:p>
                      <a:endParaRPr lang="en-GB" sz="1400" dirty="0"/>
                    </a:p>
                  </a:txBody>
                  <a:tcPr/>
                </a:tc>
                <a:extLst>
                  <a:ext uri="{0D108BD9-81ED-4DB2-BD59-A6C34878D82A}">
                    <a16:rowId xmlns:a16="http://schemas.microsoft.com/office/drawing/2014/main" val="10012"/>
                  </a:ext>
                </a:extLst>
              </a:tr>
              <a:tr h="326750">
                <a:tc>
                  <a:txBody>
                    <a:bodyPr/>
                    <a:lstStyle/>
                    <a:p>
                      <a:r>
                        <a:rPr lang="zh-CN" altLang="en-US" sz="1400" dirty="0"/>
                        <a:t>将</a:t>
                      </a:r>
                      <a:r>
                        <a:rPr lang="en-GB" sz="1400" dirty="0"/>
                        <a:t> CUDA </a:t>
                      </a:r>
                      <a:r>
                        <a:rPr lang="zh-CN" altLang="en-US" sz="1400" dirty="0"/>
                        <a:t>代码移植到</a:t>
                      </a:r>
                      <a:r>
                        <a:rPr lang="en-GB" sz="1400" dirty="0"/>
                        <a:t> OpenCL</a:t>
                      </a:r>
                    </a:p>
                  </a:txBody>
                  <a:tcPr/>
                </a:tc>
                <a:tc>
                  <a:txBody>
                    <a:bodyPr/>
                    <a:lstStyle/>
                    <a:p>
                      <a:r>
                        <a:rPr lang="zh-CN" altLang="en-US" sz="1400" dirty="0"/>
                        <a:t>移植</a:t>
                      </a:r>
                      <a:r>
                        <a:rPr lang="en-GB" sz="1400" dirty="0"/>
                        <a:t> CUDA</a:t>
                      </a:r>
                      <a:r>
                        <a:rPr lang="en-GB" sz="1400" baseline="0" dirty="0"/>
                        <a:t> </a:t>
                      </a:r>
                      <a:r>
                        <a:rPr lang="zh-CN" altLang="en-US" sz="1400" baseline="0" dirty="0"/>
                        <a:t>代码到 </a:t>
                      </a:r>
                      <a:r>
                        <a:rPr lang="en-GB" sz="1400" baseline="0" dirty="0"/>
                        <a:t>OpenCL</a:t>
                      </a:r>
                      <a:endParaRPr lang="en-GB" sz="1400" dirty="0"/>
                    </a:p>
                  </a:txBody>
                  <a:tcPr/>
                </a:tc>
                <a:extLst>
                  <a:ext uri="{0D108BD9-81ED-4DB2-BD59-A6C34878D82A}">
                    <a16:rowId xmlns:a16="http://schemas.microsoft.com/office/drawing/2014/main" val="10013"/>
                  </a:ext>
                </a:extLst>
              </a:tr>
              <a:tr h="326750">
                <a:tc>
                  <a:txBody>
                    <a:bodyPr/>
                    <a:lstStyle/>
                    <a:p>
                      <a:r>
                        <a:rPr lang="zh-CN" altLang="en-US" sz="1400" dirty="0"/>
                        <a:t>附录</a:t>
                      </a:r>
                      <a:endParaRPr lang="en-GB" sz="1400" dirty="0"/>
                    </a:p>
                  </a:txBody>
                  <a:tcPr/>
                </a:tc>
                <a:tc>
                  <a:txBody>
                    <a:bodyPr/>
                    <a:lstStyle/>
                    <a:p>
                      <a:endParaRPr lang="en-GB" sz="1400" dirty="0"/>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81531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Some Concluding remarks</a:t>
            </a:r>
          </a:p>
        </p:txBody>
      </p:sp>
    </p:spTree>
    <p:extLst>
      <p:ext uri="{BB962C8B-B14F-4D97-AF65-F5344CB8AC3E}">
        <p14:creationId xmlns:p14="http://schemas.microsoft.com/office/powerpoint/2010/main" val="2314763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Conclusion</a:t>
            </a:r>
          </a:p>
        </p:txBody>
      </p:sp>
      <p:sp>
        <p:nvSpPr>
          <p:cNvPr id="5" name="Content Placeholder 4"/>
          <p:cNvSpPr>
            <a:spLocks noGrp="1"/>
          </p:cNvSpPr>
          <p:nvPr>
            <p:ph idx="1"/>
          </p:nvPr>
        </p:nvSpPr>
        <p:spPr>
          <a:xfrm>
            <a:off x="179512" y="1340768"/>
            <a:ext cx="8784976" cy="5445224"/>
          </a:xfrm>
        </p:spPr>
        <p:txBody>
          <a:bodyPr>
            <a:normAutofit fontScale="70000" lnSpcReduction="20000"/>
          </a:bodyPr>
          <a:lstStyle/>
          <a:p>
            <a:pPr>
              <a:lnSpc>
                <a:spcPct val="110000"/>
              </a:lnSpc>
            </a:pPr>
            <a:r>
              <a:rPr lang="en-GB" dirty="0"/>
              <a:t>OpenCL has widespread industrial support</a:t>
            </a:r>
          </a:p>
          <a:p>
            <a:pPr>
              <a:lnSpc>
                <a:spcPct val="110000"/>
              </a:lnSpc>
            </a:pPr>
            <a:endParaRPr lang="en-GB" dirty="0"/>
          </a:p>
          <a:p>
            <a:pPr>
              <a:lnSpc>
                <a:spcPct val="110000"/>
              </a:lnSpc>
            </a:pPr>
            <a:r>
              <a:rPr lang="en-GB" dirty="0"/>
              <a:t>OpenCL defines a platform-API/framework for heterogeneous computing, not just GPGPU or CPU-offload programming</a:t>
            </a:r>
          </a:p>
          <a:p>
            <a:pPr>
              <a:lnSpc>
                <a:spcPct val="110000"/>
              </a:lnSpc>
            </a:pPr>
            <a:endParaRPr lang="en-GB" dirty="0"/>
          </a:p>
          <a:p>
            <a:pPr>
              <a:lnSpc>
                <a:spcPct val="110000"/>
              </a:lnSpc>
            </a:pPr>
            <a:r>
              <a:rPr lang="en-GB" dirty="0"/>
              <a:t>OpenCL has the potential to deliver portably </a:t>
            </a:r>
            <a:r>
              <a:rPr lang="en-GB" dirty="0" err="1"/>
              <a:t>performant</a:t>
            </a:r>
            <a:r>
              <a:rPr lang="en-GB" dirty="0"/>
              <a:t> code; but it has to be used correctly</a:t>
            </a:r>
          </a:p>
          <a:p>
            <a:pPr>
              <a:lnSpc>
                <a:spcPct val="110000"/>
              </a:lnSpc>
            </a:pPr>
            <a:endParaRPr lang="en-GB" dirty="0"/>
          </a:p>
          <a:p>
            <a:pPr>
              <a:lnSpc>
                <a:spcPct val="110000"/>
              </a:lnSpc>
            </a:pPr>
            <a:r>
              <a:rPr lang="en-GB" dirty="0"/>
              <a:t>The latest C++ and Python APIs make developing OpenCL programs much simpler than before</a:t>
            </a:r>
          </a:p>
          <a:p>
            <a:pPr>
              <a:lnSpc>
                <a:spcPct val="110000"/>
              </a:lnSpc>
            </a:pPr>
            <a:endParaRPr lang="en-GB" dirty="0"/>
          </a:p>
          <a:p>
            <a:pPr>
              <a:lnSpc>
                <a:spcPct val="110000"/>
              </a:lnSpc>
            </a:pPr>
            <a:r>
              <a:rPr lang="en-GB" dirty="0"/>
              <a:t>The future is clear:</a:t>
            </a:r>
          </a:p>
          <a:p>
            <a:pPr lvl="1">
              <a:lnSpc>
                <a:spcPct val="110000"/>
              </a:lnSpc>
            </a:pPr>
            <a:r>
              <a:rPr lang="en-GB" dirty="0"/>
              <a:t>OpenCL is the </a:t>
            </a:r>
            <a:r>
              <a:rPr lang="en-GB" sz="3400" dirty="0">
                <a:solidFill>
                  <a:schemeClr val="accent2"/>
                </a:solidFill>
              </a:rPr>
              <a:t>only </a:t>
            </a:r>
            <a:r>
              <a:rPr lang="en-GB" dirty="0"/>
              <a:t>parallel programming standard that enables mixing task parallel and data parallel code in a single program while load balancing across </a:t>
            </a:r>
            <a:r>
              <a:rPr lang="en-GB" sz="3400" dirty="0">
                <a:solidFill>
                  <a:schemeClr val="accent4">
                    <a:lumMod val="50000"/>
                  </a:schemeClr>
                </a:solidFill>
              </a:rPr>
              <a:t>ALL </a:t>
            </a:r>
            <a:r>
              <a:rPr lang="en-GB" dirty="0"/>
              <a:t>of the platform’s available resources.</a:t>
            </a:r>
          </a:p>
          <a:p>
            <a:pPr>
              <a:lnSpc>
                <a:spcPct val="110000"/>
              </a:lnSpc>
            </a:pPr>
            <a:endParaRPr lang="en-GB" dirty="0"/>
          </a:p>
        </p:txBody>
      </p:sp>
    </p:spTree>
    <p:extLst>
      <p:ext uri="{BB962C8B-B14F-4D97-AF65-F5344CB8AC3E}">
        <p14:creationId xmlns:p14="http://schemas.microsoft.com/office/powerpoint/2010/main" val="30635606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important related trends</a:t>
            </a:r>
          </a:p>
        </p:txBody>
      </p:sp>
      <p:sp>
        <p:nvSpPr>
          <p:cNvPr id="3" name="Content Placeholder 2"/>
          <p:cNvSpPr>
            <a:spLocks noGrp="1"/>
          </p:cNvSpPr>
          <p:nvPr>
            <p:ph idx="1"/>
          </p:nvPr>
        </p:nvSpPr>
        <p:spPr>
          <a:xfrm>
            <a:off x="107504" y="1411560"/>
            <a:ext cx="8856984" cy="5257800"/>
          </a:xfrm>
        </p:spPr>
        <p:txBody>
          <a:bodyPr>
            <a:normAutofit fontScale="62500" lnSpcReduction="20000"/>
          </a:bodyPr>
          <a:lstStyle/>
          <a:p>
            <a:r>
              <a:rPr lang="en-GB" dirty="0" err="1"/>
              <a:t>OpenCL’s</a:t>
            </a:r>
            <a:r>
              <a:rPr lang="en-GB" dirty="0"/>
              <a:t> Standard Portable Intermediate Representation (SPIR)</a:t>
            </a:r>
          </a:p>
          <a:p>
            <a:pPr lvl="1"/>
            <a:r>
              <a:rPr lang="en-GB" dirty="0"/>
              <a:t>Based on LLVM’s IR</a:t>
            </a:r>
          </a:p>
          <a:p>
            <a:pPr lvl="1"/>
            <a:r>
              <a:rPr lang="en-GB" dirty="0"/>
              <a:t>Makes interchangeable front- and back-ends straightforward</a:t>
            </a:r>
          </a:p>
          <a:p>
            <a:pPr lvl="1"/>
            <a:r>
              <a:rPr lang="en-GB" dirty="0"/>
              <a:t>Now libraries of OpenCL kernels can be distributed in "binary" form, protecting software developer IP</a:t>
            </a:r>
          </a:p>
          <a:p>
            <a:endParaRPr lang="en-GB" dirty="0"/>
          </a:p>
          <a:p>
            <a:r>
              <a:rPr lang="en-GB" dirty="0"/>
              <a:t>OpenCL 2.0 adds support for:</a:t>
            </a:r>
          </a:p>
          <a:p>
            <a:pPr lvl="1"/>
            <a:r>
              <a:rPr lang="en-GB" dirty="0"/>
              <a:t>Shared virtual memory to share addresses between the host and the devices</a:t>
            </a:r>
          </a:p>
          <a:p>
            <a:pPr lvl="1"/>
            <a:r>
              <a:rPr lang="en-GB" dirty="0"/>
              <a:t>Dynamic (nested) parallelism, enabling kernels to directly </a:t>
            </a:r>
            <a:r>
              <a:rPr lang="en-GB" dirty="0" err="1"/>
              <a:t>enqueue</a:t>
            </a:r>
            <a:r>
              <a:rPr lang="en-GB" dirty="0"/>
              <a:t> other kernels on the same device without host intervention</a:t>
            </a:r>
          </a:p>
          <a:p>
            <a:pPr lvl="1"/>
            <a:r>
              <a:rPr lang="en-GB" dirty="0"/>
              <a:t>A formal memory model based on C11</a:t>
            </a:r>
          </a:p>
          <a:p>
            <a:pPr lvl="1"/>
            <a:r>
              <a:rPr lang="en-GB" dirty="0"/>
              <a:t>A generic address space to enable easier mixing and matching between host/global/local/private</a:t>
            </a:r>
          </a:p>
          <a:p>
            <a:pPr lvl="1"/>
            <a:r>
              <a:rPr lang="en-GB" dirty="0"/>
              <a:t>Pipes as memory objects</a:t>
            </a:r>
          </a:p>
          <a:p>
            <a:pPr lvl="1"/>
            <a:r>
              <a:rPr lang="en-GB" dirty="0"/>
              <a:t>Sub-groups to expose warp/</a:t>
            </a:r>
            <a:r>
              <a:rPr lang="en-GB" dirty="0" err="1"/>
              <a:t>wavefront</a:t>
            </a:r>
            <a:r>
              <a:rPr lang="en-GB" dirty="0"/>
              <a:t>-like hardware features</a:t>
            </a:r>
          </a:p>
          <a:p>
            <a:pPr lvl="1"/>
            <a:r>
              <a:rPr lang="en-GB" dirty="0"/>
              <a:t>Lots of other improvements!</a:t>
            </a:r>
          </a:p>
          <a:p>
            <a:endParaRPr lang="en-GB" dirty="0"/>
          </a:p>
          <a:p>
            <a:r>
              <a:rPr lang="en-GB" dirty="0"/>
              <a:t>For the latest news on SPIR and new OpenCL versions see:</a:t>
            </a:r>
          </a:p>
          <a:p>
            <a:pPr lvl="1"/>
            <a:r>
              <a:rPr lang="en-GB" dirty="0">
                <a:hlinkClick r:id="rId2"/>
              </a:rPr>
              <a:t>http://www.khronos.org/opencl/</a:t>
            </a:r>
            <a:r>
              <a:rPr lang="en-GB" dirty="0"/>
              <a:t> </a:t>
            </a:r>
          </a:p>
        </p:txBody>
      </p:sp>
      <p:sp>
        <p:nvSpPr>
          <p:cNvPr id="4" name="Content Placeholder 7"/>
          <p:cNvSpPr txBox="1">
            <a:spLocks/>
          </p:cNvSpPr>
          <p:nvPr/>
        </p:nvSpPr>
        <p:spPr>
          <a:xfrm>
            <a:off x="4283968"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35480999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Resources:</a:t>
            </a:r>
            <a:br>
              <a:rPr lang="en-GB" dirty="0"/>
            </a:br>
            <a:r>
              <a:rPr lang="en-GB" dirty="0"/>
              <a:t>https://www.khronos.org/opencl/</a:t>
            </a:r>
          </a:p>
        </p:txBody>
      </p:sp>
      <p:sp>
        <p:nvSpPr>
          <p:cNvPr id="4" name="TextBox 3"/>
          <p:cNvSpPr txBox="1"/>
          <p:nvPr/>
        </p:nvSpPr>
        <p:spPr>
          <a:xfrm>
            <a:off x="1979712" y="4221088"/>
            <a:ext cx="6526925" cy="923330"/>
          </a:xfrm>
          <a:prstGeom prst="rect">
            <a:avLst/>
          </a:prstGeom>
          <a:noFill/>
        </p:spPr>
        <p:txBody>
          <a:bodyPr wrap="square" rtlCol="0">
            <a:spAutoFit/>
          </a:bodyPr>
          <a:lstStyle/>
          <a:p>
            <a:r>
              <a:rPr lang="en-US" sz="1800" b="1" dirty="0">
                <a:solidFill>
                  <a:schemeClr val="tx1"/>
                </a:solidFill>
                <a:latin typeface="+mn-lt"/>
              </a:rPr>
              <a:t>OpenCL Programming Guide</a:t>
            </a:r>
            <a:r>
              <a:rPr lang="en-US" sz="1800" dirty="0">
                <a:solidFill>
                  <a:schemeClr val="tx1"/>
                </a:solidFill>
                <a:latin typeface="+mn-lt"/>
              </a:rPr>
              <a:t>: </a:t>
            </a:r>
          </a:p>
          <a:p>
            <a:r>
              <a:rPr lang="en-US" sz="1800" dirty="0">
                <a:solidFill>
                  <a:schemeClr val="tx1"/>
                </a:solidFill>
                <a:latin typeface="+mn-lt"/>
              </a:rPr>
              <a:t>Aaftab Munshi, Benedict Gaster, Timothy G. Mattson and James Fung, 2011 </a:t>
            </a:r>
          </a:p>
        </p:txBody>
      </p:sp>
      <p:sp>
        <p:nvSpPr>
          <p:cNvPr id="5" name="TextBox 4"/>
          <p:cNvSpPr txBox="1"/>
          <p:nvPr/>
        </p:nvSpPr>
        <p:spPr>
          <a:xfrm>
            <a:off x="1979712" y="5373216"/>
            <a:ext cx="6526925" cy="923330"/>
          </a:xfrm>
          <a:prstGeom prst="rect">
            <a:avLst/>
          </a:prstGeom>
          <a:noFill/>
        </p:spPr>
        <p:txBody>
          <a:bodyPr wrap="square" rtlCol="0">
            <a:spAutoFit/>
          </a:bodyPr>
          <a:lstStyle/>
          <a:p>
            <a:r>
              <a:rPr lang="en-US" sz="1800" b="1" dirty="0">
                <a:solidFill>
                  <a:schemeClr val="tx1"/>
                </a:solidFill>
                <a:latin typeface="+mn-lt"/>
              </a:rPr>
              <a:t>Heterogeneous Computing with OpenCL</a:t>
            </a:r>
          </a:p>
          <a:p>
            <a:r>
              <a:rPr lang="en-US" sz="1800" dirty="0">
                <a:solidFill>
                  <a:schemeClr val="tx1"/>
                </a:solidFill>
                <a:latin typeface="+mn-lt"/>
              </a:rPr>
              <a:t>Benedict Gaster, Lee Howes, David R. </a:t>
            </a:r>
            <a:r>
              <a:rPr lang="en-US" sz="1800" dirty="0" err="1">
                <a:solidFill>
                  <a:schemeClr val="tx1"/>
                </a:solidFill>
                <a:latin typeface="+mn-lt"/>
              </a:rPr>
              <a:t>Kaeli</a:t>
            </a:r>
            <a:r>
              <a:rPr lang="en-US" sz="1800" dirty="0">
                <a:solidFill>
                  <a:schemeClr val="tx1"/>
                </a:solidFill>
                <a:latin typeface="+mn-lt"/>
              </a:rPr>
              <a:t>, </a:t>
            </a:r>
            <a:r>
              <a:rPr lang="en-US" sz="1800" dirty="0" err="1">
                <a:solidFill>
                  <a:schemeClr val="tx1"/>
                </a:solidFill>
                <a:latin typeface="+mn-lt"/>
              </a:rPr>
              <a:t>Perhaad</a:t>
            </a:r>
            <a:r>
              <a:rPr lang="en-US" sz="1800" dirty="0">
                <a:solidFill>
                  <a:schemeClr val="tx1"/>
                </a:solidFill>
                <a:latin typeface="+mn-lt"/>
              </a:rPr>
              <a:t> </a:t>
            </a:r>
            <a:r>
              <a:rPr lang="en-US" sz="1800" dirty="0" err="1">
                <a:solidFill>
                  <a:schemeClr val="tx1"/>
                </a:solidFill>
                <a:latin typeface="+mn-lt"/>
              </a:rPr>
              <a:t>Mistry</a:t>
            </a:r>
            <a:r>
              <a:rPr lang="en-US" sz="1800" dirty="0">
                <a:solidFill>
                  <a:schemeClr val="tx1"/>
                </a:solidFill>
                <a:latin typeface="+mn-lt"/>
              </a:rPr>
              <a:t> and Dana </a:t>
            </a:r>
            <a:r>
              <a:rPr lang="en-US" sz="1800" dirty="0" err="1">
                <a:solidFill>
                  <a:schemeClr val="tx1"/>
                </a:solidFill>
                <a:latin typeface="+mn-lt"/>
              </a:rPr>
              <a:t>Schaa</a:t>
            </a:r>
            <a:r>
              <a:rPr lang="en-US" sz="1800" dirty="0">
                <a:solidFill>
                  <a:schemeClr val="tx1"/>
                </a:solidFill>
                <a:latin typeface="+mn-lt"/>
              </a:rPr>
              <a:t>, 2011</a:t>
            </a:r>
          </a:p>
        </p:txBody>
      </p:sp>
      <p:grpSp>
        <p:nvGrpSpPr>
          <p:cNvPr id="6" name="Group 9"/>
          <p:cNvGrpSpPr/>
          <p:nvPr/>
        </p:nvGrpSpPr>
        <p:grpSpPr>
          <a:xfrm>
            <a:off x="620958" y="5301208"/>
            <a:ext cx="845301" cy="1008112"/>
            <a:chOff x="376238" y="3239813"/>
            <a:chExt cx="1817664" cy="2167759"/>
          </a:xfrm>
        </p:grpSpPr>
        <p:pic>
          <p:nvPicPr>
            <p:cNvPr id="7" name="Picture 2"/>
            <p:cNvPicPr>
              <a:picLocks noChangeAspect="1" noChangeArrowheads="1"/>
            </p:cNvPicPr>
            <p:nvPr/>
          </p:nvPicPr>
          <p:blipFill>
            <a:blip r:embed="rId2" cstate="print"/>
            <a:srcRect/>
            <a:stretch>
              <a:fillRect/>
            </a:stretch>
          </p:blipFill>
          <p:spPr bwMode="auto">
            <a:xfrm>
              <a:off x="376238" y="3239813"/>
              <a:ext cx="1765410" cy="2167759"/>
            </a:xfrm>
            <a:prstGeom prst="rect">
              <a:avLst/>
            </a:prstGeom>
            <a:noFill/>
            <a:ln w="9525">
              <a:noFill/>
              <a:miter lim="800000"/>
              <a:headEnd/>
              <a:tailEnd/>
            </a:ln>
          </p:spPr>
        </p:pic>
        <p:sp>
          <p:nvSpPr>
            <p:cNvPr id="8" name="Rectangle 7"/>
            <p:cNvSpPr/>
            <p:nvPr/>
          </p:nvSpPr>
          <p:spPr>
            <a:xfrm>
              <a:off x="2032731" y="3269473"/>
              <a:ext cx="161171" cy="1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endCxn id="8" idx="0"/>
            </p:cNvCxnSpPr>
            <p:nvPr/>
          </p:nvCxnSpPr>
          <p:spPr>
            <a:xfrm rot="16200000" flipV="1">
              <a:off x="1058161" y="4324629"/>
              <a:ext cx="2111216" cy="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 name="Group 12"/>
          <p:cNvGrpSpPr/>
          <p:nvPr/>
        </p:nvGrpSpPr>
        <p:grpSpPr>
          <a:xfrm>
            <a:off x="611560" y="4131315"/>
            <a:ext cx="864096" cy="1097885"/>
            <a:chOff x="376239" y="728335"/>
            <a:chExt cx="1751583" cy="2225491"/>
          </a:xfrm>
        </p:grpSpPr>
        <p:pic>
          <p:nvPicPr>
            <p:cNvPr id="11" name="Picture 10"/>
            <p:cNvPicPr>
              <a:picLocks noChangeAspect="1" noChangeArrowheads="1"/>
            </p:cNvPicPr>
            <p:nvPr/>
          </p:nvPicPr>
          <p:blipFill>
            <a:blip r:embed="rId3" cstate="print"/>
            <a:srcRect/>
            <a:stretch>
              <a:fillRect/>
            </a:stretch>
          </p:blipFill>
          <p:spPr bwMode="auto">
            <a:xfrm>
              <a:off x="376239" y="728335"/>
              <a:ext cx="1704810" cy="2225491"/>
            </a:xfrm>
            <a:prstGeom prst="rect">
              <a:avLst/>
            </a:prstGeom>
            <a:noFill/>
            <a:ln w="9525">
              <a:noFill/>
              <a:miter lim="800000"/>
              <a:headEnd/>
              <a:tailEnd/>
            </a:ln>
          </p:spPr>
        </p:pic>
        <p:sp>
          <p:nvSpPr>
            <p:cNvPr id="12" name="Rectangle 11"/>
            <p:cNvSpPr/>
            <p:nvPr/>
          </p:nvSpPr>
          <p:spPr>
            <a:xfrm>
              <a:off x="1984811" y="749721"/>
              <a:ext cx="112675" cy="199348"/>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62817" y="736720"/>
              <a:ext cx="65005" cy="27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4"/>
          <a:stretch>
            <a:fillRect/>
          </a:stretch>
        </p:blipFill>
        <p:spPr>
          <a:xfrm>
            <a:off x="611560" y="1700808"/>
            <a:ext cx="864096" cy="1109578"/>
          </a:xfrm>
          <a:prstGeom prst="rect">
            <a:avLst/>
          </a:prstGeom>
        </p:spPr>
      </p:pic>
      <p:sp>
        <p:nvSpPr>
          <p:cNvPr id="16" name="TextBox 15"/>
          <p:cNvSpPr txBox="1"/>
          <p:nvPr/>
        </p:nvSpPr>
        <p:spPr>
          <a:xfrm>
            <a:off x="1979712" y="1785590"/>
            <a:ext cx="6526925" cy="923330"/>
          </a:xfrm>
          <a:prstGeom prst="rect">
            <a:avLst/>
          </a:prstGeom>
          <a:noFill/>
        </p:spPr>
        <p:txBody>
          <a:bodyPr wrap="square" rtlCol="0">
            <a:spAutoFit/>
          </a:bodyPr>
          <a:lstStyle/>
          <a:p>
            <a:r>
              <a:rPr lang="en-US" sz="1800" b="1" dirty="0">
                <a:solidFill>
                  <a:schemeClr val="tx1"/>
                </a:solidFill>
                <a:latin typeface="+mn-lt"/>
              </a:rPr>
              <a:t>The OpenCL specification</a:t>
            </a:r>
            <a:endParaRPr lang="en-US" sz="1800" dirty="0">
              <a:solidFill>
                <a:schemeClr val="tx1"/>
              </a:solidFill>
              <a:latin typeface="+mn-lt"/>
            </a:endParaRPr>
          </a:p>
          <a:p>
            <a:r>
              <a:rPr lang="en-US" sz="1800" dirty="0">
                <a:solidFill>
                  <a:schemeClr val="tx1"/>
                </a:solidFill>
                <a:latin typeface="+mn-lt"/>
              </a:rPr>
              <a:t>Surprisingly approachable for a spec!</a:t>
            </a:r>
          </a:p>
          <a:p>
            <a:r>
              <a:rPr lang="en-US" dirty="0">
                <a:hlinkClick r:id="rId5"/>
              </a:rPr>
              <a:t>https://www.khronos.org/registry/cl/</a:t>
            </a:r>
            <a:r>
              <a:rPr lang="en-US" dirty="0"/>
              <a:t> </a:t>
            </a:r>
          </a:p>
        </p:txBody>
      </p:sp>
      <p:pic>
        <p:nvPicPr>
          <p:cNvPr id="17" name="Picture 2"/>
          <p:cNvPicPr>
            <a:picLocks noGrp="1" noChangeAspect="1" noChangeArrowheads="1"/>
          </p:cNvPicPr>
          <p:nvPr>
            <p:ph sz="half" idx="4294967295"/>
          </p:nvPr>
        </p:nvPicPr>
        <p:blipFill>
          <a:blip r:embed="rId6" cstate="print"/>
          <a:stretch>
            <a:fillRect/>
          </a:stretch>
        </p:blipFill>
        <p:spPr bwMode="auto">
          <a:xfrm>
            <a:off x="611560" y="2924944"/>
            <a:ext cx="864096" cy="1110138"/>
          </a:xfrm>
          <a:prstGeom prst="rect">
            <a:avLst/>
          </a:prstGeom>
          <a:noFill/>
          <a:ln w="9525">
            <a:noFill/>
            <a:miter lim="800000"/>
            <a:headEnd/>
            <a:tailEnd/>
          </a:ln>
        </p:spPr>
      </p:pic>
      <p:sp>
        <p:nvSpPr>
          <p:cNvPr id="18" name="TextBox 17"/>
          <p:cNvSpPr txBox="1"/>
          <p:nvPr/>
        </p:nvSpPr>
        <p:spPr>
          <a:xfrm>
            <a:off x="1979712" y="2996952"/>
            <a:ext cx="6526925" cy="923330"/>
          </a:xfrm>
          <a:prstGeom prst="rect">
            <a:avLst/>
          </a:prstGeom>
          <a:noFill/>
        </p:spPr>
        <p:txBody>
          <a:bodyPr wrap="square" rtlCol="0">
            <a:spAutoFit/>
          </a:bodyPr>
          <a:lstStyle/>
          <a:p>
            <a:r>
              <a:rPr lang="en-US" sz="1800" b="1" dirty="0">
                <a:solidFill>
                  <a:schemeClr val="tx1"/>
                </a:solidFill>
                <a:latin typeface="+mn-lt"/>
              </a:rPr>
              <a:t>OpenCL reference card</a:t>
            </a:r>
            <a:endParaRPr lang="en-US" sz="1800" dirty="0">
              <a:solidFill>
                <a:schemeClr val="tx1"/>
              </a:solidFill>
              <a:latin typeface="+mn-lt"/>
            </a:endParaRPr>
          </a:p>
          <a:p>
            <a:r>
              <a:rPr lang="en-US" sz="1800" dirty="0">
                <a:solidFill>
                  <a:schemeClr val="tx1"/>
                </a:solidFill>
                <a:latin typeface="+mn-lt"/>
              </a:rPr>
              <a:t>Useful to have on your desk(top)</a:t>
            </a:r>
            <a:endParaRPr lang="en-US" dirty="0"/>
          </a:p>
          <a:p>
            <a:r>
              <a:rPr lang="en-US" sz="1800" dirty="0">
                <a:solidFill>
                  <a:schemeClr val="tx1"/>
                </a:solidFill>
                <a:latin typeface="+mn-lt"/>
              </a:rPr>
              <a:t>Available on the same page as the spec.</a:t>
            </a:r>
          </a:p>
        </p:txBody>
      </p:sp>
    </p:spTree>
    <p:extLst>
      <p:ext uri="{BB962C8B-B14F-4D97-AF65-F5344CB8AC3E}">
        <p14:creationId xmlns:p14="http://schemas.microsoft.com/office/powerpoint/2010/main" val="29317353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a:xfrm>
            <a:off x="457200" y="1600200"/>
            <a:ext cx="8229600" cy="4997152"/>
          </a:xfrm>
        </p:spPr>
        <p:txBody>
          <a:bodyPr>
            <a:normAutofit lnSpcReduction="10000"/>
          </a:bodyPr>
          <a:lstStyle/>
          <a:p>
            <a:r>
              <a:rPr lang="en-GB" dirty="0"/>
              <a:t>New annual </a:t>
            </a:r>
            <a:r>
              <a:rPr lang="en-GB" dirty="0" err="1"/>
              <a:t>OpenCL</a:t>
            </a:r>
            <a:r>
              <a:rPr lang="en-GB" dirty="0"/>
              <a:t> conference</a:t>
            </a:r>
          </a:p>
          <a:p>
            <a:pPr lvl="1"/>
            <a:r>
              <a:rPr lang="en-GB" dirty="0">
                <a:hlinkClick r:id="rId2"/>
              </a:rPr>
              <a:t>http://www.iwocl.org/</a:t>
            </a:r>
            <a:endParaRPr lang="en-GB" dirty="0"/>
          </a:p>
          <a:p>
            <a:pPr lvl="1"/>
            <a:r>
              <a:rPr lang="en-GB" dirty="0"/>
              <a:t>Held in May each year</a:t>
            </a:r>
          </a:p>
          <a:p>
            <a:pPr lvl="1"/>
            <a:r>
              <a:rPr lang="en-GB" dirty="0"/>
              <a:t>CFP to be announced at SC</a:t>
            </a:r>
          </a:p>
          <a:p>
            <a:endParaRPr lang="en-GB" dirty="0"/>
          </a:p>
          <a:p>
            <a:r>
              <a:rPr lang="en-GB" dirty="0" err="1"/>
              <a:t>OpenCL</a:t>
            </a:r>
            <a:r>
              <a:rPr lang="en-GB" dirty="0"/>
              <a:t> Forums:</a:t>
            </a:r>
          </a:p>
          <a:p>
            <a:pPr lvl="1"/>
            <a:r>
              <a:rPr lang="en-GB" dirty="0"/>
              <a:t>Khronos' OpenCL forums are the central place to be:</a:t>
            </a:r>
          </a:p>
          <a:p>
            <a:pPr lvl="1"/>
            <a:r>
              <a:rPr lang="en-GB" dirty="0">
                <a:hlinkClick r:id="rId3"/>
              </a:rPr>
              <a:t>http://www.khronos.org/message_boards/forumdisplay.php?f=61</a:t>
            </a:r>
            <a:r>
              <a:rPr lang="en-GB" dirty="0"/>
              <a:t> </a:t>
            </a:r>
          </a:p>
          <a:p>
            <a:endParaRPr lang="en-GB"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132856"/>
            <a:ext cx="3006841" cy="740366"/>
          </a:xfrm>
          <a:prstGeom prst="rect">
            <a:avLst/>
          </a:prstGeom>
        </p:spPr>
      </p:pic>
    </p:spTree>
    <p:extLst>
      <p:ext uri="{BB962C8B-B14F-4D97-AF65-F5344CB8AC3E}">
        <p14:creationId xmlns:p14="http://schemas.microsoft.com/office/powerpoint/2010/main" val="41157976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p:txBody>
          <a:bodyPr>
            <a:normAutofit fontScale="85000" lnSpcReduction="10000"/>
          </a:bodyPr>
          <a:lstStyle/>
          <a:p>
            <a:r>
              <a:rPr lang="en-GB" dirty="0"/>
              <a:t>CLU: a library of useful C-level OpenCL utilities, such as program initialization, CL kernel code compilation and calling kernels with their arguments (bit like GLUT!):</a:t>
            </a:r>
            <a:r>
              <a:rPr lang="en-GB" dirty="0">
                <a:hlinkClick r:id="rId2"/>
              </a:rPr>
              <a:t>https://github.com/Computing-Language-Utility/CLU</a:t>
            </a:r>
          </a:p>
          <a:p>
            <a:endParaRPr lang="en-GB" dirty="0"/>
          </a:p>
          <a:p>
            <a:r>
              <a:rPr lang="en-GB" dirty="0" err="1"/>
              <a:t>clMath</a:t>
            </a:r>
            <a:r>
              <a:rPr lang="en-GB" dirty="0"/>
              <a:t>: an open source BLAS / FFT library originally developed by </a:t>
            </a:r>
            <a:r>
              <a:rPr lang="en-GB" dirty="0" err="1"/>
              <a:t>AMD</a:t>
            </a:r>
            <a:r>
              <a:rPr lang="en-GB" dirty="0" err="1">
                <a:hlinkClick r:id="rId3"/>
              </a:rPr>
              <a:t>https</a:t>
            </a:r>
            <a:r>
              <a:rPr lang="en-GB" dirty="0">
                <a:hlinkClick r:id="rId3"/>
              </a:rPr>
              <a:t>://github.com/clMathLibraries/clBLAS and </a:t>
            </a:r>
            <a:r>
              <a:rPr lang="en-GB" dirty="0">
                <a:hlinkClick r:id="rId4"/>
              </a:rPr>
              <a:t>https://github.com/clMathLibraries/clFFT</a:t>
            </a:r>
            <a:endParaRPr lang="en-GB" dirty="0"/>
          </a:p>
        </p:txBody>
      </p:sp>
    </p:spTree>
    <p:extLst>
      <p:ext uri="{BB962C8B-B14F-4D97-AF65-F5344CB8AC3E}">
        <p14:creationId xmlns:p14="http://schemas.microsoft.com/office/powerpoint/2010/main" val="38122078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Versions of </a:t>
            </a:r>
            <a:r>
              <a:rPr lang="en-GB" dirty="0" err="1"/>
              <a:t>opencl</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00142538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1.0</a:t>
            </a:r>
          </a:p>
        </p:txBody>
      </p:sp>
      <p:sp>
        <p:nvSpPr>
          <p:cNvPr id="3" name="Content Placeholder 2"/>
          <p:cNvSpPr>
            <a:spLocks noGrp="1"/>
          </p:cNvSpPr>
          <p:nvPr>
            <p:ph idx="1"/>
          </p:nvPr>
        </p:nvSpPr>
        <p:spPr/>
        <p:txBody>
          <a:bodyPr/>
          <a:lstStyle/>
          <a:p>
            <a:r>
              <a:rPr lang="en-GB" dirty="0"/>
              <a:t>First public release, December 2008</a:t>
            </a:r>
          </a:p>
        </p:txBody>
      </p:sp>
    </p:spTree>
    <p:extLst>
      <p:ext uri="{BB962C8B-B14F-4D97-AF65-F5344CB8AC3E}">
        <p14:creationId xmlns:p14="http://schemas.microsoft.com/office/powerpoint/2010/main" val="12651999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1.1</a:t>
            </a:r>
          </a:p>
        </p:txBody>
      </p:sp>
      <p:sp>
        <p:nvSpPr>
          <p:cNvPr id="5" name="Content Placeholder 4"/>
          <p:cNvSpPr>
            <a:spLocks noGrp="1"/>
          </p:cNvSpPr>
          <p:nvPr>
            <p:ph idx="1"/>
          </p:nvPr>
        </p:nvSpPr>
        <p:spPr/>
        <p:txBody>
          <a:bodyPr/>
          <a:lstStyle/>
          <a:p>
            <a:r>
              <a:rPr lang="en-GB" dirty="0"/>
              <a:t>Released June 2010</a:t>
            </a:r>
          </a:p>
          <a:p>
            <a:r>
              <a:rPr lang="en-GB" dirty="0"/>
              <a:t>Major new features:</a:t>
            </a:r>
          </a:p>
          <a:p>
            <a:pPr lvl="1"/>
            <a:r>
              <a:rPr lang="en-GB" dirty="0"/>
              <a:t>Sub buffers</a:t>
            </a:r>
          </a:p>
          <a:p>
            <a:pPr lvl="1"/>
            <a:r>
              <a:rPr lang="en-GB" dirty="0"/>
              <a:t>User events</a:t>
            </a:r>
          </a:p>
          <a:p>
            <a:pPr lvl="1"/>
            <a:r>
              <a:rPr lang="en-GB" dirty="0"/>
              <a:t>More built-in functions</a:t>
            </a:r>
          </a:p>
          <a:p>
            <a:pPr lvl="1"/>
            <a:r>
              <a:rPr lang="en-GB" dirty="0"/>
              <a:t>32-bit atomics become core features</a:t>
            </a:r>
          </a:p>
          <a:p>
            <a:pPr lvl="1"/>
            <a:endParaRPr lang="en-GB" dirty="0"/>
          </a:p>
        </p:txBody>
      </p:sp>
    </p:spTree>
    <p:extLst>
      <p:ext uri="{BB962C8B-B14F-4D97-AF65-F5344CB8AC3E}">
        <p14:creationId xmlns:p14="http://schemas.microsoft.com/office/powerpoint/2010/main" val="27494640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1.2</a:t>
            </a:r>
          </a:p>
        </p:txBody>
      </p:sp>
      <p:sp>
        <p:nvSpPr>
          <p:cNvPr id="5" name="Content Placeholder 4"/>
          <p:cNvSpPr>
            <a:spLocks noGrp="1"/>
          </p:cNvSpPr>
          <p:nvPr>
            <p:ph idx="1"/>
          </p:nvPr>
        </p:nvSpPr>
        <p:spPr/>
        <p:txBody>
          <a:bodyPr/>
          <a:lstStyle/>
          <a:p>
            <a:r>
              <a:rPr lang="en-GB" dirty="0"/>
              <a:t>Released November 2011</a:t>
            </a:r>
          </a:p>
          <a:p>
            <a:r>
              <a:rPr lang="en-GB" dirty="0"/>
              <a:t>Major new features:</a:t>
            </a:r>
          </a:p>
          <a:p>
            <a:pPr lvl="1"/>
            <a:r>
              <a:rPr lang="en-GB" dirty="0"/>
              <a:t>Custom devices and built-in kernels</a:t>
            </a:r>
          </a:p>
          <a:p>
            <a:pPr lvl="1"/>
            <a:r>
              <a:rPr lang="en-GB" dirty="0"/>
              <a:t>Device partitioning</a:t>
            </a:r>
          </a:p>
          <a:p>
            <a:pPr lvl="1"/>
            <a:r>
              <a:rPr lang="en-GB" dirty="0"/>
              <a:t>Support separate compilation and linking of programs</a:t>
            </a:r>
          </a:p>
          <a:p>
            <a:pPr lvl="1"/>
            <a:r>
              <a:rPr lang="en-GB" dirty="0"/>
              <a:t>Greater support for OpenCL libraries</a:t>
            </a:r>
          </a:p>
        </p:txBody>
      </p:sp>
    </p:spTree>
    <p:extLst>
      <p:ext uri="{BB962C8B-B14F-4D97-AF65-F5344CB8AC3E}">
        <p14:creationId xmlns:p14="http://schemas.microsoft.com/office/powerpoint/2010/main" val="84364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727200"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2.0</a:t>
            </a:r>
          </a:p>
        </p:txBody>
      </p:sp>
      <p:sp>
        <p:nvSpPr>
          <p:cNvPr id="5" name="Content Placeholder 4"/>
          <p:cNvSpPr>
            <a:spLocks noGrp="1"/>
          </p:cNvSpPr>
          <p:nvPr>
            <p:ph idx="1"/>
          </p:nvPr>
        </p:nvSpPr>
        <p:spPr/>
        <p:txBody>
          <a:bodyPr>
            <a:normAutofit fontScale="92500" lnSpcReduction="10000"/>
          </a:bodyPr>
          <a:lstStyle/>
          <a:p>
            <a:r>
              <a:rPr lang="en-GB" dirty="0"/>
              <a:t>Released in November 2013</a:t>
            </a:r>
          </a:p>
          <a:p>
            <a:r>
              <a:rPr lang="en-GB" dirty="0"/>
              <a:t>Major new features:</a:t>
            </a:r>
          </a:p>
          <a:p>
            <a:pPr lvl="1"/>
            <a:r>
              <a:rPr lang="en-GB" dirty="0"/>
              <a:t>Shared virtual memory (SVM)</a:t>
            </a:r>
          </a:p>
          <a:p>
            <a:pPr lvl="1"/>
            <a:r>
              <a:rPr lang="en-GB" dirty="0"/>
              <a:t>Dynamic parallelism</a:t>
            </a:r>
          </a:p>
          <a:p>
            <a:pPr lvl="1"/>
            <a:r>
              <a:rPr lang="en-GB" dirty="0"/>
              <a:t>Pipes</a:t>
            </a:r>
          </a:p>
          <a:p>
            <a:pPr lvl="1"/>
            <a:r>
              <a:rPr lang="en-GB" dirty="0"/>
              <a:t>Built-in reductions/broadcasts</a:t>
            </a:r>
          </a:p>
          <a:p>
            <a:pPr lvl="1"/>
            <a:r>
              <a:rPr lang="en-GB" dirty="0"/>
              <a:t>Sub-groups</a:t>
            </a:r>
          </a:p>
          <a:p>
            <a:pPr lvl="1"/>
            <a:r>
              <a:rPr lang="en-GB" dirty="0"/>
              <a:t>"generic" address space</a:t>
            </a:r>
          </a:p>
          <a:p>
            <a:pPr lvl="1"/>
            <a:r>
              <a:rPr lang="en-GB" dirty="0"/>
              <a:t>C11 atomics</a:t>
            </a:r>
          </a:p>
          <a:p>
            <a:pPr lvl="1"/>
            <a:r>
              <a:rPr lang="en-GB" dirty="0"/>
              <a:t>More image support</a:t>
            </a:r>
          </a:p>
        </p:txBody>
      </p:sp>
    </p:spTree>
    <p:extLst>
      <p:ext uri="{BB962C8B-B14F-4D97-AF65-F5344CB8AC3E}">
        <p14:creationId xmlns:p14="http://schemas.microsoft.com/office/powerpoint/2010/main" val="8436453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Vector operations within kernels</a:t>
            </a:r>
          </a:p>
        </p:txBody>
      </p:sp>
      <p:sp>
        <p:nvSpPr>
          <p:cNvPr id="5" name="Text Placeholder 4"/>
          <p:cNvSpPr>
            <a:spLocks noGrp="1"/>
          </p:cNvSpPr>
          <p:nvPr>
            <p:ph type="body" idx="1"/>
          </p:nvPr>
        </p:nvSpPr>
        <p:spPr/>
        <p:txBody>
          <a:bodyPr/>
          <a:lstStyle/>
          <a:p>
            <a:r>
              <a:rPr lang="en-GB" dirty="0">
                <a:solidFill>
                  <a:schemeClr val="tx1"/>
                </a:solidFill>
              </a:rPr>
              <a:t>Appendix A</a:t>
            </a:r>
          </a:p>
        </p:txBody>
      </p:sp>
    </p:spTree>
    <p:extLst>
      <p:ext uri="{BB962C8B-B14F-4D97-AF65-F5344CB8AC3E}">
        <p14:creationId xmlns:p14="http://schemas.microsoft.com/office/powerpoint/2010/main" val="14693861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Before we continue...</a:t>
            </a:r>
          </a:p>
        </p:txBody>
      </p:sp>
      <p:sp>
        <p:nvSpPr>
          <p:cNvPr id="5" name="Content Placeholder 4"/>
          <p:cNvSpPr>
            <a:spLocks noGrp="1"/>
          </p:cNvSpPr>
          <p:nvPr>
            <p:ph idx="1"/>
          </p:nvPr>
        </p:nvSpPr>
        <p:spPr/>
        <p:txBody>
          <a:bodyPr>
            <a:normAutofit lnSpcReduction="10000"/>
          </a:bodyPr>
          <a:lstStyle/>
          <a:p>
            <a:r>
              <a:rPr lang="en-GB" dirty="0"/>
              <a:t>The </a:t>
            </a:r>
            <a:r>
              <a:rPr lang="en-GB" dirty="0" err="1"/>
              <a:t>OpenCL</a:t>
            </a:r>
            <a:r>
              <a:rPr lang="en-GB" dirty="0"/>
              <a:t> device compilers are good at auto-</a:t>
            </a:r>
            <a:r>
              <a:rPr lang="en-GB" dirty="0" err="1"/>
              <a:t>vectorising</a:t>
            </a:r>
            <a:r>
              <a:rPr lang="en-GB" dirty="0"/>
              <a:t> your code</a:t>
            </a:r>
          </a:p>
          <a:p>
            <a:pPr lvl="1"/>
            <a:r>
              <a:rPr lang="en-GB" dirty="0"/>
              <a:t>Adjacent work-items may be packed to produce </a:t>
            </a:r>
            <a:r>
              <a:rPr lang="en-GB" dirty="0" err="1"/>
              <a:t>vectorized</a:t>
            </a:r>
            <a:r>
              <a:rPr lang="en-GB" dirty="0"/>
              <a:t> code</a:t>
            </a:r>
          </a:p>
          <a:p>
            <a:r>
              <a:rPr lang="en-GB" dirty="0"/>
              <a:t>By using vector operations the compiler may not optimize as </a:t>
            </a:r>
            <a:r>
              <a:rPr lang="en-GB" dirty="0" err="1"/>
              <a:t>sucessfully</a:t>
            </a:r>
            <a:endParaRPr lang="en-GB" dirty="0"/>
          </a:p>
          <a:p>
            <a:r>
              <a:rPr lang="en-GB" dirty="0"/>
              <a:t>So </a:t>
            </a:r>
            <a:r>
              <a:rPr lang="en-GB" b="1" i="1" u="sng" dirty="0">
                <a:solidFill>
                  <a:srgbClr val="FF0000"/>
                </a:solidFill>
              </a:rPr>
              <a:t>think twice</a:t>
            </a:r>
            <a:r>
              <a:rPr lang="en-GB" dirty="0">
                <a:solidFill>
                  <a:srgbClr val="FF0000"/>
                </a:solidFill>
              </a:rPr>
              <a:t> </a:t>
            </a:r>
            <a:r>
              <a:rPr lang="en-GB" dirty="0"/>
              <a:t>before you explicitly </a:t>
            </a:r>
            <a:r>
              <a:rPr lang="en-GB" dirty="0" err="1"/>
              <a:t>vectorize</a:t>
            </a:r>
            <a:r>
              <a:rPr lang="en-GB" dirty="0"/>
              <a:t> your OpenCL kernels, you might end up hurting performance!</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2272"/>
            <a:ext cx="8229600" cy="1143000"/>
          </a:xfrm>
        </p:spPr>
        <p:txBody>
          <a:bodyPr>
            <a:normAutofit/>
          </a:bodyPr>
          <a:lstStyle/>
          <a:p>
            <a:r>
              <a:rPr lang="en-GB" dirty="0"/>
              <a:t>Vector operations</a:t>
            </a:r>
          </a:p>
        </p:txBody>
      </p:sp>
      <p:sp>
        <p:nvSpPr>
          <p:cNvPr id="5" name="Content Placeholder 4"/>
          <p:cNvSpPr>
            <a:spLocks noGrp="1"/>
          </p:cNvSpPr>
          <p:nvPr>
            <p:ph idx="1"/>
          </p:nvPr>
        </p:nvSpPr>
        <p:spPr>
          <a:xfrm>
            <a:off x="107504" y="836712"/>
            <a:ext cx="8928992" cy="4464495"/>
          </a:xfrm>
        </p:spPr>
        <p:txBody>
          <a:bodyPr>
            <a:normAutofit fontScale="77500" lnSpcReduction="20000"/>
          </a:bodyPr>
          <a:lstStyle/>
          <a:p>
            <a:r>
              <a:rPr lang="en-GB" dirty="0"/>
              <a:t>Modern microprocessors include vector units:</a:t>
            </a:r>
          </a:p>
          <a:p>
            <a:pPr marL="457200" lvl="1" indent="0">
              <a:buNone/>
            </a:pPr>
            <a:r>
              <a:rPr lang="en-GB" dirty="0"/>
              <a:t>Functional units that carry out operations on blocks of numbers</a:t>
            </a:r>
          </a:p>
          <a:p>
            <a:r>
              <a:rPr lang="en-GB" dirty="0"/>
              <a:t>For example, x86 CPUs have over the years introduced MMX, SSE, and AVX instruction sets …</a:t>
            </a:r>
          </a:p>
          <a:p>
            <a:pPr marL="457200" lvl="1" indent="0">
              <a:buNone/>
            </a:pPr>
            <a:r>
              <a:rPr lang="en-GB" dirty="0"/>
              <a:t>characterized in part by their widths (e.g. SSE operates on 128 bits at a time, AVX 256 bits </a:t>
            </a:r>
            <a:r>
              <a:rPr lang="en-GB" dirty="0" err="1"/>
              <a:t>etc</a:t>
            </a:r>
            <a:r>
              <a:rPr lang="en-GB" dirty="0"/>
              <a:t>)</a:t>
            </a:r>
          </a:p>
          <a:p>
            <a:r>
              <a:rPr lang="en-GB" dirty="0"/>
              <a:t>To gain full performance from these processors it is important to exploit these vector units</a:t>
            </a:r>
          </a:p>
          <a:p>
            <a:r>
              <a:rPr lang="en-GB" dirty="0"/>
              <a:t>Compilers can sometimes automatically exploit vector units.</a:t>
            </a:r>
          </a:p>
          <a:p>
            <a:pPr marL="457200" lvl="1" indent="0">
              <a:buNone/>
            </a:pPr>
            <a:r>
              <a:rPr lang="en-GB" dirty="0"/>
              <a:t>Experience over the years has shown, however, that you all too often have to code vector operations by hand.</a:t>
            </a:r>
          </a:p>
          <a:p>
            <a:r>
              <a:rPr lang="en-GB" dirty="0"/>
              <a:t>Example using 128 bit wide SSE:</a:t>
            </a:r>
          </a:p>
          <a:p>
            <a:endParaRPr lang="en-GB" dirty="0"/>
          </a:p>
        </p:txBody>
      </p:sp>
      <p:sp>
        <p:nvSpPr>
          <p:cNvPr id="8" name="TextBox 7"/>
          <p:cNvSpPr txBox="1"/>
          <p:nvPr/>
        </p:nvSpPr>
        <p:spPr>
          <a:xfrm>
            <a:off x="82550" y="5315143"/>
            <a:ext cx="9061450" cy="1354217"/>
          </a:xfrm>
          <a:prstGeom prst="rect">
            <a:avLst/>
          </a:prstGeom>
          <a:noFill/>
        </p:spPr>
        <p:txBody>
          <a:bodyPr wrap="square" rtlCol="0">
            <a:spAutoFit/>
          </a:bodyPr>
          <a:lstStyle/>
          <a:p>
            <a:r>
              <a:rPr lang="en-US" sz="1400" b="1" dirty="0">
                <a:solidFill>
                  <a:schemeClr val="tx1"/>
                </a:solidFill>
                <a:latin typeface="Courier New Bold"/>
              </a:rPr>
              <a:t>#include "</a:t>
            </a:r>
            <a:r>
              <a:rPr lang="en-US" sz="1400" b="1" dirty="0" err="1">
                <a:solidFill>
                  <a:schemeClr val="tx1"/>
                </a:solidFill>
                <a:latin typeface="Courier New Bold"/>
              </a:rPr>
              <a:t>xmmintrin.h</a:t>
            </a:r>
            <a:r>
              <a:rPr lang="en-US" sz="1400" b="1" dirty="0">
                <a:solidFill>
                  <a:schemeClr val="tx1"/>
                </a:solidFill>
                <a:latin typeface="Courier New Bold"/>
              </a:rPr>
              <a:t> "     // vector </a:t>
            </a:r>
            <a:r>
              <a:rPr lang="en-US" sz="1400" b="1" dirty="0" err="1">
                <a:solidFill>
                  <a:schemeClr val="tx1"/>
                </a:solidFill>
                <a:latin typeface="Courier New Bold"/>
              </a:rPr>
              <a:t>intrinsics</a:t>
            </a:r>
            <a:r>
              <a:rPr lang="en-US" sz="1400" b="1" dirty="0">
                <a:solidFill>
                  <a:schemeClr val="tx1"/>
                </a:solidFill>
                <a:latin typeface="Courier New Bold"/>
              </a:rPr>
              <a:t> from </a:t>
            </a:r>
            <a:r>
              <a:rPr lang="en-US" sz="1400" b="1" dirty="0" err="1">
                <a:solidFill>
                  <a:schemeClr val="tx1"/>
                </a:solidFill>
                <a:latin typeface="Courier New Bold"/>
              </a:rPr>
              <a:t>gcc</a:t>
            </a:r>
            <a:r>
              <a:rPr lang="en-US" sz="1400" b="1" dirty="0">
                <a:solidFill>
                  <a:schemeClr val="tx1"/>
                </a:solidFill>
                <a:latin typeface="Courier New Bold"/>
              </a:rPr>
              <a:t> for SSE (128 bit wide)</a:t>
            </a:r>
          </a:p>
          <a:p>
            <a:endParaRPr lang="en-US" sz="1400" b="1" dirty="0">
              <a:solidFill>
                <a:schemeClr val="tx1"/>
              </a:solidFill>
              <a:latin typeface="Courier New Bold"/>
            </a:endParaRPr>
          </a:p>
          <a:p>
            <a:r>
              <a:rPr lang="en-US" sz="1400" b="1" dirty="0">
                <a:solidFill>
                  <a:schemeClr val="tx1"/>
                </a:solidFill>
                <a:latin typeface="Courier New Bold"/>
              </a:rPr>
              <a:t>__m128 ramp = _</a:t>
            </a:r>
            <a:r>
              <a:rPr lang="en-US" sz="1400" b="1" dirty="0" err="1">
                <a:solidFill>
                  <a:schemeClr val="tx1"/>
                </a:solidFill>
                <a:latin typeface="Courier New Bold"/>
              </a:rPr>
              <a:t>mm_setr_ps</a:t>
            </a:r>
            <a:r>
              <a:rPr lang="en-US" sz="1400" b="1" dirty="0">
                <a:solidFill>
                  <a:schemeClr val="tx1"/>
                </a:solidFill>
                <a:latin typeface="Courier New Bold"/>
              </a:rPr>
              <a:t>(0.5, 1.5, 2.5, 3.5);   </a:t>
            </a:r>
            <a:r>
              <a:rPr lang="en-US" sz="1200" b="1" dirty="0">
                <a:solidFill>
                  <a:schemeClr val="tx1"/>
                </a:solidFill>
                <a:latin typeface="Courier New Bold"/>
              </a:rPr>
              <a:t>// pack 4 floats into vector register</a:t>
            </a:r>
          </a:p>
          <a:p>
            <a:r>
              <a:rPr lang="en-US" sz="1400" b="1" dirty="0">
                <a:solidFill>
                  <a:schemeClr val="tx1"/>
                </a:solidFill>
                <a:latin typeface="Courier New Bold"/>
              </a:rPr>
              <a:t>__m128 </a:t>
            </a:r>
            <a:r>
              <a:rPr lang="en-US" sz="1400" b="1" dirty="0" err="1">
                <a:solidFill>
                  <a:schemeClr val="tx1"/>
                </a:solidFill>
                <a:latin typeface="Courier New Bold"/>
              </a:rPr>
              <a:t>vstep</a:t>
            </a:r>
            <a:r>
              <a:rPr lang="en-US" sz="1400" b="1" dirty="0">
                <a:solidFill>
                  <a:schemeClr val="tx1"/>
                </a:solidFill>
                <a:latin typeface="Courier New Bold"/>
              </a:rPr>
              <a:t> = _mm_load1_ps(&amp;step);              </a:t>
            </a:r>
            <a:r>
              <a:rPr lang="en-US" sz="1200" b="1" dirty="0">
                <a:solidFill>
                  <a:schemeClr val="tx1"/>
                </a:solidFill>
                <a:latin typeface="Courier New Bold"/>
              </a:rPr>
              <a:t>// pack step into a vector register</a:t>
            </a:r>
          </a:p>
          <a:p>
            <a:r>
              <a:rPr lang="en-US" sz="1400" b="1" dirty="0">
                <a:solidFill>
                  <a:schemeClr val="tx1"/>
                </a:solidFill>
                <a:latin typeface="Courier New Bold"/>
              </a:rPr>
              <a:t>__m128 </a:t>
            </a:r>
            <a:r>
              <a:rPr lang="en-US" sz="1400" b="1" dirty="0" err="1">
                <a:solidFill>
                  <a:schemeClr val="tx1"/>
                </a:solidFill>
                <a:latin typeface="Courier New Bold"/>
              </a:rPr>
              <a:t>xvec</a:t>
            </a:r>
            <a:r>
              <a:rPr lang="en-US" sz="1400" b="1" dirty="0">
                <a:solidFill>
                  <a:schemeClr val="tx1"/>
                </a:solidFill>
                <a:latin typeface="Courier New Bold"/>
              </a:rPr>
              <a:t>; = _</a:t>
            </a:r>
            <a:r>
              <a:rPr lang="en-US" sz="1400" b="1" dirty="0" err="1">
                <a:solidFill>
                  <a:schemeClr val="tx1"/>
                </a:solidFill>
                <a:latin typeface="Courier New Bold"/>
              </a:rPr>
              <a:t>mm_mul_ps</a:t>
            </a:r>
            <a:r>
              <a:rPr lang="en-US" sz="1400" b="1" dirty="0">
                <a:solidFill>
                  <a:schemeClr val="tx1"/>
                </a:solidFill>
                <a:latin typeface="Courier New Bold"/>
              </a:rPr>
              <a:t>(</a:t>
            </a:r>
            <a:r>
              <a:rPr lang="en-US" sz="1400" b="1" dirty="0" err="1">
                <a:solidFill>
                  <a:schemeClr val="tx1"/>
                </a:solidFill>
                <a:latin typeface="Courier New Bold"/>
              </a:rPr>
              <a:t>ramp,vstep</a:t>
            </a:r>
            <a:r>
              <a:rPr lang="en-US" sz="1400" b="1" dirty="0">
                <a:solidFill>
                  <a:schemeClr val="tx1"/>
                </a:solidFill>
                <a:latin typeface="Courier New Bold"/>
              </a:rPr>
              <a:t>);           </a:t>
            </a:r>
            <a:r>
              <a:rPr lang="en-US" sz="1200" b="1" dirty="0">
                <a:solidFill>
                  <a:schemeClr val="tx1"/>
                </a:solidFill>
                <a:latin typeface="Courier New Bold"/>
              </a:rPr>
              <a:t>// multiple corresponding 32 bit</a:t>
            </a:r>
          </a:p>
          <a:p>
            <a:r>
              <a:rPr lang="en-US" sz="1200" b="1" dirty="0">
                <a:latin typeface="Courier New Bold"/>
              </a:rPr>
              <a:t>                                                         // </a:t>
            </a:r>
            <a:r>
              <a:rPr lang="en-US" sz="1200" b="1" dirty="0">
                <a:solidFill>
                  <a:schemeClr val="tx1"/>
                </a:solidFill>
                <a:latin typeface="Courier New Bold"/>
              </a:rPr>
              <a:t> floats and assign to </a:t>
            </a:r>
            <a:r>
              <a:rPr lang="en-US" sz="1200" b="1" dirty="0" err="1">
                <a:solidFill>
                  <a:schemeClr val="tx1"/>
                </a:solidFill>
                <a:latin typeface="Courier New Bold"/>
              </a:rPr>
              <a:t>xvec</a:t>
            </a:r>
            <a:endParaRPr lang="en-US" sz="1200" b="1" dirty="0">
              <a:solidFill>
                <a:schemeClr val="tx1"/>
              </a:solidFill>
              <a:latin typeface="Courier New Bold"/>
            </a:endParaRPr>
          </a:p>
        </p:txBody>
      </p:sp>
    </p:spTree>
    <p:extLst>
      <p:ext uri="{BB962C8B-B14F-4D97-AF65-F5344CB8AC3E}">
        <p14:creationId xmlns:p14="http://schemas.microsoft.com/office/powerpoint/2010/main" val="2859872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a:t>Vector </a:t>
            </a:r>
            <a:r>
              <a:rPr lang="en-GB" dirty="0" err="1"/>
              <a:t>intrinsics</a:t>
            </a:r>
            <a:r>
              <a:rPr lang="en-GB" dirty="0"/>
              <a:t> challenges</a:t>
            </a:r>
          </a:p>
        </p:txBody>
      </p:sp>
      <p:sp>
        <p:nvSpPr>
          <p:cNvPr id="3" name="Content Placeholder 2"/>
          <p:cNvSpPr>
            <a:spLocks noGrp="1"/>
          </p:cNvSpPr>
          <p:nvPr>
            <p:ph idx="1"/>
          </p:nvPr>
        </p:nvSpPr>
        <p:spPr>
          <a:xfrm>
            <a:off x="107504" y="1412776"/>
            <a:ext cx="8856984" cy="4525963"/>
          </a:xfrm>
        </p:spPr>
        <p:txBody>
          <a:bodyPr>
            <a:normAutofit fontScale="77500" lnSpcReduction="20000"/>
          </a:bodyPr>
          <a:lstStyle/>
          <a:p>
            <a:r>
              <a:rPr lang="en-GB" dirty="0"/>
              <a:t>Requires an assembly code style of programming:</a:t>
            </a:r>
          </a:p>
          <a:p>
            <a:pPr lvl="1"/>
            <a:r>
              <a:rPr lang="en-GB" dirty="0"/>
              <a:t>Load into registers</a:t>
            </a:r>
          </a:p>
          <a:p>
            <a:pPr lvl="1"/>
            <a:r>
              <a:rPr lang="en-GB" dirty="0"/>
              <a:t>Operate with register operands to produce values in another vector register</a:t>
            </a:r>
          </a:p>
          <a:p>
            <a:r>
              <a:rPr lang="en-GB" dirty="0"/>
              <a:t>Non portable</a:t>
            </a:r>
          </a:p>
          <a:p>
            <a:pPr lvl="1"/>
            <a:r>
              <a:rPr lang="en-GB" dirty="0"/>
              <a:t>Change vector instruction set (even from the same vendor) and code must be re-written. Compilers might treat them differently too</a:t>
            </a:r>
          </a:p>
          <a:p>
            <a:r>
              <a:rPr lang="en-GB" dirty="0"/>
              <a:t>Consequences:</a:t>
            </a:r>
          </a:p>
          <a:p>
            <a:pPr lvl="1"/>
            <a:r>
              <a:rPr lang="en-GB" dirty="0"/>
              <a:t>Very few programmers are willing to code with </a:t>
            </a:r>
            <a:r>
              <a:rPr lang="en-GB" dirty="0" err="1"/>
              <a:t>intrinsics</a:t>
            </a:r>
            <a:endParaRPr lang="en-GB" dirty="0"/>
          </a:p>
          <a:p>
            <a:pPr lvl="1"/>
            <a:r>
              <a:rPr lang="en-GB" dirty="0"/>
              <a:t>Most programs only exploit vector instructions that the compiler can automatically generate – which can be hit or miss</a:t>
            </a:r>
          </a:p>
          <a:p>
            <a:pPr lvl="1"/>
            <a:r>
              <a:rPr lang="en-GB" dirty="0"/>
              <a:t>Most programs grossly under exploit available performance.</a:t>
            </a:r>
          </a:p>
          <a:p>
            <a:endParaRPr lang="en-GB" dirty="0"/>
          </a:p>
        </p:txBody>
      </p:sp>
      <p:sp>
        <p:nvSpPr>
          <p:cNvPr id="4" name="TextBox 3"/>
          <p:cNvSpPr txBox="1"/>
          <p:nvPr/>
        </p:nvSpPr>
        <p:spPr>
          <a:xfrm>
            <a:off x="1403648" y="5805264"/>
            <a:ext cx="6552728" cy="1015663"/>
          </a:xfrm>
          <a:prstGeom prst="rect">
            <a:avLst/>
          </a:prstGeom>
          <a:noFill/>
        </p:spPr>
        <p:txBody>
          <a:bodyPr wrap="square" rtlCol="0">
            <a:spAutoFit/>
          </a:bodyPr>
          <a:lstStyle/>
          <a:p>
            <a:r>
              <a:rPr lang="en-GB" sz="2000" dirty="0">
                <a:solidFill>
                  <a:schemeClr val="accent1"/>
                </a:solidFill>
              </a:rPr>
              <a:t>Solution: a  high level portable vector instruction set … which is precisely what OpenCL provides. </a:t>
            </a:r>
          </a:p>
          <a:p>
            <a:endParaRPr lang="en-GB" sz="2000" dirty="0">
              <a:solidFill>
                <a:schemeClr val="accent1"/>
              </a:solidFill>
            </a:endParaRPr>
          </a:p>
        </p:txBody>
      </p:sp>
    </p:spTree>
    <p:extLst>
      <p:ext uri="{BB962C8B-B14F-4D97-AF65-F5344CB8AC3E}">
        <p14:creationId xmlns:p14="http://schemas.microsoft.com/office/powerpoint/2010/main" val="19186167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Types</a:t>
            </a:r>
          </a:p>
        </p:txBody>
      </p:sp>
      <p:sp>
        <p:nvSpPr>
          <p:cNvPr id="3" name="Content Placeholder 2"/>
          <p:cNvSpPr>
            <a:spLocks noGrp="1"/>
          </p:cNvSpPr>
          <p:nvPr>
            <p:ph idx="1"/>
          </p:nvPr>
        </p:nvSpPr>
        <p:spPr/>
        <p:txBody>
          <a:bodyPr>
            <a:normAutofit fontScale="77500" lnSpcReduction="20000"/>
          </a:bodyPr>
          <a:lstStyle/>
          <a:p>
            <a:r>
              <a:rPr lang="en-GB" dirty="0"/>
              <a:t>The OpenCL C kernel programming language provides a set of vector instructions:</a:t>
            </a:r>
          </a:p>
          <a:p>
            <a:pPr lvl="1"/>
            <a:r>
              <a:rPr lang="en-GB" dirty="0"/>
              <a:t>These are portable between different vector instruction sets</a:t>
            </a:r>
          </a:p>
          <a:p>
            <a:r>
              <a:rPr lang="en-GB" dirty="0"/>
              <a:t>These instructions support vector lengths of 2, 4, 8, and 16 … for example:</a:t>
            </a:r>
          </a:p>
          <a:p>
            <a:pPr lvl="1"/>
            <a:r>
              <a:rPr lang="en-GB" b="1" dirty="0">
                <a:latin typeface="Courier New Bold"/>
              </a:rPr>
              <a:t>char2, ushort4, int8, float16, double2</a:t>
            </a:r>
            <a:r>
              <a:rPr lang="en-GB" dirty="0"/>
              <a:t>, …</a:t>
            </a:r>
          </a:p>
          <a:p>
            <a:r>
              <a:rPr lang="en-GB" dirty="0"/>
              <a:t>Properties of these types include:</a:t>
            </a:r>
          </a:p>
          <a:p>
            <a:pPr lvl="1"/>
            <a:r>
              <a:rPr lang="en-GB" dirty="0"/>
              <a:t>Endian safe</a:t>
            </a:r>
          </a:p>
          <a:p>
            <a:pPr lvl="1"/>
            <a:r>
              <a:rPr lang="en-GB" dirty="0"/>
              <a:t>Aligned at vector length</a:t>
            </a:r>
          </a:p>
          <a:p>
            <a:pPr lvl="1"/>
            <a:r>
              <a:rPr lang="en-GB" dirty="0"/>
              <a:t>Vector operations (</a:t>
            </a:r>
            <a:r>
              <a:rPr lang="en-GB" dirty="0" err="1"/>
              <a:t>elementwise</a:t>
            </a:r>
            <a:r>
              <a:rPr lang="en-GB" dirty="0"/>
              <a:t>) and built-in functions</a:t>
            </a:r>
          </a:p>
          <a:p>
            <a:endParaRPr lang="en-GB" dirty="0"/>
          </a:p>
        </p:txBody>
      </p:sp>
      <p:sp>
        <p:nvSpPr>
          <p:cNvPr id="5" name="TextBox 4"/>
          <p:cNvSpPr txBox="1"/>
          <p:nvPr/>
        </p:nvSpPr>
        <p:spPr>
          <a:xfrm>
            <a:off x="4355976" y="6002977"/>
            <a:ext cx="4382979" cy="646331"/>
          </a:xfrm>
          <a:prstGeom prst="rect">
            <a:avLst/>
          </a:prstGeom>
          <a:noFill/>
        </p:spPr>
        <p:txBody>
          <a:bodyPr wrap="square" rtlCol="0">
            <a:spAutoFit/>
          </a:bodyPr>
          <a:lstStyle/>
          <a:p>
            <a:r>
              <a:rPr lang="en-GB" dirty="0">
                <a:solidFill>
                  <a:schemeClr val="accent1"/>
                </a:solidFill>
              </a:rPr>
              <a:t>Remember, double (and hence vectors of double) are optional in OpenCL v1.1</a:t>
            </a:r>
          </a:p>
        </p:txBody>
      </p:sp>
    </p:spTree>
    <p:extLst>
      <p:ext uri="{BB962C8B-B14F-4D97-AF65-F5344CB8AC3E}">
        <p14:creationId xmlns:p14="http://schemas.microsoft.com/office/powerpoint/2010/main" val="10974688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a:t>Vector Operations</a:t>
            </a:r>
          </a:p>
        </p:txBody>
      </p:sp>
      <p:sp>
        <p:nvSpPr>
          <p:cNvPr id="3" name="Content Placeholder 2"/>
          <p:cNvSpPr>
            <a:spLocks noGrp="1"/>
          </p:cNvSpPr>
          <p:nvPr>
            <p:ph idx="1"/>
          </p:nvPr>
        </p:nvSpPr>
        <p:spPr>
          <a:xfrm>
            <a:off x="457200" y="952128"/>
            <a:ext cx="3106688" cy="676672"/>
          </a:xfrm>
        </p:spPr>
        <p:txBody>
          <a:bodyPr/>
          <a:lstStyle/>
          <a:p>
            <a:r>
              <a:rPr lang="en-GB" dirty="0"/>
              <a:t>Vector literal</a:t>
            </a:r>
          </a:p>
        </p:txBody>
      </p:sp>
      <p:sp>
        <p:nvSpPr>
          <p:cNvPr id="4" name="Content Placeholder 2"/>
          <p:cNvSpPr txBox="1">
            <a:spLocks/>
          </p:cNvSpPr>
          <p:nvPr/>
        </p:nvSpPr>
        <p:spPr>
          <a:xfrm>
            <a:off x="467290" y="2924944"/>
            <a:ext cx="5040814" cy="67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Vector components</a:t>
            </a:r>
          </a:p>
        </p:txBody>
      </p:sp>
      <p:sp>
        <p:nvSpPr>
          <p:cNvPr id="5" name="Content Placeholder 2"/>
          <p:cNvSpPr txBox="1">
            <a:spLocks/>
          </p:cNvSpPr>
          <p:nvPr/>
        </p:nvSpPr>
        <p:spPr>
          <a:xfrm>
            <a:off x="457200" y="4912568"/>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Vector ops</a:t>
            </a:r>
          </a:p>
        </p:txBody>
      </p:sp>
      <p:sp>
        <p:nvSpPr>
          <p:cNvPr id="6" name="TextBox 5"/>
          <p:cNvSpPr txBox="1"/>
          <p:nvPr/>
        </p:nvSpPr>
        <p:spPr>
          <a:xfrm>
            <a:off x="611560" y="1686088"/>
            <a:ext cx="2447192" cy="307777"/>
          </a:xfrm>
          <a:prstGeom prst="rect">
            <a:avLst/>
          </a:prstGeom>
          <a:noFill/>
        </p:spPr>
        <p:txBody>
          <a:bodyPr wrap="none" rtlCol="0">
            <a:spAutoFit/>
          </a:bodyPr>
          <a:lstStyle/>
          <a:p>
            <a:r>
              <a:rPr lang="en-GB" sz="1400" b="1" dirty="0">
                <a:solidFill>
                  <a:schemeClr val="accent3"/>
                </a:solidFill>
                <a:latin typeface="Courier New Bold"/>
              </a:rPr>
              <a:t>int4</a:t>
            </a:r>
            <a:r>
              <a:rPr lang="en-GB" sz="1400" b="1" dirty="0">
                <a:latin typeface="Courier New Bold"/>
              </a:rPr>
              <a:t> vi0 = (</a:t>
            </a:r>
            <a:r>
              <a:rPr lang="en-GB" sz="1400" b="1" dirty="0">
                <a:solidFill>
                  <a:schemeClr val="accent3"/>
                </a:solidFill>
                <a:latin typeface="Courier New Bold"/>
              </a:rPr>
              <a:t>int4</a:t>
            </a:r>
            <a:r>
              <a:rPr lang="en-GB" sz="1400" b="1" dirty="0">
                <a:latin typeface="Courier New Bold"/>
              </a:rPr>
              <a:t>) -7;</a:t>
            </a:r>
          </a:p>
        </p:txBody>
      </p:sp>
      <p:sp>
        <p:nvSpPr>
          <p:cNvPr id="7" name="TextBox 6"/>
          <p:cNvSpPr txBox="1"/>
          <p:nvPr/>
        </p:nvSpPr>
        <p:spPr>
          <a:xfrm>
            <a:off x="611560" y="2396876"/>
            <a:ext cx="3524585" cy="307777"/>
          </a:xfrm>
          <a:prstGeom prst="rect">
            <a:avLst/>
          </a:prstGeom>
          <a:noFill/>
        </p:spPr>
        <p:txBody>
          <a:bodyPr wrap="none" rtlCol="0">
            <a:spAutoFit/>
          </a:bodyPr>
          <a:lstStyle/>
          <a:p>
            <a:r>
              <a:rPr lang="en-GB" sz="1400" b="1" dirty="0">
                <a:solidFill>
                  <a:schemeClr val="accent3"/>
                </a:solidFill>
                <a:latin typeface="Courier New Bold"/>
              </a:rPr>
              <a:t>int4</a:t>
            </a:r>
            <a:r>
              <a:rPr lang="en-GB" sz="1400" b="1" dirty="0">
                <a:latin typeface="Courier New Bold"/>
              </a:rPr>
              <a:t> vi1 = (</a:t>
            </a:r>
            <a:r>
              <a:rPr lang="en-GB" sz="1400" b="1" dirty="0">
                <a:solidFill>
                  <a:schemeClr val="accent3"/>
                </a:solidFill>
                <a:latin typeface="Courier New Bold"/>
              </a:rPr>
              <a:t>int4</a:t>
            </a:r>
            <a:r>
              <a:rPr lang="en-GB" sz="1400" b="1" dirty="0">
                <a:latin typeface="Courier New Bold"/>
              </a:rPr>
              <a:t>) (0, 1, 2, 3);</a:t>
            </a:r>
          </a:p>
        </p:txBody>
      </p:sp>
      <p:sp>
        <p:nvSpPr>
          <p:cNvPr id="8" name="TextBox 7"/>
          <p:cNvSpPr txBox="1"/>
          <p:nvPr/>
        </p:nvSpPr>
        <p:spPr>
          <a:xfrm>
            <a:off x="611560" y="3652950"/>
            <a:ext cx="1908495" cy="307777"/>
          </a:xfrm>
          <a:prstGeom prst="rect">
            <a:avLst/>
          </a:prstGeom>
          <a:noFill/>
        </p:spPr>
        <p:txBody>
          <a:bodyPr wrap="none" rtlCol="0">
            <a:spAutoFit/>
          </a:bodyPr>
          <a:lstStyle/>
          <a:p>
            <a:r>
              <a:rPr lang="en-GB" sz="1400" b="1" dirty="0">
                <a:latin typeface="Courier New Bold"/>
              </a:rPr>
              <a:t>vi0.lo = vi1.hi;</a:t>
            </a:r>
          </a:p>
        </p:txBody>
      </p:sp>
      <p:sp>
        <p:nvSpPr>
          <p:cNvPr id="9" name="TextBox 8"/>
          <p:cNvSpPr txBox="1"/>
          <p:nvPr/>
        </p:nvSpPr>
        <p:spPr>
          <a:xfrm>
            <a:off x="611560" y="4301022"/>
            <a:ext cx="4601979" cy="307777"/>
          </a:xfrm>
          <a:prstGeom prst="rect">
            <a:avLst/>
          </a:prstGeom>
          <a:noFill/>
        </p:spPr>
        <p:txBody>
          <a:bodyPr wrap="none" rtlCol="0">
            <a:spAutoFit/>
          </a:bodyPr>
          <a:lstStyle/>
          <a:p>
            <a:r>
              <a:rPr lang="en-GB" sz="1400" b="1" dirty="0">
                <a:solidFill>
                  <a:schemeClr val="accent3"/>
                </a:solidFill>
                <a:latin typeface="Courier New Bold"/>
              </a:rPr>
              <a:t>int8</a:t>
            </a:r>
            <a:r>
              <a:rPr lang="en-GB" sz="1400" b="1" dirty="0">
                <a:latin typeface="Courier New Bold"/>
              </a:rPr>
              <a:t> v8 = (</a:t>
            </a:r>
            <a:r>
              <a:rPr lang="en-GB" sz="1400" b="1" dirty="0">
                <a:solidFill>
                  <a:schemeClr val="accent3"/>
                </a:solidFill>
                <a:latin typeface="Courier New Bold"/>
              </a:rPr>
              <a:t>int8</a:t>
            </a:r>
            <a:r>
              <a:rPr lang="en-GB" sz="1400" b="1" dirty="0">
                <a:latin typeface="Courier New Bold"/>
              </a:rPr>
              <a:t>) (vi0, vi1.s01, vi1.odd);</a:t>
            </a:r>
          </a:p>
        </p:txBody>
      </p:sp>
      <p:sp>
        <p:nvSpPr>
          <p:cNvPr id="10" name="TextBox 9"/>
          <p:cNvSpPr txBox="1"/>
          <p:nvPr/>
        </p:nvSpPr>
        <p:spPr>
          <a:xfrm>
            <a:off x="611560" y="5637236"/>
            <a:ext cx="1369799" cy="307777"/>
          </a:xfrm>
          <a:prstGeom prst="rect">
            <a:avLst/>
          </a:prstGeom>
          <a:noFill/>
        </p:spPr>
        <p:txBody>
          <a:bodyPr wrap="none" rtlCol="0">
            <a:spAutoFit/>
          </a:bodyPr>
          <a:lstStyle/>
          <a:p>
            <a:r>
              <a:rPr lang="en-GB" sz="1400" b="1" dirty="0">
                <a:latin typeface="Courier New Bold"/>
              </a:rPr>
              <a:t>vi0 += vi1;</a:t>
            </a:r>
          </a:p>
        </p:txBody>
      </p:sp>
      <p:sp>
        <p:nvSpPr>
          <p:cNvPr id="11" name="TextBox 10"/>
          <p:cNvSpPr txBox="1"/>
          <p:nvPr/>
        </p:nvSpPr>
        <p:spPr>
          <a:xfrm>
            <a:off x="611560" y="6217567"/>
            <a:ext cx="1800756" cy="307777"/>
          </a:xfrm>
          <a:prstGeom prst="rect">
            <a:avLst/>
          </a:prstGeom>
          <a:noFill/>
        </p:spPr>
        <p:txBody>
          <a:bodyPr wrap="none" rtlCol="0">
            <a:spAutoFit/>
          </a:bodyPr>
          <a:lstStyle/>
          <a:p>
            <a:r>
              <a:rPr lang="en-GB" sz="1400" b="1" dirty="0">
                <a:latin typeface="Courier New Bold"/>
              </a:rPr>
              <a:t>vi0 = </a:t>
            </a:r>
            <a:r>
              <a:rPr lang="en-GB" sz="1400" b="1" dirty="0">
                <a:solidFill>
                  <a:schemeClr val="tx2">
                    <a:lumMod val="75000"/>
                  </a:schemeClr>
                </a:solidFill>
                <a:latin typeface="Courier New Bold"/>
              </a:rPr>
              <a:t>abs</a:t>
            </a:r>
            <a:r>
              <a:rPr lang="en-GB" sz="1400" b="1" dirty="0">
                <a:latin typeface="Courier New Bold"/>
              </a:rPr>
              <a:t>(vi0);</a:t>
            </a:r>
          </a:p>
        </p:txBody>
      </p:sp>
      <p:graphicFrame>
        <p:nvGraphicFramePr>
          <p:cNvPr id="12" name="Group 140"/>
          <p:cNvGraphicFramePr>
            <a:graphicFrameLocks noGrp="1"/>
          </p:cNvGraphicFramePr>
          <p:nvPr>
            <p:extLst>
              <p:ext uri="{D42A27DB-BD31-4B8C-83A1-F6EECF244321}">
                <p14:modId xmlns:p14="http://schemas.microsoft.com/office/powerpoint/2010/main" val="4082940376"/>
              </p:ext>
            </p:extLst>
          </p:nvPr>
        </p:nvGraphicFramePr>
        <p:xfrm>
          <a:off x="4470007" y="1638092"/>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13" name="Group 140"/>
          <p:cNvGraphicFramePr>
            <a:graphicFrameLocks noGrp="1"/>
          </p:cNvGraphicFramePr>
          <p:nvPr>
            <p:extLst>
              <p:ext uri="{D42A27DB-BD31-4B8C-83A1-F6EECF244321}">
                <p14:modId xmlns:p14="http://schemas.microsoft.com/office/powerpoint/2010/main" val="3713438586"/>
              </p:ext>
            </p:extLst>
          </p:nvPr>
        </p:nvGraphicFramePr>
        <p:xfrm>
          <a:off x="4932040" y="2375320"/>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14" name="Group 140"/>
          <p:cNvGraphicFramePr>
            <a:graphicFrameLocks noGrp="1"/>
          </p:cNvGraphicFramePr>
          <p:nvPr>
            <p:extLst>
              <p:ext uri="{D42A27DB-BD31-4B8C-83A1-F6EECF244321}">
                <p14:modId xmlns:p14="http://schemas.microsoft.com/office/powerpoint/2010/main" val="1590088008"/>
              </p:ext>
            </p:extLst>
          </p:nvPr>
        </p:nvGraphicFramePr>
        <p:xfrm>
          <a:off x="4932040" y="3529340"/>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cxnSp>
        <p:nvCxnSpPr>
          <p:cNvPr id="16" name="Straight Arrow Connector 15"/>
          <p:cNvCxnSpPr/>
          <p:nvPr/>
        </p:nvCxnSpPr>
        <p:spPr>
          <a:xfrm flipH="1">
            <a:off x="5148064"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44562"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9" name="Group 140"/>
          <p:cNvGraphicFramePr>
            <a:graphicFrameLocks noGrp="1"/>
          </p:cNvGraphicFramePr>
          <p:nvPr>
            <p:extLst>
              <p:ext uri="{D42A27DB-BD31-4B8C-83A1-F6EECF244321}">
                <p14:modId xmlns:p14="http://schemas.microsoft.com/office/powerpoint/2010/main" val="918168380"/>
              </p:ext>
            </p:extLst>
          </p:nvPr>
        </p:nvGraphicFramePr>
        <p:xfrm>
          <a:off x="5357904" y="4291610"/>
          <a:ext cx="3462566" cy="322942"/>
        </p:xfrm>
        <a:graphic>
          <a:graphicData uri="http://schemas.openxmlformats.org/drawingml/2006/table">
            <a:tbl>
              <a:tblPr/>
              <a:tblGrid>
                <a:gridCol w="432619">
                  <a:extLst>
                    <a:ext uri="{9D8B030D-6E8A-4147-A177-3AD203B41FA5}">
                      <a16:colId xmlns:a16="http://schemas.microsoft.com/office/drawing/2014/main" val="20000"/>
                    </a:ext>
                  </a:extLst>
                </a:gridCol>
                <a:gridCol w="432621">
                  <a:extLst>
                    <a:ext uri="{9D8B030D-6E8A-4147-A177-3AD203B41FA5}">
                      <a16:colId xmlns:a16="http://schemas.microsoft.com/office/drawing/2014/main" val="20001"/>
                    </a:ext>
                  </a:extLst>
                </a:gridCol>
                <a:gridCol w="434231">
                  <a:extLst>
                    <a:ext uri="{9D8B030D-6E8A-4147-A177-3AD203B41FA5}">
                      <a16:colId xmlns:a16="http://schemas.microsoft.com/office/drawing/2014/main" val="20002"/>
                    </a:ext>
                  </a:extLst>
                </a:gridCol>
                <a:gridCol w="432619">
                  <a:extLst>
                    <a:ext uri="{9D8B030D-6E8A-4147-A177-3AD203B41FA5}">
                      <a16:colId xmlns:a16="http://schemas.microsoft.com/office/drawing/2014/main" val="20003"/>
                    </a:ext>
                  </a:extLst>
                </a:gridCol>
                <a:gridCol w="432619">
                  <a:extLst>
                    <a:ext uri="{9D8B030D-6E8A-4147-A177-3AD203B41FA5}">
                      <a16:colId xmlns:a16="http://schemas.microsoft.com/office/drawing/2014/main" val="20004"/>
                    </a:ext>
                  </a:extLst>
                </a:gridCol>
                <a:gridCol w="432619">
                  <a:extLst>
                    <a:ext uri="{9D8B030D-6E8A-4147-A177-3AD203B41FA5}">
                      <a16:colId xmlns:a16="http://schemas.microsoft.com/office/drawing/2014/main" val="20005"/>
                    </a:ext>
                  </a:extLst>
                </a:gridCol>
                <a:gridCol w="432619">
                  <a:extLst>
                    <a:ext uri="{9D8B030D-6E8A-4147-A177-3AD203B41FA5}">
                      <a16:colId xmlns:a16="http://schemas.microsoft.com/office/drawing/2014/main" val="20006"/>
                    </a:ext>
                  </a:extLst>
                </a:gridCol>
                <a:gridCol w="432619">
                  <a:extLst>
                    <a:ext uri="{9D8B030D-6E8A-4147-A177-3AD203B41FA5}">
                      <a16:colId xmlns:a16="http://schemas.microsoft.com/office/drawing/2014/main" val="20007"/>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cxnSp>
        <p:nvCxnSpPr>
          <p:cNvPr id="20" name="Straight Arrow Connector 19"/>
          <p:cNvCxnSpPr/>
          <p:nvPr/>
        </p:nvCxnSpPr>
        <p:spPr>
          <a:xfrm>
            <a:off x="5544562"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19074"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148064" y="3877017"/>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616116" y="3877014"/>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051039" y="3877016"/>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25551" y="3877015"/>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48064" y="2748990"/>
            <a:ext cx="2196698"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3960561386"/>
              </p:ext>
            </p:extLst>
          </p:nvPr>
        </p:nvGraphicFramePr>
        <p:xfrm>
          <a:off x="7100714" y="4291610"/>
          <a:ext cx="855662" cy="322942"/>
        </p:xfrm>
        <a:graphic>
          <a:graphicData uri="http://schemas.openxmlformats.org/drawingml/2006/table">
            <a:tbl>
              <a:tblPr/>
              <a:tblGrid>
                <a:gridCol w="428625">
                  <a:extLst>
                    <a:ext uri="{9D8B030D-6E8A-4147-A177-3AD203B41FA5}">
                      <a16:colId xmlns:a16="http://schemas.microsoft.com/office/drawing/2014/main" val="20000"/>
                    </a:ext>
                  </a:extLst>
                </a:gridCol>
                <a:gridCol w="427037">
                  <a:extLst>
                    <a:ext uri="{9D8B030D-6E8A-4147-A177-3AD203B41FA5}">
                      <a16:colId xmlns:a16="http://schemas.microsoft.com/office/drawing/2014/main" val="20001"/>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1" name="Straight Arrow Connector 30"/>
          <p:cNvCxnSpPr/>
          <p:nvPr/>
        </p:nvCxnSpPr>
        <p:spPr>
          <a:xfrm>
            <a:off x="5508104" y="2685507"/>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1351050545"/>
              </p:ext>
            </p:extLst>
          </p:nvPr>
        </p:nvGraphicFramePr>
        <p:xfrm>
          <a:off x="7956376" y="4291610"/>
          <a:ext cx="855662" cy="322942"/>
        </p:xfrm>
        <a:graphic>
          <a:graphicData uri="http://schemas.openxmlformats.org/drawingml/2006/table">
            <a:tbl>
              <a:tblPr/>
              <a:tblGrid>
                <a:gridCol w="428625">
                  <a:extLst>
                    <a:ext uri="{9D8B030D-6E8A-4147-A177-3AD203B41FA5}">
                      <a16:colId xmlns:a16="http://schemas.microsoft.com/office/drawing/2014/main" val="20000"/>
                    </a:ext>
                  </a:extLst>
                </a:gridCol>
                <a:gridCol w="427037">
                  <a:extLst>
                    <a:ext uri="{9D8B030D-6E8A-4147-A177-3AD203B41FA5}">
                      <a16:colId xmlns:a16="http://schemas.microsoft.com/office/drawing/2014/main" val="20001"/>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4" name="Straight Arrow Connector 33"/>
          <p:cNvCxnSpPr/>
          <p:nvPr/>
        </p:nvCxnSpPr>
        <p:spPr>
          <a:xfrm>
            <a:off x="5508104" y="2685504"/>
            <a:ext cx="2542918" cy="15675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04529" y="2685504"/>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8" name="Group 140"/>
          <p:cNvGraphicFramePr>
            <a:graphicFrameLocks noGrp="1"/>
          </p:cNvGraphicFramePr>
          <p:nvPr>
            <p:extLst>
              <p:ext uri="{D42A27DB-BD31-4B8C-83A1-F6EECF244321}">
                <p14:modId xmlns:p14="http://schemas.microsoft.com/office/powerpoint/2010/main" val="2691441903"/>
              </p:ext>
            </p:extLst>
          </p:nvPr>
        </p:nvGraphicFramePr>
        <p:xfrm>
          <a:off x="5324876" y="4774051"/>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39" name="Group 140"/>
          <p:cNvGraphicFramePr>
            <a:graphicFrameLocks noGrp="1"/>
          </p:cNvGraphicFramePr>
          <p:nvPr>
            <p:extLst>
              <p:ext uri="{D42A27DB-BD31-4B8C-83A1-F6EECF244321}">
                <p14:modId xmlns:p14="http://schemas.microsoft.com/office/powerpoint/2010/main" val="69594787"/>
              </p:ext>
            </p:extLst>
          </p:nvPr>
        </p:nvGraphicFramePr>
        <p:xfrm>
          <a:off x="5324876" y="5194290"/>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40" name="Group 140"/>
          <p:cNvGraphicFramePr>
            <a:graphicFrameLocks noGrp="1"/>
          </p:cNvGraphicFramePr>
          <p:nvPr>
            <p:extLst>
              <p:ext uri="{D42A27DB-BD31-4B8C-83A1-F6EECF244321}">
                <p14:modId xmlns:p14="http://schemas.microsoft.com/office/powerpoint/2010/main" val="3608502446"/>
              </p:ext>
            </p:extLst>
          </p:nvPr>
        </p:nvGraphicFramePr>
        <p:xfrm>
          <a:off x="5324876" y="5842362"/>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sp>
        <p:nvSpPr>
          <p:cNvPr id="41" name="TextBox 40"/>
          <p:cNvSpPr txBox="1"/>
          <p:nvPr/>
        </p:nvSpPr>
        <p:spPr>
          <a:xfrm>
            <a:off x="4644008" y="5383669"/>
            <a:ext cx="302155" cy="523220"/>
          </a:xfrm>
          <a:prstGeom prst="rect">
            <a:avLst/>
          </a:prstGeom>
          <a:noFill/>
        </p:spPr>
        <p:txBody>
          <a:bodyPr wrap="square" rtlCol="0">
            <a:spAutoFit/>
          </a:bodyPr>
          <a:lstStyle/>
          <a:p>
            <a:r>
              <a:rPr lang="en-GB" sz="2800" dirty="0"/>
              <a:t>+</a:t>
            </a:r>
          </a:p>
        </p:txBody>
      </p:sp>
      <p:cxnSp>
        <p:nvCxnSpPr>
          <p:cNvPr id="42" name="Straight Arrow Connector 41"/>
          <p:cNvCxnSpPr/>
          <p:nvPr/>
        </p:nvCxnSpPr>
        <p:spPr>
          <a:xfrm>
            <a:off x="5467940"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1854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09225"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75428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47" name="Group 140"/>
          <p:cNvGraphicFramePr>
            <a:graphicFrameLocks noGrp="1"/>
          </p:cNvGraphicFramePr>
          <p:nvPr>
            <p:extLst>
              <p:ext uri="{D42A27DB-BD31-4B8C-83A1-F6EECF244321}">
                <p14:modId xmlns:p14="http://schemas.microsoft.com/office/powerpoint/2010/main" val="3940527939"/>
              </p:ext>
            </p:extLst>
          </p:nvPr>
        </p:nvGraphicFramePr>
        <p:xfrm>
          <a:off x="5310535" y="6453336"/>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cxnSp>
        <p:nvCxnSpPr>
          <p:cNvPr id="48" name="Straight Arrow Connector 47"/>
          <p:cNvCxnSpPr/>
          <p:nvPr/>
        </p:nvCxnSpPr>
        <p:spPr>
          <a:xfrm>
            <a:off x="5517905"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96850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59190"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80424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0" presetClass="entr" presetSubtype="0" fill="hold" nodeType="withEffect">
                                  <p:stCondLst>
                                    <p:cond delay="9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20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20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20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nodeType="withEffect">
                                  <p:stCondLst>
                                    <p:cond delay="20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0"/>
                                        </p:tgtEl>
                                        <p:attrNameLst>
                                          <p:attrName>style.visibility</p:attrName>
                                        </p:attrNameLst>
                                      </p:cBhvr>
                                      <p:to>
                                        <p:strVal val="visible"/>
                                      </p:to>
                                    </p:set>
                                    <p:animEffect transition="in" filter="fade">
                                      <p:cBhvr>
                                        <p:cTn id="110" dur="500"/>
                                        <p:tgtEl>
                                          <p:spTgt spid="50"/>
                                        </p:tgtEl>
                                      </p:cBhvr>
                                    </p:animEffect>
                                  </p:childTnLst>
                                </p:cTn>
                              </p:par>
                              <p:par>
                                <p:cTn id="111" presetID="10" presetClass="entr" presetSubtype="0" fill="hold" nodeType="withEffect">
                                  <p:stCondLst>
                                    <p:cond delay="20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90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4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Using vector operations</a:t>
            </a:r>
          </a:p>
        </p:txBody>
      </p:sp>
      <p:sp>
        <p:nvSpPr>
          <p:cNvPr id="3" name="Content Placeholder 2"/>
          <p:cNvSpPr>
            <a:spLocks noGrp="1"/>
          </p:cNvSpPr>
          <p:nvPr>
            <p:ph idx="1"/>
          </p:nvPr>
        </p:nvSpPr>
        <p:spPr>
          <a:xfrm>
            <a:off x="107504" y="1196752"/>
            <a:ext cx="8856984" cy="5472608"/>
          </a:xfrm>
        </p:spPr>
        <p:txBody>
          <a:bodyPr>
            <a:normAutofit fontScale="85000" lnSpcReduction="10000"/>
          </a:bodyPr>
          <a:lstStyle/>
          <a:p>
            <a:r>
              <a:rPr lang="en-GB" dirty="0"/>
              <a:t>You can convert a scalar loop into a vector loop using the following steps:</a:t>
            </a:r>
          </a:p>
          <a:p>
            <a:pPr lvl="1"/>
            <a:r>
              <a:rPr lang="en-GB" dirty="0"/>
              <a:t>Based on the width of your vector instruction set and your problem, choose the number of values you can pack into a vector register (the width):  </a:t>
            </a:r>
          </a:p>
          <a:p>
            <a:pPr lvl="2"/>
            <a:r>
              <a:rPr lang="en-GB" dirty="0"/>
              <a:t>E.g. for a 128 bit wide SSE instruction set and float data (32 bit), you can pack four values (128 bits =4*32 bits) into a vector register</a:t>
            </a:r>
          </a:p>
          <a:p>
            <a:pPr lvl="1"/>
            <a:r>
              <a:rPr lang="en-GB" dirty="0"/>
              <a:t>Unroll the loop to match your width (in our example, 4)</a:t>
            </a:r>
          </a:p>
          <a:p>
            <a:pPr lvl="1"/>
            <a:r>
              <a:rPr lang="en-GB" dirty="0"/>
              <a:t>Set up the loop preamble and postscript. For example, if the number of loop iterations doesn’t evenly divide the width, you’ll need to cover the extra iterations in a loop postscript or pad your vectors in a preamble</a:t>
            </a:r>
          </a:p>
          <a:p>
            <a:pPr lvl="1"/>
            <a:r>
              <a:rPr lang="en-GB" dirty="0"/>
              <a:t>Replace instructions in the body of the loop with their vector instruction counter parts</a:t>
            </a:r>
          </a:p>
          <a:p>
            <a:endParaRPr lang="en-GB" dirty="0"/>
          </a:p>
        </p:txBody>
      </p:sp>
    </p:spTree>
    <p:extLst>
      <p:ext uri="{BB962C8B-B14F-4D97-AF65-F5344CB8AC3E}">
        <p14:creationId xmlns:p14="http://schemas.microsoft.com/office/powerpoint/2010/main" val="25065562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Vector instructions example</a:t>
            </a:r>
          </a:p>
        </p:txBody>
      </p:sp>
      <p:sp>
        <p:nvSpPr>
          <p:cNvPr id="3" name="Content Placeholder 2"/>
          <p:cNvSpPr>
            <a:spLocks noGrp="1"/>
          </p:cNvSpPr>
          <p:nvPr>
            <p:ph idx="1"/>
          </p:nvPr>
        </p:nvSpPr>
        <p:spPr>
          <a:xfrm>
            <a:off x="179512" y="908720"/>
            <a:ext cx="8784976" cy="5760640"/>
          </a:xfrm>
        </p:spPr>
        <p:txBody>
          <a:bodyPr>
            <a:normAutofit fontScale="70000" lnSpcReduction="20000"/>
          </a:bodyPr>
          <a:lstStyle/>
          <a:p>
            <a:r>
              <a:rPr lang="en-GB" dirty="0"/>
              <a:t>Scalar loop:</a:t>
            </a:r>
          </a:p>
          <a:p>
            <a:pPr marL="457200" lvl="1" indent="0">
              <a:buNone/>
            </a:pP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34; </a:t>
            </a:r>
            <a:r>
              <a:rPr lang="en-GB" b="1" dirty="0" err="1">
                <a:latin typeface="Courier New Bold"/>
              </a:rPr>
              <a:t>i</a:t>
            </a:r>
            <a:r>
              <a:rPr lang="en-GB" b="1" dirty="0">
                <a:latin typeface="Courier New Bold"/>
              </a:rPr>
              <a:t>++) x[</a:t>
            </a:r>
            <a:r>
              <a:rPr lang="en-GB" b="1" dirty="0" err="1">
                <a:latin typeface="Courier New Bold"/>
              </a:rPr>
              <a:t>i</a:t>
            </a:r>
            <a:r>
              <a:rPr lang="en-GB" b="1" dirty="0">
                <a:latin typeface="Courier New Bold"/>
              </a:rPr>
              <a:t>] = y[</a:t>
            </a:r>
            <a:r>
              <a:rPr lang="en-GB" b="1" dirty="0" err="1">
                <a:latin typeface="Courier New Bold"/>
              </a:rPr>
              <a:t>i</a:t>
            </a:r>
            <a:r>
              <a:rPr lang="en-GB" b="1" dirty="0">
                <a:latin typeface="Courier New Bold"/>
              </a:rPr>
              <a:t>] * y[</a:t>
            </a:r>
            <a:r>
              <a:rPr lang="en-GB" b="1" dirty="0" err="1">
                <a:latin typeface="Courier New Bold"/>
              </a:rPr>
              <a:t>i</a:t>
            </a:r>
            <a:r>
              <a:rPr lang="en-GB" b="1" dirty="0">
                <a:latin typeface="Courier New Bold"/>
              </a:rPr>
              <a:t>];</a:t>
            </a:r>
          </a:p>
          <a:p>
            <a:r>
              <a:rPr lang="en-GB" dirty="0"/>
              <a:t>Width for a 128-bit SSE is 128/32=4</a:t>
            </a:r>
          </a:p>
          <a:p>
            <a:r>
              <a:rPr lang="en-GB" dirty="0"/>
              <a:t>Unroll the loop, then add postscript and </a:t>
            </a:r>
            <a:r>
              <a:rPr lang="en-GB" dirty="0" err="1"/>
              <a:t>premable</a:t>
            </a:r>
            <a:r>
              <a:rPr lang="en-GB" dirty="0"/>
              <a:t> as needed:</a:t>
            </a:r>
          </a:p>
          <a:p>
            <a:pPr marL="457200" lvl="1" indent="0">
              <a:buNone/>
            </a:pPr>
            <a:r>
              <a:rPr lang="en-GB" sz="2300" b="1" dirty="0">
                <a:latin typeface="Courier New Bold"/>
              </a:rPr>
              <a:t>NLP = 34+2; x[34]=x[35]=y[34]=y[35]=0.0f </a:t>
            </a:r>
            <a:r>
              <a:rPr lang="en-GB" sz="2300" b="1" dirty="0">
                <a:solidFill>
                  <a:schemeClr val="tx1">
                    <a:lumMod val="85000"/>
                  </a:schemeClr>
                </a:solidFill>
                <a:latin typeface="Courier New Bold"/>
              </a:rPr>
              <a:t>// preamble to zero pad</a:t>
            </a:r>
          </a:p>
          <a:p>
            <a:pPr marL="457200" lvl="1" indent="0">
              <a:buNone/>
            </a:pPr>
            <a:r>
              <a:rPr lang="en-GB" sz="2300" b="1" dirty="0">
                <a:solidFill>
                  <a:schemeClr val="accent1"/>
                </a:solidFill>
                <a:latin typeface="Courier New Bold"/>
              </a:rPr>
              <a:t>for</a:t>
            </a:r>
            <a:r>
              <a:rPr lang="en-GB" sz="2300" b="1" dirty="0">
                <a:latin typeface="Courier New Bold"/>
              </a:rPr>
              <a:t> (</a:t>
            </a:r>
            <a:r>
              <a:rPr lang="en-GB" sz="2300" b="1" dirty="0" err="1">
                <a:latin typeface="Courier New Bold"/>
              </a:rPr>
              <a:t>i</a:t>
            </a:r>
            <a:r>
              <a:rPr lang="en-GB" sz="2300" b="1" dirty="0">
                <a:latin typeface="Courier New Bold"/>
              </a:rPr>
              <a:t> = 0; i &lt; NLP; i = </a:t>
            </a:r>
            <a:r>
              <a:rPr lang="en-GB" sz="2300" b="1" dirty="0" err="1">
                <a:latin typeface="Courier New Bold"/>
              </a:rPr>
              <a:t>i</a:t>
            </a:r>
            <a:r>
              <a:rPr lang="en-GB" sz="2300" b="1" dirty="0">
                <a:latin typeface="Courier New Bold"/>
              </a:rPr>
              <a:t> + 4) {</a:t>
            </a:r>
          </a:p>
          <a:p>
            <a:pPr marL="457200" lvl="1" indent="0">
              <a:buNone/>
            </a:pPr>
            <a:r>
              <a:rPr lang="en-GB" sz="2300" b="1" dirty="0">
                <a:latin typeface="Courier New Bold"/>
              </a:rPr>
              <a:t>  x[</a:t>
            </a:r>
            <a:r>
              <a:rPr lang="en-GB" sz="2300" b="1" dirty="0" err="1">
                <a:latin typeface="Courier New Bold"/>
              </a:rPr>
              <a:t>i</a:t>
            </a:r>
            <a:r>
              <a:rPr lang="en-GB" sz="2300" b="1" dirty="0">
                <a:latin typeface="Courier New Bold"/>
              </a:rPr>
              <a:t>] = y[</a:t>
            </a:r>
            <a:r>
              <a:rPr lang="en-GB" sz="2300" b="1" dirty="0" err="1">
                <a:latin typeface="Courier New Bold"/>
              </a:rPr>
              <a:t>i</a:t>
            </a:r>
            <a:r>
              <a:rPr lang="en-GB" sz="2300" b="1" dirty="0">
                <a:latin typeface="Courier New Bold"/>
              </a:rPr>
              <a:t>] * y[</a:t>
            </a:r>
            <a:r>
              <a:rPr lang="en-GB" sz="2300" b="1" dirty="0" err="1">
                <a:latin typeface="Courier New Bold"/>
              </a:rPr>
              <a:t>i</a:t>
            </a:r>
            <a:r>
              <a:rPr lang="en-GB" sz="2300" b="1" dirty="0">
                <a:latin typeface="Courier New Bold"/>
              </a:rPr>
              <a:t>];  x[i+1] = y[i+1] * y[</a:t>
            </a:r>
            <a:r>
              <a:rPr lang="en-GB" sz="2300" b="1" dirty="0" err="1">
                <a:latin typeface="Courier New Bold"/>
              </a:rPr>
              <a:t>i</a:t>
            </a:r>
            <a:r>
              <a:rPr lang="en-GB" sz="2300" b="1" dirty="0">
                <a:latin typeface="Courier New Bold"/>
              </a:rPr>
              <a:t>*1];</a:t>
            </a:r>
          </a:p>
          <a:p>
            <a:pPr marL="457200" lvl="1" indent="0">
              <a:buNone/>
            </a:pPr>
            <a:r>
              <a:rPr lang="en-GB" sz="2300" b="1" dirty="0">
                <a:latin typeface="Courier New Bold"/>
              </a:rPr>
              <a:t>  x[i+2] = y[i+2] * y[</a:t>
            </a:r>
            <a:r>
              <a:rPr lang="en-GB" sz="2300" b="1" dirty="0" err="1">
                <a:latin typeface="Courier New Bold"/>
              </a:rPr>
              <a:t>i</a:t>
            </a:r>
            <a:r>
              <a:rPr lang="en-GB" sz="2300" b="1" dirty="0">
                <a:latin typeface="Courier New Bold"/>
              </a:rPr>
              <a:t>*2];  x[i+3] = y[i+3] * y[</a:t>
            </a:r>
            <a:r>
              <a:rPr lang="en-GB" sz="2300" b="1" dirty="0" err="1">
                <a:latin typeface="Courier New Bold"/>
              </a:rPr>
              <a:t>i</a:t>
            </a:r>
            <a:r>
              <a:rPr lang="en-GB" sz="2300" b="1" dirty="0">
                <a:latin typeface="Courier New Bold"/>
              </a:rPr>
              <a:t>*3];</a:t>
            </a:r>
          </a:p>
          <a:p>
            <a:pPr marL="457200" lvl="1" indent="0">
              <a:buNone/>
            </a:pPr>
            <a:r>
              <a:rPr lang="en-GB" sz="2300" b="1" dirty="0">
                <a:latin typeface="Courier New Bold"/>
              </a:rPr>
              <a:t>}</a:t>
            </a:r>
          </a:p>
          <a:p>
            <a:r>
              <a:rPr lang="en-GB" dirty="0"/>
              <a:t>Replace unrolled loop with associated vector instructions:</a:t>
            </a:r>
          </a:p>
          <a:p>
            <a:endParaRPr lang="en-GB" dirty="0"/>
          </a:p>
          <a:p>
            <a:pPr marL="0" indent="0">
              <a:buNone/>
            </a:pPr>
            <a:r>
              <a:rPr lang="en-GB" sz="2600" b="1" dirty="0">
                <a:solidFill>
                  <a:schemeClr val="accent3"/>
                </a:solidFill>
                <a:latin typeface="Courier New Bold"/>
              </a:rPr>
              <a:t>float4 </a:t>
            </a:r>
            <a:r>
              <a:rPr lang="en-GB" sz="2600" b="1" dirty="0">
                <a:latin typeface="Courier New Bold"/>
              </a:rPr>
              <a:t>x4[DIM], y4[DIM];</a:t>
            </a:r>
          </a:p>
          <a:p>
            <a:pPr marL="0" indent="0">
              <a:buNone/>
            </a:pPr>
            <a:r>
              <a:rPr lang="en-GB" sz="2300" b="1" dirty="0">
                <a:solidFill>
                  <a:schemeClr val="tx1">
                    <a:lumMod val="85000"/>
                  </a:schemeClr>
                </a:solidFill>
                <a:latin typeface="Courier New Bold"/>
              </a:rPr>
              <a:t>// DIM set to hold 34 values extended to multiple of 4 (36)</a:t>
            </a:r>
          </a:p>
          <a:p>
            <a:pPr marL="0" indent="0">
              <a:buNone/>
            </a:pPr>
            <a:r>
              <a:rPr lang="en-GB" sz="2600" b="1" dirty="0">
                <a:solidFill>
                  <a:schemeClr val="accent3"/>
                </a:solidFill>
                <a:latin typeface="Courier New Bold"/>
              </a:rPr>
              <a:t>float4</a:t>
            </a:r>
            <a:r>
              <a:rPr lang="en-GB" sz="2600" b="1" dirty="0">
                <a:latin typeface="Courier New Bold"/>
              </a:rPr>
              <a:t> zero = {0.0f, 0.0f, 0.0f, 0.0f};</a:t>
            </a:r>
          </a:p>
          <a:p>
            <a:pPr marL="0" indent="0">
              <a:buNone/>
            </a:pPr>
            <a:r>
              <a:rPr lang="en-GB" sz="2600" b="1" dirty="0">
                <a:latin typeface="Courier New Bold"/>
              </a:rPr>
              <a:t>NLP = 34 % 4 + 1; </a:t>
            </a:r>
            <a:r>
              <a:rPr lang="en-GB" sz="2600" b="1" dirty="0">
                <a:solidFill>
                  <a:schemeClr val="tx1">
                    <a:lumMod val="85000"/>
                  </a:schemeClr>
                </a:solidFill>
                <a:latin typeface="Courier New Bold"/>
              </a:rPr>
              <a:t>// 9 values (as 34 isn’t a multiple of 4)</a:t>
            </a:r>
          </a:p>
          <a:p>
            <a:pPr marL="0" indent="0">
              <a:buNone/>
            </a:pPr>
            <a:r>
              <a:rPr lang="en-GB" sz="2600" b="1" dirty="0">
                <a:latin typeface="Courier New Bold"/>
              </a:rPr>
              <a:t>x4[NLP-1] = 0.0f; y4[NLP-1] = 0.0f; </a:t>
            </a:r>
            <a:r>
              <a:rPr lang="en-GB" sz="2600" b="1" dirty="0">
                <a:solidFill>
                  <a:schemeClr val="tx1">
                    <a:lumMod val="85000"/>
                  </a:schemeClr>
                </a:solidFill>
                <a:latin typeface="Courier New Bold"/>
              </a:rPr>
              <a:t>// zero pad arrays</a:t>
            </a:r>
          </a:p>
          <a:p>
            <a:pPr marL="0" indent="0">
              <a:buNone/>
            </a:pPr>
            <a:endParaRPr lang="en-GB" sz="2600" b="1" dirty="0">
              <a:latin typeface="Courier New Bold"/>
            </a:endParaRPr>
          </a:p>
          <a:p>
            <a:pPr marL="0" indent="0">
              <a:buNone/>
            </a:pPr>
            <a:r>
              <a:rPr lang="en-GB" sz="2600" b="1" dirty="0">
                <a:solidFill>
                  <a:schemeClr val="accent2"/>
                </a:solidFill>
                <a:latin typeface="Courier New Bold"/>
              </a:rPr>
              <a:t>for</a:t>
            </a:r>
            <a:r>
              <a:rPr lang="en-GB" sz="2600" b="1" dirty="0">
                <a:latin typeface="Courier New Bold"/>
              </a:rPr>
              <a:t> (</a:t>
            </a:r>
            <a:r>
              <a:rPr lang="en-GB" sz="2600" b="1" dirty="0" err="1">
                <a:latin typeface="Courier New Bold"/>
              </a:rPr>
              <a:t>i</a:t>
            </a:r>
            <a:r>
              <a:rPr lang="en-GB" sz="2600" b="1" dirty="0">
                <a:latin typeface="Courier New Bold"/>
              </a:rPr>
              <a:t> = 0; </a:t>
            </a:r>
            <a:r>
              <a:rPr lang="en-GB" sz="2600" b="1" dirty="0" err="1">
                <a:latin typeface="Courier New Bold"/>
              </a:rPr>
              <a:t>i</a:t>
            </a:r>
            <a:r>
              <a:rPr lang="en-GB" sz="2600" b="1" dirty="0">
                <a:latin typeface="Courier New Bold"/>
              </a:rPr>
              <a:t> &lt; NLP; </a:t>
            </a:r>
            <a:r>
              <a:rPr lang="en-GB" sz="2600" b="1" dirty="0" err="1">
                <a:latin typeface="Courier New Bold"/>
              </a:rPr>
              <a:t>i</a:t>
            </a:r>
            <a:r>
              <a:rPr lang="en-GB" sz="2600" b="1" dirty="0">
                <a:latin typeface="Courier New Bold"/>
              </a:rPr>
              <a:t>++)</a:t>
            </a:r>
          </a:p>
          <a:p>
            <a:pPr marL="0" indent="0">
              <a:buNone/>
            </a:pPr>
            <a:r>
              <a:rPr lang="en-GB" sz="2600" b="1" dirty="0">
                <a:latin typeface="Courier New Bold"/>
              </a:rPr>
              <a:t> x4[</a:t>
            </a:r>
            <a:r>
              <a:rPr lang="en-GB" sz="2600" b="1" dirty="0" err="1">
                <a:latin typeface="Courier New Bold"/>
              </a:rPr>
              <a:t>i</a:t>
            </a:r>
            <a:r>
              <a:rPr lang="en-GB" sz="2600" b="1" dirty="0">
                <a:latin typeface="Courier New Bold"/>
              </a:rPr>
              <a:t>] = y4[</a:t>
            </a:r>
            <a:r>
              <a:rPr lang="en-GB" sz="2600" b="1" dirty="0" err="1">
                <a:latin typeface="Courier New Bold"/>
              </a:rPr>
              <a:t>i</a:t>
            </a:r>
            <a:r>
              <a:rPr lang="en-GB" sz="2600" b="1" dirty="0">
                <a:latin typeface="Courier New Bold"/>
              </a:rPr>
              <a:t>] * y4[</a:t>
            </a:r>
            <a:r>
              <a:rPr lang="en-GB" sz="2600" b="1" dirty="0" err="1">
                <a:latin typeface="Courier New Bold"/>
              </a:rPr>
              <a:t>i</a:t>
            </a:r>
            <a:r>
              <a:rPr lang="en-GB" sz="2600" b="1" dirty="0">
                <a:latin typeface="Courier New Bold"/>
              </a:rPr>
              <a:t>]; </a:t>
            </a:r>
            <a:r>
              <a:rPr lang="en-GB" sz="2600" b="1" dirty="0">
                <a:solidFill>
                  <a:schemeClr val="tx1">
                    <a:lumMod val="85000"/>
                  </a:schemeClr>
                </a:solidFill>
                <a:latin typeface="Courier New Bold"/>
              </a:rPr>
              <a:t>// actual vector operations</a:t>
            </a:r>
          </a:p>
        </p:txBody>
      </p:sp>
    </p:spTree>
    <p:extLst>
      <p:ext uri="{BB962C8B-B14F-4D97-AF65-F5344CB8AC3E}">
        <p14:creationId xmlns:p14="http://schemas.microsoft.com/office/powerpoint/2010/main" val="18053771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a:t>Exercise A: The </a:t>
            </a:r>
            <a:r>
              <a:rPr lang="en-GB" sz="3600" dirty="0" err="1"/>
              <a:t>vectorized</a:t>
            </a:r>
            <a:r>
              <a:rPr lang="en-GB" sz="3600" dirty="0"/>
              <a:t> Pi program</a:t>
            </a:r>
          </a:p>
        </p:txBody>
      </p:sp>
      <p:sp>
        <p:nvSpPr>
          <p:cNvPr id="8" name="Content Placeholder 7"/>
          <p:cNvSpPr>
            <a:spLocks noGrp="1"/>
          </p:cNvSpPr>
          <p:nvPr>
            <p:ph idx="1"/>
          </p:nvPr>
        </p:nvSpPr>
        <p:spPr>
          <a:xfrm>
            <a:off x="179512" y="1199510"/>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understand the vector instructions in the kernel programming language</a:t>
            </a:r>
          </a:p>
          <a:p>
            <a:pPr>
              <a:lnSpc>
                <a:spcPct val="110000"/>
              </a:lnSpc>
            </a:pPr>
            <a:r>
              <a:rPr lang="en-GB" dirty="0">
                <a:solidFill>
                  <a:schemeClr val="accent2"/>
                </a:solidFill>
              </a:rPr>
              <a:t>Procedure: </a:t>
            </a:r>
          </a:p>
          <a:p>
            <a:pPr lvl="1">
              <a:lnSpc>
                <a:spcPct val="110000"/>
              </a:lnSpc>
            </a:pPr>
            <a:r>
              <a:rPr lang="en-GB" dirty="0"/>
              <a:t>Start with your best Pi program</a:t>
            </a:r>
          </a:p>
          <a:p>
            <a:pPr lvl="1">
              <a:lnSpc>
                <a:spcPct val="110000"/>
              </a:lnSpc>
            </a:pPr>
            <a:r>
              <a:rPr lang="en-GB" dirty="0"/>
              <a:t>Unroll the loops 4 times.  Verify that the program still works</a:t>
            </a:r>
          </a:p>
          <a:p>
            <a:pPr lvl="1">
              <a:lnSpc>
                <a:spcPct val="110000"/>
              </a:lnSpc>
            </a:pPr>
            <a:r>
              <a:rPr lang="en-GB" dirty="0"/>
              <a:t>Use vector instructions in the body of the loop </a:t>
            </a:r>
          </a:p>
          <a:p>
            <a:pPr>
              <a:lnSpc>
                <a:spcPct val="110000"/>
              </a:lnSpc>
            </a:pPr>
            <a:r>
              <a:rPr lang="en-GB" dirty="0">
                <a:solidFill>
                  <a:schemeClr val="accent2"/>
                </a:solidFill>
              </a:rPr>
              <a:t>Expected output:</a:t>
            </a:r>
          </a:p>
          <a:p>
            <a:pPr lvl="1">
              <a:lnSpc>
                <a:spcPct val="110000"/>
              </a:lnSpc>
            </a:pPr>
            <a:r>
              <a:rPr lang="en-GB" dirty="0"/>
              <a:t>Output result plus an estimate of the error in the result</a:t>
            </a:r>
          </a:p>
          <a:p>
            <a:pPr lvl="1">
              <a:lnSpc>
                <a:spcPct val="110000"/>
              </a:lnSpc>
            </a:pPr>
            <a:r>
              <a:rPr lang="en-GB" dirty="0"/>
              <a:t>Report the runtime and compare </a:t>
            </a:r>
            <a:r>
              <a:rPr lang="en-GB" dirty="0" err="1"/>
              <a:t>vectorized</a:t>
            </a:r>
            <a:r>
              <a:rPr lang="en-GB" dirty="0"/>
              <a:t> and scalar versions  of the program</a:t>
            </a:r>
          </a:p>
          <a:p>
            <a:pPr lvl="1">
              <a:lnSpc>
                <a:spcPct val="110000"/>
              </a:lnSpc>
            </a:pPr>
            <a:r>
              <a:rPr lang="en-GB" dirty="0"/>
              <a:t>You could try running this on the CPU as well as the GPU…</a:t>
            </a:r>
          </a:p>
        </p:txBody>
      </p:sp>
    </p:spTree>
    <p:extLst>
      <p:ext uri="{BB962C8B-B14F-4D97-AF65-F5344CB8AC3E}">
        <p14:creationId xmlns:p14="http://schemas.microsoft.com/office/powerpoint/2010/main" val="1146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The OpenCL event model</a:t>
            </a:r>
          </a:p>
        </p:txBody>
      </p:sp>
      <p:sp>
        <p:nvSpPr>
          <p:cNvPr id="5" name="Text Placeholder 4"/>
          <p:cNvSpPr>
            <a:spLocks noGrp="1"/>
          </p:cNvSpPr>
          <p:nvPr>
            <p:ph type="body" idx="1"/>
          </p:nvPr>
        </p:nvSpPr>
        <p:spPr/>
        <p:txBody>
          <a:bodyPr/>
          <a:lstStyle/>
          <a:p>
            <a:r>
              <a:rPr lang="en-GB" dirty="0">
                <a:solidFill>
                  <a:schemeClr val="tx1"/>
                </a:solidFill>
              </a:rPr>
              <a:t>Appendix B</a:t>
            </a:r>
          </a:p>
        </p:txBody>
      </p:sp>
    </p:spTree>
    <p:extLst>
      <p:ext uri="{BB962C8B-B14F-4D97-AF65-F5344CB8AC3E}">
        <p14:creationId xmlns:p14="http://schemas.microsoft.com/office/powerpoint/2010/main" val="37308248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lstStyle/>
          <a:p>
            <a:r>
              <a:rPr lang="en-GB" dirty="0"/>
              <a:t>OpenCL Events</a:t>
            </a:r>
          </a:p>
        </p:txBody>
      </p:sp>
      <p:sp>
        <p:nvSpPr>
          <p:cNvPr id="5" name="Content Placeholder 4"/>
          <p:cNvSpPr>
            <a:spLocks noGrp="1"/>
          </p:cNvSpPr>
          <p:nvPr>
            <p:ph idx="1"/>
          </p:nvPr>
        </p:nvSpPr>
        <p:spPr>
          <a:xfrm>
            <a:off x="179512" y="980728"/>
            <a:ext cx="8784976" cy="4277072"/>
          </a:xfrm>
        </p:spPr>
        <p:txBody>
          <a:bodyPr>
            <a:normAutofit fontScale="77500" lnSpcReduction="20000"/>
          </a:bodyPr>
          <a:lstStyle/>
          <a:p>
            <a:pPr>
              <a:lnSpc>
                <a:spcPct val="110000"/>
              </a:lnSpc>
            </a:pPr>
            <a:r>
              <a:rPr lang="en-GB" dirty="0"/>
              <a:t>An event is an object that communicates the status of commands in OpenCL … legal values for an event:</a:t>
            </a:r>
          </a:p>
          <a:p>
            <a:pPr lvl="1">
              <a:lnSpc>
                <a:spcPct val="110000"/>
              </a:lnSpc>
            </a:pPr>
            <a:r>
              <a:rPr lang="en-GB" dirty="0">
                <a:solidFill>
                  <a:schemeClr val="accent3"/>
                </a:solidFill>
              </a:rPr>
              <a:t>CL_QUEUED</a:t>
            </a:r>
            <a:r>
              <a:rPr lang="en-GB" dirty="0"/>
              <a:t>:      command has been </a:t>
            </a:r>
            <a:r>
              <a:rPr lang="en-GB" dirty="0" err="1"/>
              <a:t>enqueued</a:t>
            </a:r>
            <a:r>
              <a:rPr lang="en-GB" dirty="0"/>
              <a:t>. </a:t>
            </a:r>
          </a:p>
          <a:p>
            <a:pPr lvl="1">
              <a:lnSpc>
                <a:spcPct val="110000"/>
              </a:lnSpc>
            </a:pPr>
            <a:r>
              <a:rPr lang="en-GB" dirty="0">
                <a:solidFill>
                  <a:schemeClr val="accent3"/>
                </a:solidFill>
              </a:rPr>
              <a:t>CL_SUBMITTED</a:t>
            </a:r>
            <a:r>
              <a:rPr lang="en-GB" dirty="0"/>
              <a:t>:  command has been submitted to the </a:t>
            </a:r>
            <a:br>
              <a:rPr lang="en-GB" dirty="0"/>
            </a:br>
            <a:r>
              <a:rPr lang="en-GB" dirty="0"/>
              <a:t>                         compute device</a:t>
            </a:r>
          </a:p>
          <a:p>
            <a:pPr lvl="1">
              <a:lnSpc>
                <a:spcPct val="110000"/>
              </a:lnSpc>
            </a:pPr>
            <a:r>
              <a:rPr lang="en-GB" dirty="0">
                <a:solidFill>
                  <a:schemeClr val="accent3"/>
                </a:solidFill>
              </a:rPr>
              <a:t>CL_RUNNING</a:t>
            </a:r>
            <a:r>
              <a:rPr lang="en-GB" dirty="0"/>
              <a:t>:    compute device is executing the command</a:t>
            </a:r>
          </a:p>
          <a:p>
            <a:pPr lvl="1">
              <a:lnSpc>
                <a:spcPct val="110000"/>
              </a:lnSpc>
            </a:pPr>
            <a:r>
              <a:rPr lang="en-GB" dirty="0">
                <a:solidFill>
                  <a:schemeClr val="accent3"/>
                </a:solidFill>
              </a:rPr>
              <a:t>CL_COMPLETE</a:t>
            </a:r>
            <a:r>
              <a:rPr lang="en-GB" dirty="0"/>
              <a:t>:  command has completed</a:t>
            </a:r>
          </a:p>
          <a:p>
            <a:pPr lvl="1">
              <a:lnSpc>
                <a:spcPct val="110000"/>
              </a:lnSpc>
            </a:pPr>
            <a:r>
              <a:rPr lang="en-GB" dirty="0">
                <a:solidFill>
                  <a:schemeClr val="accent3"/>
                </a:solidFill>
              </a:rPr>
              <a:t>ERROR_CODE</a:t>
            </a:r>
            <a:r>
              <a:rPr lang="en-GB" dirty="0"/>
              <a:t>:   a negative value indicates an error condition </a:t>
            </a:r>
            <a:br>
              <a:rPr lang="en-GB" dirty="0"/>
            </a:br>
            <a:r>
              <a:rPr lang="en-GB" dirty="0"/>
              <a:t>                        occurred. </a:t>
            </a:r>
          </a:p>
          <a:p>
            <a:pPr>
              <a:lnSpc>
                <a:spcPct val="110000"/>
              </a:lnSpc>
            </a:pPr>
            <a:r>
              <a:rPr lang="en-GB" dirty="0"/>
              <a:t>Can query the value of an event from the host … for example to track the progress of a command.</a:t>
            </a:r>
          </a:p>
          <a:p>
            <a:pPr>
              <a:lnSpc>
                <a:spcPct val="110000"/>
              </a:lnSpc>
            </a:pPr>
            <a:endParaRPr lang="en-GB" dirty="0"/>
          </a:p>
        </p:txBody>
      </p:sp>
      <p:sp>
        <p:nvSpPr>
          <p:cNvPr id="2" name="TextBox 1"/>
          <p:cNvSpPr txBox="1"/>
          <p:nvPr/>
        </p:nvSpPr>
        <p:spPr>
          <a:xfrm>
            <a:off x="107504" y="5715253"/>
            <a:ext cx="5976664" cy="954107"/>
          </a:xfrm>
          <a:prstGeom prst="rect">
            <a:avLst/>
          </a:prstGeom>
          <a:noFill/>
        </p:spPr>
        <p:txBody>
          <a:bodyPr wrap="square" rtlCol="0">
            <a:spAutoFit/>
          </a:bodyPr>
          <a:lstStyle/>
          <a:p>
            <a:r>
              <a:rPr lang="en-GB" sz="1400" b="1" dirty="0" err="1">
                <a:latin typeface="Courier New Bold"/>
              </a:rPr>
              <a:t>cl_int</a:t>
            </a:r>
            <a:r>
              <a:rPr lang="en-GB" sz="1400" b="1" dirty="0">
                <a:latin typeface="Courier New Bold"/>
              </a:rPr>
              <a:t> </a:t>
            </a:r>
            <a:r>
              <a:rPr lang="en-GB" sz="1400" b="1" dirty="0" err="1">
                <a:latin typeface="Courier New Bold"/>
              </a:rPr>
              <a:t>clGetEventInfo</a:t>
            </a:r>
            <a:r>
              <a:rPr lang="en-GB" sz="1400" b="1" dirty="0">
                <a:latin typeface="Courier New Bold"/>
              </a:rPr>
              <a:t> (</a:t>
            </a:r>
          </a:p>
          <a:p>
            <a:r>
              <a:rPr lang="en-GB" sz="1400" b="1" dirty="0">
                <a:latin typeface="Courier New Bold"/>
              </a:rPr>
              <a:t>          </a:t>
            </a:r>
            <a:r>
              <a:rPr lang="en-GB" sz="1400" b="1" dirty="0" err="1">
                <a:latin typeface="Courier New Bold"/>
              </a:rPr>
              <a:t>cl_event</a:t>
            </a:r>
            <a:r>
              <a:rPr lang="en-GB" sz="1400" b="1" dirty="0">
                <a:latin typeface="Courier New Bold"/>
              </a:rPr>
              <a:t> event,    </a:t>
            </a:r>
            <a:r>
              <a:rPr lang="en-GB" sz="1400" b="1" dirty="0" err="1">
                <a:latin typeface="Courier New Bold"/>
              </a:rPr>
              <a:t>cl_event_info</a:t>
            </a:r>
            <a:r>
              <a:rPr lang="en-GB" sz="1400" b="1" dirty="0">
                <a:latin typeface="Courier New Bold"/>
              </a:rPr>
              <a:t> </a:t>
            </a:r>
            <a:r>
              <a:rPr lang="en-GB" sz="1400" b="1" dirty="0" err="1">
                <a:latin typeface="Courier New Bold"/>
              </a:rPr>
              <a:t>param_name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a:t>
            </a:r>
            <a:r>
              <a:rPr lang="en-GB" sz="1400" b="1" dirty="0">
                <a:latin typeface="Courier New Bold"/>
              </a:rPr>
              <a:t>, void *</a:t>
            </a:r>
            <a:r>
              <a:rPr lang="en-GB" sz="1400" b="1" dirty="0" err="1">
                <a:latin typeface="Courier New Bold"/>
              </a:rPr>
              <a:t>param_value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param_value_size_ret</a:t>
            </a:r>
            <a:r>
              <a:rPr lang="en-GB" sz="1400" b="1" dirty="0">
                <a:latin typeface="Courier New Bold"/>
              </a:rPr>
              <a:t>)</a:t>
            </a:r>
          </a:p>
        </p:txBody>
      </p:sp>
      <p:sp>
        <p:nvSpPr>
          <p:cNvPr id="3" name="TextBox 2"/>
          <p:cNvSpPr txBox="1"/>
          <p:nvPr/>
        </p:nvSpPr>
        <p:spPr>
          <a:xfrm>
            <a:off x="4860032" y="4851737"/>
            <a:ext cx="4343048" cy="1169551"/>
          </a:xfrm>
          <a:prstGeom prst="rect">
            <a:avLst/>
          </a:prstGeom>
          <a:noFill/>
        </p:spPr>
        <p:txBody>
          <a:bodyPr wrap="none" rtlCol="0">
            <a:spAutoFit/>
          </a:bodyPr>
          <a:lstStyle/>
          <a:p>
            <a:r>
              <a:rPr lang="en-GB" dirty="0">
                <a:solidFill>
                  <a:schemeClr val="accent1"/>
                </a:solidFill>
              </a:rPr>
              <a:t>Examples:</a:t>
            </a:r>
          </a:p>
          <a:p>
            <a:pPr marL="285750" indent="-285750">
              <a:buFont typeface="Arial" pitchFamily="34" charset="0"/>
              <a:buChar char="•"/>
            </a:pPr>
            <a:r>
              <a:rPr lang="en-GB" dirty="0">
                <a:solidFill>
                  <a:schemeClr val="accent1"/>
                </a:solidFill>
              </a:rPr>
              <a:t>CL_EVENT_CONTEXT</a:t>
            </a:r>
          </a:p>
          <a:p>
            <a:pPr marL="285750" indent="-285750">
              <a:buFont typeface="Arial" pitchFamily="34" charset="0"/>
              <a:buChar char="•"/>
            </a:pPr>
            <a:r>
              <a:rPr lang="en-GB" sz="1600" dirty="0">
                <a:solidFill>
                  <a:schemeClr val="accent1"/>
                </a:solidFill>
              </a:rPr>
              <a:t>CL_EVENT_COMMAND_EXECUTION_STATUS</a:t>
            </a:r>
          </a:p>
          <a:p>
            <a:pPr marL="285750" indent="-285750">
              <a:buFont typeface="Arial" pitchFamily="34" charset="0"/>
              <a:buChar char="•"/>
            </a:pPr>
            <a:r>
              <a:rPr lang="en-GB" dirty="0">
                <a:solidFill>
                  <a:schemeClr val="accent1"/>
                </a:solidFill>
              </a:rPr>
              <a:t>CL_EVENT_COMMAND_TYPE</a:t>
            </a:r>
          </a:p>
        </p:txBody>
      </p:sp>
      <p:cxnSp>
        <p:nvCxnSpPr>
          <p:cNvPr id="9" name="Straight Arrow Connector 8"/>
          <p:cNvCxnSpPr/>
          <p:nvPr/>
        </p:nvCxnSpPr>
        <p:spPr>
          <a:xfrm flipH="1">
            <a:off x="4355976" y="5364504"/>
            <a:ext cx="504056" cy="5847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70159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a:bodyPr>
          <a:lstStyle/>
          <a:p>
            <a:r>
              <a:rPr lang="en-GB" dirty="0"/>
              <a:t>Generating and consuming events</a:t>
            </a:r>
          </a:p>
        </p:txBody>
      </p:sp>
      <p:sp>
        <p:nvSpPr>
          <p:cNvPr id="3" name="Content Placeholder 2"/>
          <p:cNvSpPr>
            <a:spLocks noGrp="1"/>
          </p:cNvSpPr>
          <p:nvPr>
            <p:ph idx="1"/>
          </p:nvPr>
        </p:nvSpPr>
        <p:spPr>
          <a:xfrm>
            <a:off x="179512" y="1412776"/>
            <a:ext cx="8784976" cy="748680"/>
          </a:xfrm>
        </p:spPr>
        <p:txBody>
          <a:bodyPr>
            <a:normAutofit fontScale="70000" lnSpcReduction="20000"/>
          </a:bodyPr>
          <a:lstStyle/>
          <a:p>
            <a:r>
              <a:rPr lang="en-GB" dirty="0"/>
              <a:t>Consider the command to </a:t>
            </a:r>
            <a:r>
              <a:rPr lang="en-GB" dirty="0" err="1"/>
              <a:t>enqueue</a:t>
            </a:r>
            <a:r>
              <a:rPr lang="en-GB" dirty="0"/>
              <a:t> a kernel.  The last three arguments optionally expose events (NULL otherwise).</a:t>
            </a:r>
          </a:p>
          <a:p>
            <a:endParaRPr lang="en-GB" dirty="0"/>
          </a:p>
        </p:txBody>
      </p:sp>
      <p:sp>
        <p:nvSpPr>
          <p:cNvPr id="4" name="TextBox 3"/>
          <p:cNvSpPr txBox="1"/>
          <p:nvPr/>
        </p:nvSpPr>
        <p:spPr>
          <a:xfrm>
            <a:off x="467544" y="2708920"/>
            <a:ext cx="5400600" cy="2862322"/>
          </a:xfrm>
          <a:prstGeom prst="rect">
            <a:avLst/>
          </a:prstGeom>
          <a:noFill/>
        </p:spPr>
        <p:txBody>
          <a:bodyPr wrap="square" rtlCol="0">
            <a:spAutoFit/>
          </a:bodyPr>
          <a:lstStyle/>
          <a:p>
            <a:r>
              <a:rPr lang="en-GB" sz="1600" b="1" dirty="0" err="1">
                <a:solidFill>
                  <a:schemeClr val="accent4"/>
                </a:solidFill>
                <a:latin typeface="Courier New Bold"/>
              </a:rPr>
              <a:t>cl_int</a:t>
            </a:r>
            <a:r>
              <a:rPr lang="en-GB" sz="1600" b="1" dirty="0">
                <a:solidFill>
                  <a:schemeClr val="accent4"/>
                </a:solidFill>
                <a:latin typeface="Courier New Bold"/>
              </a:rPr>
              <a:t> </a:t>
            </a:r>
            <a:r>
              <a:rPr lang="en-GB" sz="1600" b="1" dirty="0" err="1">
                <a:solidFill>
                  <a:schemeClr val="tx2">
                    <a:lumMod val="75000"/>
                  </a:schemeClr>
                </a:solidFill>
                <a:latin typeface="Courier New Bold"/>
              </a:rPr>
              <a:t>clEnqueueNDRangeKernel</a:t>
            </a:r>
            <a:r>
              <a:rPr lang="en-GB" sz="1600" b="1" dirty="0">
                <a:latin typeface="Courier New Bold"/>
              </a:rPr>
              <a:t> (</a:t>
            </a:r>
          </a:p>
          <a:p>
            <a:r>
              <a:rPr lang="en-GB" sz="1600" b="1" dirty="0">
                <a:solidFill>
                  <a:schemeClr val="accent3"/>
                </a:solidFill>
                <a:latin typeface="Courier New Bold"/>
              </a:rPr>
              <a:t>     </a:t>
            </a:r>
            <a:r>
              <a:rPr lang="en-GB" sz="1600" b="1" dirty="0" err="1">
                <a:solidFill>
                  <a:schemeClr val="accent4"/>
                </a:solidFill>
                <a:latin typeface="Courier New Bold"/>
              </a:rPr>
              <a:t>cl_command_queue</a:t>
            </a:r>
            <a:r>
              <a:rPr lang="en-GB" sz="1600" b="1" dirty="0">
                <a:solidFill>
                  <a:schemeClr val="accent4"/>
                </a:solidFill>
                <a:latin typeface="Courier New Bold"/>
              </a:rPr>
              <a:t> </a:t>
            </a:r>
            <a:r>
              <a:rPr lang="en-GB" sz="1600" b="1" dirty="0" err="1">
                <a:latin typeface="Courier New Bold"/>
              </a:rPr>
              <a:t>command_queue</a:t>
            </a:r>
            <a:r>
              <a:rPr lang="en-GB" sz="1600" b="1" dirty="0">
                <a:latin typeface="Courier New Bold"/>
              </a:rPr>
              <a:t>,     </a:t>
            </a:r>
          </a:p>
          <a:p>
            <a:r>
              <a:rPr lang="en-GB" sz="1600" b="1" dirty="0">
                <a:latin typeface="Courier New Bold"/>
              </a:rPr>
              <a:t>     </a:t>
            </a:r>
            <a:r>
              <a:rPr lang="en-GB" sz="1600" b="1" dirty="0" err="1">
                <a:solidFill>
                  <a:schemeClr val="accent4"/>
                </a:solidFill>
                <a:latin typeface="Courier New Bold"/>
              </a:rPr>
              <a:t>cl_kernel</a:t>
            </a:r>
            <a:r>
              <a:rPr lang="en-GB" sz="1600" b="1" dirty="0">
                <a:solidFill>
                  <a:schemeClr val="accent4"/>
                </a:solidFill>
                <a:latin typeface="Courier New Bold"/>
              </a:rPr>
              <a:t> </a:t>
            </a:r>
            <a:r>
              <a:rPr lang="en-GB" sz="1600" b="1" dirty="0">
                <a:latin typeface="Courier New Bold"/>
              </a:rPr>
              <a:t>kernel,</a:t>
            </a:r>
          </a:p>
          <a:p>
            <a:r>
              <a:rPr lang="en-GB" sz="1600" b="1" dirty="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work_dim</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global_work_offset</a:t>
            </a:r>
            <a:r>
              <a:rPr lang="en-GB" sz="1600" b="1" dirty="0">
                <a:latin typeface="Courier New Bold"/>
              </a:rPr>
              <a:t>,     </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global_work_size</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latin typeface="Courier New Bold"/>
              </a:rPr>
              <a:t> *</a:t>
            </a:r>
            <a:r>
              <a:rPr lang="en-GB" sz="1600" b="1" dirty="0" err="1">
                <a:latin typeface="Courier New Bold"/>
              </a:rPr>
              <a:t>local_work_size</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num_events_in_wait_list</a:t>
            </a:r>
            <a:r>
              <a:rPr lang="en-GB" sz="1600" b="1" dirty="0">
                <a:latin typeface="Courier New Bold"/>
              </a:rPr>
              <a:t>,</a:t>
            </a:r>
          </a:p>
          <a:p>
            <a:r>
              <a:rPr lang="en-GB" sz="1600" b="1" dirty="0">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a:t>
            </a:r>
            <a:r>
              <a:rPr lang="en-GB" sz="1600" b="1" dirty="0" err="1">
                <a:latin typeface="Courier New Bold"/>
              </a:rPr>
              <a:t>event_wait_list</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*event)</a:t>
            </a:r>
          </a:p>
          <a:p>
            <a:endParaRPr lang="en-GB" sz="1600" b="1" dirty="0">
              <a:latin typeface="Courier New Bold"/>
            </a:endParaRPr>
          </a:p>
        </p:txBody>
      </p:sp>
      <p:sp>
        <p:nvSpPr>
          <p:cNvPr id="5" name="TextBox 4"/>
          <p:cNvSpPr txBox="1"/>
          <p:nvPr/>
        </p:nvSpPr>
        <p:spPr>
          <a:xfrm>
            <a:off x="467544" y="5983307"/>
            <a:ext cx="3528392" cy="646331"/>
          </a:xfrm>
          <a:prstGeom prst="rect">
            <a:avLst/>
          </a:prstGeom>
          <a:noFill/>
        </p:spPr>
        <p:txBody>
          <a:bodyPr wrap="square" rtlCol="0">
            <a:spAutoFit/>
          </a:bodyPr>
          <a:lstStyle/>
          <a:p>
            <a:r>
              <a:rPr lang="en-GB" dirty="0">
                <a:solidFill>
                  <a:schemeClr val="accent1"/>
                </a:solidFill>
              </a:rPr>
              <a:t>Pointer to an </a:t>
            </a:r>
            <a:r>
              <a:rPr lang="en-GB" dirty="0">
                <a:solidFill>
                  <a:schemeClr val="accent3"/>
                </a:solidFill>
              </a:rPr>
              <a:t>event object </a:t>
            </a:r>
            <a:r>
              <a:rPr lang="en-GB" dirty="0">
                <a:solidFill>
                  <a:schemeClr val="accent1"/>
                </a:solidFill>
              </a:rPr>
              <a:t>generated by this command</a:t>
            </a:r>
          </a:p>
        </p:txBody>
      </p:sp>
      <p:cxnSp>
        <p:nvCxnSpPr>
          <p:cNvPr id="7" name="Straight Arrow Connector 6"/>
          <p:cNvCxnSpPr>
            <a:stCxn id="5" idx="0"/>
          </p:cNvCxnSpPr>
          <p:nvPr/>
        </p:nvCxnSpPr>
        <p:spPr>
          <a:xfrm flipV="1">
            <a:off x="2231740" y="5229200"/>
            <a:ext cx="396044" cy="754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60032" y="5229201"/>
            <a:ext cx="3528392" cy="1200329"/>
          </a:xfrm>
          <a:prstGeom prst="rect">
            <a:avLst/>
          </a:prstGeom>
          <a:noFill/>
        </p:spPr>
        <p:txBody>
          <a:bodyPr wrap="square" rtlCol="0">
            <a:spAutoFit/>
          </a:bodyPr>
          <a:lstStyle/>
          <a:p>
            <a:r>
              <a:rPr lang="en-GB" dirty="0">
                <a:solidFill>
                  <a:schemeClr val="accent3"/>
                </a:solidFill>
              </a:rPr>
              <a:t>Array of pointers to the events being waited upon </a:t>
            </a:r>
            <a:r>
              <a:rPr lang="en-GB" dirty="0">
                <a:solidFill>
                  <a:schemeClr val="accent1"/>
                </a:solidFill>
              </a:rPr>
              <a:t>… Command queue and events must share a context.</a:t>
            </a:r>
          </a:p>
        </p:txBody>
      </p:sp>
      <p:cxnSp>
        <p:nvCxnSpPr>
          <p:cNvPr id="10" name="Straight Arrow Connector 9"/>
          <p:cNvCxnSpPr/>
          <p:nvPr/>
        </p:nvCxnSpPr>
        <p:spPr>
          <a:xfrm flipH="1" flipV="1">
            <a:off x="5148064" y="4869160"/>
            <a:ext cx="1810963" cy="3715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10082" y="2923658"/>
            <a:ext cx="3528392" cy="923330"/>
          </a:xfrm>
          <a:prstGeom prst="rect">
            <a:avLst/>
          </a:prstGeom>
          <a:noFill/>
        </p:spPr>
        <p:txBody>
          <a:bodyPr wrap="square" rtlCol="0">
            <a:spAutoFit/>
          </a:bodyPr>
          <a:lstStyle/>
          <a:p>
            <a:r>
              <a:rPr lang="en-GB" dirty="0">
                <a:solidFill>
                  <a:schemeClr val="accent3"/>
                </a:solidFill>
              </a:rPr>
              <a:t>Number of events </a:t>
            </a:r>
            <a:r>
              <a:rPr lang="en-GB" dirty="0">
                <a:solidFill>
                  <a:schemeClr val="accent1"/>
                </a:solidFill>
              </a:rPr>
              <a:t>this command is waiting to complete </a:t>
            </a:r>
            <a:r>
              <a:rPr lang="en-GB" dirty="0">
                <a:solidFill>
                  <a:schemeClr val="accent2"/>
                </a:solidFill>
              </a:rPr>
              <a:t>before</a:t>
            </a:r>
            <a:r>
              <a:rPr lang="en-GB" dirty="0">
                <a:solidFill>
                  <a:schemeClr val="accent1"/>
                </a:solidFill>
              </a:rPr>
              <a:t> executing</a:t>
            </a:r>
          </a:p>
        </p:txBody>
      </p:sp>
      <p:cxnSp>
        <p:nvCxnSpPr>
          <p:cNvPr id="13" name="Straight Arrow Connector 12"/>
          <p:cNvCxnSpPr/>
          <p:nvPr/>
        </p:nvCxnSpPr>
        <p:spPr>
          <a:xfrm flipH="1">
            <a:off x="5004048" y="3717032"/>
            <a:ext cx="1944216" cy="7920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2750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Event: basic event usage</a:t>
            </a:r>
          </a:p>
        </p:txBody>
      </p:sp>
      <p:sp>
        <p:nvSpPr>
          <p:cNvPr id="3" name="Content Placeholder 2"/>
          <p:cNvSpPr>
            <a:spLocks noGrp="1"/>
          </p:cNvSpPr>
          <p:nvPr>
            <p:ph idx="1"/>
          </p:nvPr>
        </p:nvSpPr>
        <p:spPr>
          <a:xfrm>
            <a:off x="179512" y="1240160"/>
            <a:ext cx="8784976" cy="1540768"/>
          </a:xfrm>
        </p:spPr>
        <p:txBody>
          <a:bodyPr>
            <a:normAutofit lnSpcReduction="10000"/>
          </a:bodyPr>
          <a:lstStyle/>
          <a:p>
            <a:r>
              <a:rPr lang="en-GB" dirty="0"/>
              <a:t>Events can be used to </a:t>
            </a:r>
            <a:r>
              <a:rPr lang="en-GB" dirty="0">
                <a:solidFill>
                  <a:schemeClr val="accent1"/>
                </a:solidFill>
              </a:rPr>
              <a:t>impose order constraints</a:t>
            </a:r>
            <a:r>
              <a:rPr lang="en-GB" dirty="0"/>
              <a:t> on kernel execution.</a:t>
            </a:r>
          </a:p>
          <a:p>
            <a:r>
              <a:rPr lang="en-GB" dirty="0"/>
              <a:t>Very useful with </a:t>
            </a:r>
            <a:r>
              <a:rPr lang="en-GB" dirty="0">
                <a:solidFill>
                  <a:schemeClr val="accent2"/>
                </a:solidFill>
              </a:rPr>
              <a:t>out-of-order queues</a:t>
            </a:r>
            <a:r>
              <a:rPr lang="en-GB" dirty="0"/>
              <a:t>.</a:t>
            </a:r>
          </a:p>
        </p:txBody>
      </p:sp>
      <p:sp>
        <p:nvSpPr>
          <p:cNvPr id="4" name="TextBox 3"/>
          <p:cNvSpPr txBox="1"/>
          <p:nvPr/>
        </p:nvSpPr>
        <p:spPr>
          <a:xfrm>
            <a:off x="179512" y="3189163"/>
            <a:ext cx="7200800" cy="2616101"/>
          </a:xfrm>
          <a:prstGeom prst="rect">
            <a:avLst/>
          </a:prstGeom>
          <a:noFill/>
        </p:spPr>
        <p:txBody>
          <a:bodyPr wrap="square" rtlCol="0">
            <a:spAutoFit/>
          </a:bodyPr>
          <a:lstStyle/>
          <a:p>
            <a:r>
              <a:rPr lang="en-GB" sz="1600" b="1" dirty="0" err="1">
                <a:solidFill>
                  <a:schemeClr val="accent4"/>
                </a:solidFill>
                <a:latin typeface="Courier New Bold"/>
              </a:rPr>
              <a:t>cl_event</a:t>
            </a:r>
            <a:r>
              <a:rPr lang="en-GB" sz="1600" b="1" dirty="0">
                <a:latin typeface="Courier New Bold"/>
              </a:rPr>
              <a:t>    </a:t>
            </a:r>
            <a:r>
              <a:rPr lang="en-GB" sz="1600" b="1" dirty="0" err="1">
                <a:latin typeface="Courier New Bold"/>
              </a:rPr>
              <a:t>k_events</a:t>
            </a:r>
            <a:r>
              <a:rPr lang="en-GB" sz="1600" b="1" dirty="0">
                <a:latin typeface="Courier New Bold"/>
              </a:rPr>
              <a:t>[2];</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kernel1, 1, </a:t>
            </a:r>
          </a:p>
          <a:p>
            <a:r>
              <a:rPr lang="en-GB" sz="1600" b="1" dirty="0">
                <a:latin typeface="Courier New Bold"/>
              </a:rPr>
              <a:t> NULL, &amp;global, &amp;local, 0, NULL, &amp;</a:t>
            </a:r>
            <a:r>
              <a:rPr lang="en-GB" sz="1600" b="1" dirty="0" err="1">
                <a:latin typeface="Courier New Bold"/>
              </a:rPr>
              <a:t>k_events</a:t>
            </a:r>
            <a:r>
              <a:rPr lang="en-GB" sz="1600" b="1" dirty="0">
                <a:latin typeface="Courier New Bold"/>
              </a:rPr>
              <a:t>[0]);</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kernel2, 1, </a:t>
            </a:r>
          </a:p>
          <a:p>
            <a:r>
              <a:rPr lang="en-GB" sz="1600" b="1" dirty="0">
                <a:latin typeface="Courier New Bold"/>
              </a:rPr>
              <a:t> NULL, &amp;global, &amp;local, 0, NULL, &amp;</a:t>
            </a:r>
            <a:r>
              <a:rPr lang="en-GB" sz="1600" b="1" dirty="0" err="1">
                <a:latin typeface="Courier New Bold"/>
              </a:rPr>
              <a:t>k_events</a:t>
            </a:r>
            <a:r>
              <a:rPr lang="en-GB" sz="1600" b="1" dirty="0">
                <a:latin typeface="Courier New Bold"/>
              </a:rPr>
              <a:t>[1]);</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kernel3, 1,</a:t>
            </a:r>
          </a:p>
          <a:p>
            <a:r>
              <a:rPr lang="en-GB" sz="1600" b="1" dirty="0">
                <a:latin typeface="Courier New Bold"/>
              </a:rPr>
              <a:t> NULL, &amp;global, &amp;local, 2, </a:t>
            </a:r>
            <a:r>
              <a:rPr lang="en-GB" sz="1600" b="1" dirty="0" err="1">
                <a:latin typeface="Courier New Bold"/>
              </a:rPr>
              <a:t>k_events</a:t>
            </a:r>
            <a:r>
              <a:rPr lang="en-GB" sz="1600" b="1" dirty="0">
                <a:latin typeface="Courier New Bold"/>
              </a:rPr>
              <a:t>, NULL);</a:t>
            </a:r>
          </a:p>
        </p:txBody>
      </p:sp>
      <p:sp>
        <p:nvSpPr>
          <p:cNvPr id="5" name="TextBox 4"/>
          <p:cNvSpPr txBox="1"/>
          <p:nvPr/>
        </p:nvSpPr>
        <p:spPr>
          <a:xfrm>
            <a:off x="7064929" y="4038457"/>
            <a:ext cx="2016224" cy="923330"/>
          </a:xfrm>
          <a:prstGeom prst="rect">
            <a:avLst/>
          </a:prstGeom>
          <a:noFill/>
        </p:spPr>
        <p:txBody>
          <a:bodyPr wrap="square" rtlCol="0">
            <a:spAutoFit/>
          </a:bodyPr>
          <a:lstStyle/>
          <a:p>
            <a:r>
              <a:rPr lang="en-GB" dirty="0" err="1">
                <a:solidFill>
                  <a:schemeClr val="accent1"/>
                </a:solidFill>
              </a:rPr>
              <a:t>Enqueue</a:t>
            </a:r>
            <a:r>
              <a:rPr lang="en-GB" dirty="0">
                <a:solidFill>
                  <a:schemeClr val="accent1"/>
                </a:solidFill>
              </a:rPr>
              <a:t> two kernels that expose events</a:t>
            </a:r>
          </a:p>
        </p:txBody>
      </p:sp>
      <p:cxnSp>
        <p:nvCxnSpPr>
          <p:cNvPr id="7" name="Straight Arrow Connector 6"/>
          <p:cNvCxnSpPr>
            <a:stCxn id="5" idx="1"/>
          </p:cNvCxnSpPr>
          <p:nvPr/>
        </p:nvCxnSpPr>
        <p:spPr>
          <a:xfrm flipH="1" flipV="1">
            <a:off x="6372200" y="4077072"/>
            <a:ext cx="692729" cy="4230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6444208" y="4500122"/>
            <a:ext cx="620721" cy="1530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31944" y="5870231"/>
            <a:ext cx="2122603" cy="923330"/>
          </a:xfrm>
          <a:prstGeom prst="rect">
            <a:avLst/>
          </a:prstGeom>
          <a:noFill/>
        </p:spPr>
        <p:txBody>
          <a:bodyPr wrap="square" rtlCol="0">
            <a:spAutoFit/>
          </a:bodyPr>
          <a:lstStyle/>
          <a:p>
            <a:r>
              <a:rPr lang="en-GB" dirty="0">
                <a:solidFill>
                  <a:schemeClr val="accent1"/>
                </a:solidFill>
              </a:rPr>
              <a:t>Wait to execute until two previous events complete</a:t>
            </a:r>
          </a:p>
        </p:txBody>
      </p:sp>
      <p:cxnSp>
        <p:nvCxnSpPr>
          <p:cNvPr id="12" name="Straight Arrow Connector 11"/>
          <p:cNvCxnSpPr>
            <a:stCxn id="11" idx="1"/>
          </p:cNvCxnSpPr>
          <p:nvPr/>
        </p:nvCxnSpPr>
        <p:spPr>
          <a:xfrm flipH="1" flipV="1">
            <a:off x="4355976" y="5733256"/>
            <a:ext cx="1375968" cy="5986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573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a:bodyPr>
          <a:lstStyle/>
          <a:p>
            <a:r>
              <a:rPr lang="en-GB" sz="3600" dirty="0"/>
              <a:t>OpenCL synchronization: queues &amp; events</a:t>
            </a:r>
          </a:p>
        </p:txBody>
      </p:sp>
      <p:sp>
        <p:nvSpPr>
          <p:cNvPr id="3" name="Content Placeholder 2"/>
          <p:cNvSpPr>
            <a:spLocks noGrp="1"/>
          </p:cNvSpPr>
          <p:nvPr>
            <p:ph idx="1"/>
          </p:nvPr>
        </p:nvSpPr>
        <p:spPr>
          <a:xfrm>
            <a:off x="107504" y="908720"/>
            <a:ext cx="8928992" cy="1080120"/>
          </a:xfrm>
        </p:spPr>
        <p:txBody>
          <a:bodyPr>
            <a:normAutofit fontScale="70000" lnSpcReduction="20000"/>
          </a:bodyPr>
          <a:lstStyle/>
          <a:p>
            <a:r>
              <a:rPr lang="en-GB" dirty="0"/>
              <a:t>Events connect command invocations. Can be used to synchronize executions inside out-of-order queues or between queues</a:t>
            </a:r>
          </a:p>
          <a:p>
            <a:r>
              <a:rPr lang="en-GB" dirty="0"/>
              <a:t>Example: 2 queues with 2 devices</a:t>
            </a:r>
          </a:p>
        </p:txBody>
      </p:sp>
      <p:sp>
        <p:nvSpPr>
          <p:cNvPr id="4" name="Rectangle 3"/>
          <p:cNvSpPr/>
          <p:nvPr/>
        </p:nvSpPr>
        <p:spPr>
          <a:xfrm>
            <a:off x="251520"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GPU</a:t>
            </a:r>
          </a:p>
        </p:txBody>
      </p:sp>
      <p:sp>
        <p:nvSpPr>
          <p:cNvPr id="5" name="Rectangle 4"/>
          <p:cNvSpPr/>
          <p:nvPr/>
        </p:nvSpPr>
        <p:spPr>
          <a:xfrm>
            <a:off x="251520"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CPU</a:t>
            </a:r>
          </a:p>
        </p:txBody>
      </p:sp>
      <p:sp>
        <p:nvSpPr>
          <p:cNvPr id="6" name="Rectangle 5"/>
          <p:cNvSpPr/>
          <p:nvPr/>
        </p:nvSpPr>
        <p:spPr>
          <a:xfrm>
            <a:off x="5076056"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GPU</a:t>
            </a:r>
          </a:p>
        </p:txBody>
      </p:sp>
      <p:sp>
        <p:nvSpPr>
          <p:cNvPr id="7" name="Rectangle 6"/>
          <p:cNvSpPr/>
          <p:nvPr/>
        </p:nvSpPr>
        <p:spPr>
          <a:xfrm>
            <a:off x="5076056"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CPU</a:t>
            </a:r>
          </a:p>
        </p:txBody>
      </p:sp>
      <p:sp>
        <p:nvSpPr>
          <p:cNvPr id="8" name="TextBox 7"/>
          <p:cNvSpPr txBox="1"/>
          <p:nvPr/>
        </p:nvSpPr>
        <p:spPr>
          <a:xfrm>
            <a:off x="179512" y="6516052"/>
            <a:ext cx="792088" cy="369332"/>
          </a:xfrm>
          <a:prstGeom prst="rect">
            <a:avLst/>
          </a:prstGeom>
          <a:noFill/>
        </p:spPr>
        <p:txBody>
          <a:bodyPr wrap="square" rtlCol="0">
            <a:spAutoFit/>
          </a:bodyPr>
          <a:lstStyle/>
          <a:p>
            <a:r>
              <a:rPr lang="en-GB" dirty="0"/>
              <a:t>Time</a:t>
            </a:r>
          </a:p>
        </p:txBody>
      </p:sp>
      <p:cxnSp>
        <p:nvCxnSpPr>
          <p:cNvPr id="11" name="Straight Arrow Connector 10"/>
          <p:cNvCxnSpPr>
            <a:stCxn id="8" idx="3"/>
          </p:cNvCxnSpPr>
          <p:nvPr/>
        </p:nvCxnSpPr>
        <p:spPr>
          <a:xfrm>
            <a:off x="971600" y="6700718"/>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79468" y="6516579"/>
            <a:ext cx="792088" cy="369332"/>
          </a:xfrm>
          <a:prstGeom prst="rect">
            <a:avLst/>
          </a:prstGeom>
          <a:noFill/>
        </p:spPr>
        <p:txBody>
          <a:bodyPr wrap="square" rtlCol="0">
            <a:spAutoFit/>
          </a:bodyPr>
          <a:lstStyle/>
          <a:p>
            <a:r>
              <a:rPr lang="en-GB" dirty="0"/>
              <a:t>Time</a:t>
            </a:r>
          </a:p>
        </p:txBody>
      </p:sp>
      <p:cxnSp>
        <p:nvCxnSpPr>
          <p:cNvPr id="16" name="Straight Arrow Connector 15"/>
          <p:cNvCxnSpPr>
            <a:stCxn id="15" idx="3"/>
          </p:cNvCxnSpPr>
          <p:nvPr/>
        </p:nvCxnSpPr>
        <p:spPr>
          <a:xfrm>
            <a:off x="5871556" y="6701245"/>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96716"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1</a:t>
            </a:r>
          </a:p>
        </p:txBody>
      </p:sp>
      <p:sp>
        <p:nvSpPr>
          <p:cNvPr id="18" name="Rectangle 17"/>
          <p:cNvSpPr/>
          <p:nvPr/>
        </p:nvSpPr>
        <p:spPr>
          <a:xfrm>
            <a:off x="1340024" y="412351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2</a:t>
            </a:r>
          </a:p>
        </p:txBody>
      </p:sp>
      <p:sp>
        <p:nvSpPr>
          <p:cNvPr id="21" name="Right Arrow 20"/>
          <p:cNvSpPr/>
          <p:nvPr/>
        </p:nvSpPr>
        <p:spPr>
          <a:xfrm>
            <a:off x="251520" y="519056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ight Arrow 21"/>
          <p:cNvSpPr/>
          <p:nvPr/>
        </p:nvSpPr>
        <p:spPr>
          <a:xfrm>
            <a:off x="251520" y="34290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ight Arrow 22"/>
          <p:cNvSpPr/>
          <p:nvPr/>
        </p:nvSpPr>
        <p:spPr>
          <a:xfrm>
            <a:off x="5079468" y="52292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Arrow 23"/>
          <p:cNvSpPr/>
          <p:nvPr/>
        </p:nvSpPr>
        <p:spPr>
          <a:xfrm>
            <a:off x="5079468" y="346763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ptagon 24"/>
          <p:cNvSpPr/>
          <p:nvPr/>
        </p:nvSpPr>
        <p:spPr>
          <a:xfrm>
            <a:off x="286363"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ptagon 25"/>
          <p:cNvSpPr/>
          <p:nvPr/>
        </p:nvSpPr>
        <p:spPr>
          <a:xfrm>
            <a:off x="755576"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rot="16200000">
            <a:off x="-231060" y="2373714"/>
            <a:ext cx="1478794" cy="276999"/>
          </a:xfrm>
          <a:prstGeom prst="rect">
            <a:avLst/>
          </a:prstGeom>
          <a:noFill/>
        </p:spPr>
        <p:txBody>
          <a:bodyPr wrap="square" rtlCol="0">
            <a:spAutoFit/>
          </a:bodyPr>
          <a:lstStyle/>
          <a:p>
            <a:r>
              <a:rPr lang="en-GB" sz="1200" dirty="0" err="1"/>
              <a:t>Enqueue</a:t>
            </a:r>
            <a:r>
              <a:rPr lang="en-GB" sz="1200" dirty="0"/>
              <a:t> Kernel 1</a:t>
            </a:r>
          </a:p>
        </p:txBody>
      </p:sp>
      <p:sp>
        <p:nvSpPr>
          <p:cNvPr id="28" name="TextBox 27"/>
          <p:cNvSpPr txBox="1"/>
          <p:nvPr/>
        </p:nvSpPr>
        <p:spPr>
          <a:xfrm rot="16200000">
            <a:off x="232204" y="2373713"/>
            <a:ext cx="1478794" cy="276999"/>
          </a:xfrm>
          <a:prstGeom prst="rect">
            <a:avLst/>
          </a:prstGeom>
          <a:noFill/>
        </p:spPr>
        <p:txBody>
          <a:bodyPr wrap="square" rtlCol="0">
            <a:spAutoFit/>
          </a:bodyPr>
          <a:lstStyle/>
          <a:p>
            <a:r>
              <a:rPr lang="en-GB" sz="1200" dirty="0" err="1"/>
              <a:t>Enqueue</a:t>
            </a:r>
            <a:r>
              <a:rPr lang="en-GB" sz="1200" dirty="0"/>
              <a:t> Kernel 2</a:t>
            </a:r>
          </a:p>
        </p:txBody>
      </p:sp>
      <p:sp>
        <p:nvSpPr>
          <p:cNvPr id="29" name="TextBox 28"/>
          <p:cNvSpPr txBox="1"/>
          <p:nvPr/>
        </p:nvSpPr>
        <p:spPr>
          <a:xfrm>
            <a:off x="1572780" y="1988840"/>
            <a:ext cx="2351148" cy="1200329"/>
          </a:xfrm>
          <a:prstGeom prst="rect">
            <a:avLst/>
          </a:prstGeom>
          <a:noFill/>
        </p:spPr>
        <p:txBody>
          <a:bodyPr wrap="square" rtlCol="0">
            <a:spAutoFit/>
          </a:bodyPr>
          <a:lstStyle/>
          <a:p>
            <a:r>
              <a:rPr lang="en-GB" b="1" dirty="0">
                <a:solidFill>
                  <a:schemeClr val="accent1"/>
                </a:solidFill>
              </a:rPr>
              <a:t>Kernel 2 starts before the results from Kernel 1 are ready</a:t>
            </a:r>
          </a:p>
        </p:txBody>
      </p:sp>
      <p:sp>
        <p:nvSpPr>
          <p:cNvPr id="39" name="Rectangle 38"/>
          <p:cNvSpPr/>
          <p:nvPr/>
        </p:nvSpPr>
        <p:spPr>
          <a:xfrm>
            <a:off x="5784490"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1</a:t>
            </a:r>
          </a:p>
        </p:txBody>
      </p:sp>
      <p:sp>
        <p:nvSpPr>
          <p:cNvPr id="40" name="Rectangle 39"/>
          <p:cNvSpPr/>
          <p:nvPr/>
        </p:nvSpPr>
        <p:spPr>
          <a:xfrm>
            <a:off x="7233853" y="407936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2</a:t>
            </a:r>
          </a:p>
        </p:txBody>
      </p:sp>
      <p:sp>
        <p:nvSpPr>
          <p:cNvPr id="41" name="Heptagon 40"/>
          <p:cNvSpPr/>
          <p:nvPr/>
        </p:nvSpPr>
        <p:spPr>
          <a:xfrm>
            <a:off x="5074137"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ptagon 41"/>
          <p:cNvSpPr/>
          <p:nvPr/>
        </p:nvSpPr>
        <p:spPr>
          <a:xfrm>
            <a:off x="5543350"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p:cNvSpPr txBox="1"/>
          <p:nvPr/>
        </p:nvSpPr>
        <p:spPr>
          <a:xfrm rot="16200000">
            <a:off x="4556714" y="2373714"/>
            <a:ext cx="1478794" cy="276999"/>
          </a:xfrm>
          <a:prstGeom prst="rect">
            <a:avLst/>
          </a:prstGeom>
          <a:noFill/>
        </p:spPr>
        <p:txBody>
          <a:bodyPr wrap="square" rtlCol="0">
            <a:spAutoFit/>
          </a:bodyPr>
          <a:lstStyle/>
          <a:p>
            <a:r>
              <a:rPr lang="en-GB" sz="1200" dirty="0" err="1"/>
              <a:t>Enqueue</a:t>
            </a:r>
            <a:r>
              <a:rPr lang="en-GB" sz="1200" dirty="0"/>
              <a:t> Kernel 1</a:t>
            </a:r>
          </a:p>
        </p:txBody>
      </p:sp>
      <p:sp>
        <p:nvSpPr>
          <p:cNvPr id="44" name="TextBox 43"/>
          <p:cNvSpPr txBox="1"/>
          <p:nvPr/>
        </p:nvSpPr>
        <p:spPr>
          <a:xfrm rot="16200000">
            <a:off x="5019978" y="2373713"/>
            <a:ext cx="1478794" cy="276999"/>
          </a:xfrm>
          <a:prstGeom prst="rect">
            <a:avLst/>
          </a:prstGeom>
          <a:noFill/>
        </p:spPr>
        <p:txBody>
          <a:bodyPr wrap="square" rtlCol="0">
            <a:spAutoFit/>
          </a:bodyPr>
          <a:lstStyle/>
          <a:p>
            <a:r>
              <a:rPr lang="en-GB" sz="1200" dirty="0" err="1"/>
              <a:t>Enqueue</a:t>
            </a:r>
            <a:r>
              <a:rPr lang="en-GB" sz="1200" dirty="0"/>
              <a:t> Kernel 2</a:t>
            </a:r>
          </a:p>
        </p:txBody>
      </p:sp>
      <p:sp>
        <p:nvSpPr>
          <p:cNvPr id="45" name="TextBox 44"/>
          <p:cNvSpPr txBox="1"/>
          <p:nvPr/>
        </p:nvSpPr>
        <p:spPr>
          <a:xfrm>
            <a:off x="6360554" y="1988840"/>
            <a:ext cx="2351148" cy="1477328"/>
          </a:xfrm>
          <a:prstGeom prst="rect">
            <a:avLst/>
          </a:prstGeom>
          <a:noFill/>
        </p:spPr>
        <p:txBody>
          <a:bodyPr wrap="square" rtlCol="0">
            <a:spAutoFit/>
          </a:bodyPr>
          <a:lstStyle/>
          <a:p>
            <a:r>
              <a:rPr lang="en-GB" b="1" dirty="0">
                <a:solidFill>
                  <a:schemeClr val="accent1"/>
                </a:solidFill>
              </a:rPr>
              <a:t>Kernel 2 waits for an event from Kernel 1 and does not start until the results are ready</a:t>
            </a:r>
          </a:p>
        </p:txBody>
      </p:sp>
      <p:cxnSp>
        <p:nvCxnSpPr>
          <p:cNvPr id="47" name="Straight Arrow Connector 46"/>
          <p:cNvCxnSpPr/>
          <p:nvPr/>
        </p:nvCxnSpPr>
        <p:spPr>
          <a:xfrm flipV="1">
            <a:off x="6936618" y="3683659"/>
            <a:ext cx="0" cy="240963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0" idx="1"/>
          </p:cNvCxnSpPr>
          <p:nvPr/>
        </p:nvCxnSpPr>
        <p:spPr>
          <a:xfrm>
            <a:off x="6936618" y="3683659"/>
            <a:ext cx="297235" cy="611726"/>
          </a:xfrm>
          <a:prstGeom prst="straightConnector1">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51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700"/>
                                  </p:stCondLst>
                                  <p:childTnLst>
                                    <p:set>
                                      <p:cBhvr>
                                        <p:cTn id="8" dur="1" fill="hold">
                                          <p:stCondLst>
                                            <p:cond delay="0"/>
                                          </p:stCondLst>
                                        </p:cTn>
                                        <p:tgtEl>
                                          <p:spTgt spid="28"/>
                                        </p:tgtEl>
                                        <p:attrNameLst>
                                          <p:attrName>style.visibility</p:attrName>
                                        </p:attrNameLst>
                                      </p:cBhvr>
                                      <p:to>
                                        <p:strVal val="visible"/>
                                      </p:to>
                                    </p:set>
                                  </p:childTnLst>
                                </p:cTn>
                              </p:par>
                              <p:par>
                                <p:cTn id="9" presetID="10" presetClass="entr" presetSubtype="0" fill="hold" grpId="0" nodeType="withEffect">
                                  <p:stCondLst>
                                    <p:cond delay="8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2" presetClass="entr" presetSubtype="8" fill="hold" grpId="0" nodeType="withEffect">
                                  <p:stCondLst>
                                    <p:cond delay="14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700"/>
                                  </p:stCondLst>
                                  <p:childTnLst>
                                    <p:set>
                                      <p:cBhvr>
                                        <p:cTn id="30" dur="1" fill="hold">
                                          <p:stCondLst>
                                            <p:cond delay="0"/>
                                          </p:stCondLst>
                                        </p:cTn>
                                        <p:tgtEl>
                                          <p:spTgt spid="44"/>
                                        </p:tgtEl>
                                        <p:attrNameLst>
                                          <p:attrName>style.visibility</p:attrName>
                                        </p:attrNameLst>
                                      </p:cBhvr>
                                      <p:to>
                                        <p:strVal val="visible"/>
                                      </p:to>
                                    </p:set>
                                  </p:childTnLst>
                                </p:cTn>
                              </p:par>
                              <p:par>
                                <p:cTn id="31" presetID="10" presetClass="entr" presetSubtype="0" fill="hold" grpId="0" nodeType="withEffect">
                                  <p:stCondLst>
                                    <p:cond delay="8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1000"/>
                                        <p:tgtEl>
                                          <p:spTgt spid="4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22" presetClass="entr" presetSubtype="8" fill="hold" grpId="0" nodeType="withEffect">
                                  <p:stCondLst>
                                    <p:cond delay="90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1000"/>
                                        <p:tgtEl>
                                          <p:spTgt spid="39"/>
                                        </p:tgtEl>
                                      </p:cBhvr>
                                    </p:animEffect>
                                  </p:childTnLst>
                                </p:cTn>
                              </p:par>
                              <p:par>
                                <p:cTn id="43" presetID="1" presetClass="entr" presetSubtype="0" fill="hold" nodeType="withEffect">
                                  <p:stCondLst>
                                    <p:cond delay="190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190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6" grpId="0" animBg="1"/>
      <p:bldP spid="27" grpId="0"/>
      <p:bldP spid="28" grpId="0"/>
      <p:bldP spid="29" grpId="0"/>
      <p:bldP spid="39" grpId="0" animBg="1"/>
      <p:bldP spid="40" grpId="0" animBg="1"/>
      <p:bldP spid="41" grpId="0" animBg="1"/>
      <p:bldP spid="42" grpId="0" animBg="1"/>
      <p:bldP spid="43" grpId="0"/>
      <p:bldP spid="44" grpId="0"/>
      <p:bldP spid="45"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normAutofit fontScale="90000"/>
          </a:bodyPr>
          <a:lstStyle/>
          <a:p>
            <a:r>
              <a:rPr lang="en-GB" dirty="0"/>
              <a:t>Why Events? Won’t a barrier do?</a:t>
            </a:r>
          </a:p>
        </p:txBody>
      </p:sp>
      <p:sp>
        <p:nvSpPr>
          <p:cNvPr id="5" name="Content Placeholder 4"/>
          <p:cNvSpPr>
            <a:spLocks noGrp="1"/>
          </p:cNvSpPr>
          <p:nvPr>
            <p:ph sz="half" idx="1"/>
          </p:nvPr>
        </p:nvSpPr>
        <p:spPr>
          <a:xfrm>
            <a:off x="-36512" y="908720"/>
            <a:ext cx="5965793" cy="5760640"/>
          </a:xfrm>
        </p:spPr>
        <p:txBody>
          <a:bodyPr>
            <a:normAutofit fontScale="92500" lnSpcReduction="20000"/>
          </a:bodyPr>
          <a:lstStyle/>
          <a:p>
            <a:r>
              <a:rPr lang="en-GB" dirty="0"/>
              <a:t>A barrier defines a synchronization point … commands following a barrier wait to execute until all prior </a:t>
            </a:r>
            <a:r>
              <a:rPr lang="en-GB" dirty="0" err="1"/>
              <a:t>enqueued</a:t>
            </a:r>
            <a:r>
              <a:rPr lang="en-GB" dirty="0"/>
              <a:t> commands complete</a:t>
            </a:r>
          </a:p>
          <a:p>
            <a:pPr marL="457200" lvl="1" indent="0">
              <a:buNone/>
            </a:pPr>
            <a:r>
              <a:rPr lang="en-GB" sz="1900" b="1" dirty="0" err="1">
                <a:solidFill>
                  <a:schemeClr val="accent3"/>
                </a:solidFill>
                <a:latin typeface="Courier New Bold"/>
              </a:rPr>
              <a:t>cl_int</a:t>
            </a:r>
            <a:r>
              <a:rPr lang="en-GB" sz="1900" b="1" dirty="0">
                <a:latin typeface="Courier New Bold"/>
              </a:rPr>
              <a:t> </a:t>
            </a:r>
            <a:r>
              <a:rPr lang="en-GB" sz="1900" b="1" dirty="0" err="1">
                <a:solidFill>
                  <a:schemeClr val="tx2">
                    <a:lumMod val="75000"/>
                  </a:schemeClr>
                </a:solidFill>
                <a:latin typeface="Courier New Bold"/>
              </a:rPr>
              <a:t>clEnqueueBarrier</a:t>
            </a:r>
            <a:r>
              <a:rPr lang="en-GB" sz="1900" b="1" dirty="0">
                <a:latin typeface="Courier New Bold"/>
              </a:rPr>
              <a:t>(</a:t>
            </a:r>
            <a:r>
              <a:rPr lang="en-GB" sz="1900" b="1" dirty="0" err="1">
                <a:solidFill>
                  <a:schemeClr val="accent3"/>
                </a:solidFill>
                <a:latin typeface="Courier New Bold"/>
              </a:rPr>
              <a:t>cl_command_queue</a:t>
            </a:r>
            <a:r>
              <a:rPr lang="en-GB" sz="1900" b="1" dirty="0">
                <a:latin typeface="Courier New Bold"/>
              </a:rPr>
              <a:t> queue)</a:t>
            </a:r>
          </a:p>
          <a:p>
            <a:pPr marL="514350" indent="-457200"/>
            <a:r>
              <a:rPr lang="en-GB" dirty="0"/>
              <a:t>Events provide </a:t>
            </a:r>
            <a:r>
              <a:rPr lang="en-GB" dirty="0">
                <a:solidFill>
                  <a:schemeClr val="accent1"/>
                </a:solidFill>
              </a:rPr>
              <a:t>fine grained control </a:t>
            </a:r>
            <a:r>
              <a:rPr lang="en-GB" dirty="0"/>
              <a:t>… this can really matter with an out-of-order queue.</a:t>
            </a:r>
          </a:p>
          <a:p>
            <a:pPr marL="514350" indent="-457200"/>
            <a:r>
              <a:rPr lang="en-GB" dirty="0"/>
              <a:t>Events work between commands in the </a:t>
            </a:r>
            <a:r>
              <a:rPr lang="en-GB" dirty="0">
                <a:solidFill>
                  <a:schemeClr val="accent1"/>
                </a:solidFill>
              </a:rPr>
              <a:t>different queues </a:t>
            </a:r>
            <a:r>
              <a:rPr lang="en-GB" dirty="0"/>
              <a:t>… as long as they </a:t>
            </a:r>
            <a:r>
              <a:rPr lang="en-GB" dirty="0">
                <a:solidFill>
                  <a:schemeClr val="accent2"/>
                </a:solidFill>
              </a:rPr>
              <a:t>share a context</a:t>
            </a:r>
          </a:p>
          <a:p>
            <a:pPr marL="514350" indent="-457200"/>
            <a:r>
              <a:rPr lang="en-GB" dirty="0"/>
              <a:t>Events convey more information than a barrier … provide info on state of a command, not just whether it’s complete or not.</a:t>
            </a:r>
          </a:p>
        </p:txBody>
      </p:sp>
      <p:grpSp>
        <p:nvGrpSpPr>
          <p:cNvPr id="16" name="Group 15"/>
          <p:cNvGrpSpPr>
            <a:grpSpLocks/>
          </p:cNvGrpSpPr>
          <p:nvPr/>
        </p:nvGrpSpPr>
        <p:grpSpPr bwMode="auto">
          <a:xfrm>
            <a:off x="5899511" y="2852936"/>
            <a:ext cx="3208993" cy="3957277"/>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645"/>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Rectangle 1"/>
          <p:cNvSpPr/>
          <p:nvPr/>
        </p:nvSpPr>
        <p:spPr>
          <a:xfrm>
            <a:off x="6394557" y="5301208"/>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8032778" y="5611906"/>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 idx="3"/>
            <a:endCxn id="14" idx="1"/>
          </p:cNvCxnSpPr>
          <p:nvPr/>
        </p:nvCxnSpPr>
        <p:spPr>
          <a:xfrm>
            <a:off x="6948264" y="5366910"/>
            <a:ext cx="1084514" cy="310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9"/>
          <p:cNvSpPr>
            <a:spLocks/>
          </p:cNvSpPr>
          <p:nvPr/>
        </p:nvSpPr>
        <p:spPr bwMode="auto">
          <a:xfrm>
            <a:off x="7057296" y="4996244"/>
            <a:ext cx="897283" cy="326392"/>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Event</a:t>
            </a:r>
          </a:p>
        </p:txBody>
      </p:sp>
    </p:spTree>
    <p:extLst>
      <p:ext uri="{BB962C8B-B14F-4D97-AF65-F5344CB8AC3E}">
        <p14:creationId xmlns:p14="http://schemas.microsoft.com/office/powerpoint/2010/main" val="25148210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88665"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a:t>Barriers between queues: </a:t>
            </a:r>
            <a:r>
              <a:rPr lang="en-GB" sz="2400" dirty="0" err="1"/>
              <a:t>clEnqueueBarrier</a:t>
            </a:r>
            <a:r>
              <a:rPr lang="en-GB" sz="2400" dirty="0"/>
              <a:t> doesn’t work</a:t>
            </a:r>
          </a:p>
        </p:txBody>
      </p:sp>
      <p:sp>
        <p:nvSpPr>
          <p:cNvPr id="11" name="Down Arrow 10"/>
          <p:cNvSpPr/>
          <p:nvPr/>
        </p:nvSpPr>
        <p:spPr>
          <a:xfrm>
            <a:off x="5076056"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23207"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869696" y="4060425"/>
            <a:ext cx="208668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a:t>1</a:t>
            </a:r>
            <a:r>
              <a:rPr lang="en-GB" baseline="30000" dirty="0"/>
              <a:t>st</a:t>
            </a:r>
            <a:r>
              <a:rPr lang="en-GB" dirty="0"/>
              <a:t> Command Queue</a:t>
            </a:r>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a:t>2</a:t>
            </a:r>
            <a:r>
              <a:rPr lang="en-GB" baseline="30000" dirty="0"/>
              <a:t>nd</a:t>
            </a:r>
            <a:r>
              <a:rPr lang="en-GB" dirty="0"/>
              <a:t> Command Queue</a:t>
            </a:r>
          </a:p>
        </p:txBody>
      </p:sp>
      <p:sp>
        <p:nvSpPr>
          <p:cNvPr id="16" name="Oval 15"/>
          <p:cNvSpPr/>
          <p:nvPr/>
        </p:nvSpPr>
        <p:spPr>
          <a:xfrm>
            <a:off x="641065" y="3154683"/>
            <a:ext cx="7362825" cy="720090"/>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460215" y="3337563"/>
            <a:ext cx="2047875"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sp>
        <p:nvSpPr>
          <p:cNvPr id="18" name="TextBox 17"/>
          <p:cNvSpPr txBox="1"/>
          <p:nvPr/>
        </p:nvSpPr>
        <p:spPr>
          <a:xfrm>
            <a:off x="5746465" y="3337563"/>
            <a:ext cx="1849871"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cxnSp>
        <p:nvCxnSpPr>
          <p:cNvPr id="19" name="Straight Connector 18"/>
          <p:cNvCxnSpPr/>
          <p:nvPr/>
        </p:nvCxnSpPr>
        <p:spPr>
          <a:xfrm rot="5400000" flipH="1" flipV="1">
            <a:off x="3310919" y="3001331"/>
            <a:ext cx="1965960" cy="92392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V="1">
            <a:off x="3294728" y="2971802"/>
            <a:ext cx="2036446" cy="981077"/>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69758"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16247" y="4060424"/>
            <a:ext cx="2031617"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Tree>
    <p:extLst>
      <p:ext uri="{BB962C8B-B14F-4D97-AF65-F5344CB8AC3E}">
        <p14:creationId xmlns:p14="http://schemas.microsoft.com/office/powerpoint/2010/main" val="14830319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93948"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a:t>Barriers between queues: this works!</a:t>
            </a:r>
          </a:p>
        </p:txBody>
      </p:sp>
      <p:sp>
        <p:nvSpPr>
          <p:cNvPr id="11" name="Down Arrow 10"/>
          <p:cNvSpPr/>
          <p:nvPr/>
        </p:nvSpPr>
        <p:spPr>
          <a:xfrm>
            <a:off x="5081339"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39795"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913994" y="4060425"/>
            <a:ext cx="211439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a:t>1</a:t>
            </a:r>
            <a:r>
              <a:rPr lang="en-GB" baseline="30000" dirty="0"/>
              <a:t>st</a:t>
            </a:r>
            <a:r>
              <a:rPr lang="en-GB" dirty="0"/>
              <a:t> Command Queue</a:t>
            </a:r>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a:t>2</a:t>
            </a:r>
            <a:r>
              <a:rPr lang="en-GB" baseline="30000" dirty="0"/>
              <a:t>nd</a:t>
            </a:r>
            <a:r>
              <a:rPr lang="en-GB" dirty="0"/>
              <a:t> Command Queue</a:t>
            </a:r>
          </a:p>
        </p:txBody>
      </p:sp>
      <p:sp>
        <p:nvSpPr>
          <p:cNvPr id="16" name="Oval 15"/>
          <p:cNvSpPr/>
          <p:nvPr/>
        </p:nvSpPr>
        <p:spPr>
          <a:xfrm>
            <a:off x="641065" y="2955230"/>
            <a:ext cx="7675351" cy="1105193"/>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187624" y="3239659"/>
            <a:ext cx="2833684" cy="458279"/>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a:p>
            <a:pPr fontAlgn="base">
              <a:lnSpc>
                <a:spcPct val="99000"/>
              </a:lnSpc>
              <a:spcBef>
                <a:spcPct val="0"/>
              </a:spcBef>
              <a:spcAft>
                <a:spcPct val="0"/>
              </a:spcAft>
            </a:pPr>
            <a:r>
              <a:rPr lang="en-US" sz="1200" dirty="0" err="1">
                <a:latin typeface="Courier New Bold"/>
                <a:sym typeface="Myriad Set Text" charset="0"/>
              </a:rPr>
              <a:t>clEnqueueWaitForEvent</a:t>
            </a:r>
            <a:r>
              <a:rPr lang="en-US" sz="1200" dirty="0">
                <a:latin typeface="Courier New Bold"/>
                <a:sym typeface="Myriad Set Text" charset="0"/>
              </a:rPr>
              <a:t>(event)</a:t>
            </a:r>
          </a:p>
        </p:txBody>
      </p:sp>
      <p:sp>
        <p:nvSpPr>
          <p:cNvPr id="18" name="TextBox 17"/>
          <p:cNvSpPr txBox="1"/>
          <p:nvPr/>
        </p:nvSpPr>
        <p:spPr>
          <a:xfrm>
            <a:off x="5749499" y="3337563"/>
            <a:ext cx="2304257"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clEnqueueMarker</a:t>
            </a:r>
            <a:r>
              <a:rPr lang="en-US" sz="1200" dirty="0">
                <a:latin typeface="Courier New Bold"/>
                <a:sym typeface="Myriad Set Text" charset="0"/>
              </a:rPr>
              <a:t>(event)</a:t>
            </a:r>
          </a:p>
        </p:txBody>
      </p:sp>
      <p:sp>
        <p:nvSpPr>
          <p:cNvPr id="21" name="TextBox 20"/>
          <p:cNvSpPr txBox="1"/>
          <p:nvPr/>
        </p:nvSpPr>
        <p:spPr>
          <a:xfrm>
            <a:off x="1384365"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30854" y="4060424"/>
            <a:ext cx="201701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cxnSp>
        <p:nvCxnSpPr>
          <p:cNvPr id="35" name="Elbow Connector 34"/>
          <p:cNvCxnSpPr/>
          <p:nvPr/>
        </p:nvCxnSpPr>
        <p:spPr>
          <a:xfrm flipV="1">
            <a:off x="3707904" y="3337563"/>
            <a:ext cx="3888432" cy="457198"/>
          </a:xfrm>
          <a:prstGeom prst="bentConnector3">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520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44624"/>
            <a:ext cx="8928992" cy="1143000"/>
          </a:xfrm>
        </p:spPr>
        <p:txBody>
          <a:bodyPr>
            <a:noAutofit/>
          </a:bodyPr>
          <a:lstStyle/>
          <a:p>
            <a:r>
              <a:rPr lang="en-GB" sz="3200" dirty="0"/>
              <a:t>Host generated events influencing execution of commands: User events</a:t>
            </a:r>
          </a:p>
        </p:txBody>
      </p:sp>
      <p:sp>
        <p:nvSpPr>
          <p:cNvPr id="6" name="Content Placeholder 5"/>
          <p:cNvSpPr>
            <a:spLocks noGrp="1"/>
          </p:cNvSpPr>
          <p:nvPr>
            <p:ph idx="1"/>
          </p:nvPr>
        </p:nvSpPr>
        <p:spPr>
          <a:xfrm>
            <a:off x="107504" y="1268760"/>
            <a:ext cx="8856984" cy="5472608"/>
          </a:xfrm>
        </p:spPr>
        <p:txBody>
          <a:bodyPr>
            <a:normAutofit fontScale="92500" lnSpcReduction="10000"/>
          </a:bodyPr>
          <a:lstStyle/>
          <a:p>
            <a:r>
              <a:rPr lang="en-GB" dirty="0"/>
              <a:t>“user code” running on a host thread can generate event objects</a:t>
            </a:r>
          </a:p>
          <a:p>
            <a:pPr marL="457200" lvl="1" indent="0">
              <a:buNone/>
            </a:pPr>
            <a:r>
              <a:rPr lang="en-GB" sz="2200" b="1" dirty="0" err="1">
                <a:solidFill>
                  <a:schemeClr val="accent3"/>
                </a:solidFill>
                <a:latin typeface="Courier New Bold"/>
              </a:rPr>
              <a:t>cl_event</a:t>
            </a:r>
            <a:r>
              <a:rPr lang="en-GB" sz="2200" b="1" dirty="0">
                <a:latin typeface="Courier New Bold"/>
              </a:rPr>
              <a:t> </a:t>
            </a:r>
            <a:r>
              <a:rPr lang="en-GB" sz="2200" b="1" dirty="0" err="1">
                <a:solidFill>
                  <a:schemeClr val="tx2">
                    <a:lumMod val="75000"/>
                  </a:schemeClr>
                </a:solidFill>
                <a:latin typeface="Courier New Bold"/>
              </a:rPr>
              <a:t>clCreateUserEvent</a:t>
            </a:r>
            <a:r>
              <a:rPr lang="en-GB" sz="2200" b="1" dirty="0">
                <a:latin typeface="Courier New Bold"/>
              </a:rPr>
              <a:t>(</a:t>
            </a:r>
            <a:r>
              <a:rPr lang="en-GB" sz="2200" b="1" dirty="0" err="1">
                <a:solidFill>
                  <a:schemeClr val="accent3"/>
                </a:solidFill>
                <a:latin typeface="Courier New Bold"/>
              </a:rPr>
              <a:t>cl_context</a:t>
            </a:r>
            <a:r>
              <a:rPr lang="en-GB" sz="2200" b="1" dirty="0">
                <a:latin typeface="Courier New Bold"/>
              </a:rPr>
              <a:t> context, </a:t>
            </a:r>
            <a:r>
              <a:rPr lang="en-GB" sz="2200" b="1" dirty="0" err="1">
                <a:solidFill>
                  <a:schemeClr val="accent3"/>
                </a:solidFill>
                <a:latin typeface="Courier New Bold"/>
              </a:rPr>
              <a:t>cl_int</a:t>
            </a:r>
            <a:r>
              <a:rPr lang="en-GB" sz="2200" b="1" dirty="0">
                <a:latin typeface="Courier New Bold"/>
              </a:rPr>
              <a:t> *</a:t>
            </a:r>
            <a:r>
              <a:rPr lang="en-GB" sz="2200" b="1" dirty="0" err="1">
                <a:latin typeface="Courier New Bold"/>
              </a:rPr>
              <a:t>errcode_ret</a:t>
            </a:r>
            <a:r>
              <a:rPr lang="en-GB" sz="2200" b="1" dirty="0">
                <a:latin typeface="Courier New Bold"/>
              </a:rPr>
              <a:t>)</a:t>
            </a:r>
          </a:p>
          <a:p>
            <a:r>
              <a:rPr lang="en-GB" dirty="0"/>
              <a:t>Created with value CL_SUBMITTED.</a:t>
            </a:r>
          </a:p>
          <a:p>
            <a:r>
              <a:rPr lang="en-GB" dirty="0"/>
              <a:t>It’s just another event to </a:t>
            </a:r>
            <a:r>
              <a:rPr lang="en-GB" dirty="0" err="1"/>
              <a:t>enqueued</a:t>
            </a:r>
            <a:r>
              <a:rPr lang="en-GB" dirty="0"/>
              <a:t> commands.</a:t>
            </a:r>
          </a:p>
          <a:p>
            <a:r>
              <a:rPr lang="en-GB" dirty="0"/>
              <a:t>Can set the event to one of the legal event values</a:t>
            </a:r>
          </a:p>
          <a:p>
            <a:pPr marL="457200" lvl="1" indent="0">
              <a:buNone/>
            </a:pPr>
            <a:r>
              <a:rPr lang="en-GB" sz="2200" b="1" dirty="0" err="1">
                <a:solidFill>
                  <a:schemeClr val="accent3"/>
                </a:solidFill>
                <a:latin typeface="Courier New Bold"/>
              </a:rPr>
              <a:t>cl_int</a:t>
            </a:r>
            <a:r>
              <a:rPr lang="en-GB" sz="2200" b="1" dirty="0">
                <a:latin typeface="Courier New Bold"/>
              </a:rPr>
              <a:t> </a:t>
            </a:r>
            <a:r>
              <a:rPr lang="en-GB" sz="2200" b="1" dirty="0" err="1">
                <a:solidFill>
                  <a:schemeClr val="tx2">
                    <a:lumMod val="75000"/>
                  </a:schemeClr>
                </a:solidFill>
                <a:latin typeface="Courier New Bold"/>
              </a:rPr>
              <a:t>clSetUserEventStatus</a:t>
            </a:r>
            <a:r>
              <a:rPr lang="en-GB" sz="2200" b="1" dirty="0">
                <a:latin typeface="Courier New Bold"/>
              </a:rPr>
              <a:t>(</a:t>
            </a:r>
            <a:r>
              <a:rPr lang="en-GB" sz="2200" b="1" dirty="0" err="1">
                <a:solidFill>
                  <a:schemeClr val="accent3"/>
                </a:solidFill>
                <a:latin typeface="Courier New Bold"/>
              </a:rPr>
              <a:t>cl_event</a:t>
            </a:r>
            <a:r>
              <a:rPr lang="en-GB" sz="2200" b="1" dirty="0">
                <a:latin typeface="Courier New Bold"/>
              </a:rPr>
              <a:t> event, </a:t>
            </a:r>
            <a:r>
              <a:rPr lang="en-GB" sz="2200" b="1" dirty="0" err="1">
                <a:solidFill>
                  <a:schemeClr val="accent3"/>
                </a:solidFill>
                <a:latin typeface="Courier New Bold"/>
              </a:rPr>
              <a:t>cl_int</a:t>
            </a:r>
            <a:r>
              <a:rPr lang="en-GB" sz="2200" b="1" dirty="0">
                <a:latin typeface="Courier New Bold"/>
              </a:rPr>
              <a:t> </a:t>
            </a:r>
            <a:r>
              <a:rPr lang="en-GB" sz="2200" b="1" dirty="0" err="1">
                <a:latin typeface="Courier New Bold"/>
              </a:rPr>
              <a:t>execution_status</a:t>
            </a:r>
            <a:r>
              <a:rPr lang="en-GB" sz="2200" b="1" dirty="0">
                <a:latin typeface="Courier New Bold"/>
              </a:rPr>
              <a:t>)</a:t>
            </a:r>
          </a:p>
          <a:p>
            <a:r>
              <a:rPr lang="en-GB" dirty="0"/>
              <a:t>Example use case: Queue up block of commands that wait on user input to finalize state of memory objects before proceeding.</a:t>
            </a:r>
          </a:p>
        </p:txBody>
      </p:sp>
    </p:spTree>
    <p:extLst>
      <p:ext uri="{BB962C8B-B14F-4D97-AF65-F5344CB8AC3E}">
        <p14:creationId xmlns:p14="http://schemas.microsoft.com/office/powerpoint/2010/main" val="40913506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Autofit/>
          </a:bodyPr>
          <a:lstStyle/>
          <a:p>
            <a:r>
              <a:rPr lang="en-GB" sz="3600" dirty="0"/>
              <a:t>Command generated events influencing execution of host code</a:t>
            </a:r>
          </a:p>
        </p:txBody>
      </p:sp>
      <p:sp>
        <p:nvSpPr>
          <p:cNvPr id="3" name="Content Placeholder 2"/>
          <p:cNvSpPr>
            <a:spLocks noGrp="1"/>
          </p:cNvSpPr>
          <p:nvPr>
            <p:ph idx="1"/>
          </p:nvPr>
        </p:nvSpPr>
        <p:spPr>
          <a:xfrm>
            <a:off x="107504" y="1600200"/>
            <a:ext cx="8928992" cy="5141168"/>
          </a:xfrm>
        </p:spPr>
        <p:txBody>
          <a:bodyPr>
            <a:normAutofit lnSpcReduction="10000"/>
          </a:bodyPr>
          <a:lstStyle/>
          <a:p>
            <a:r>
              <a:rPr lang="en-GB" dirty="0"/>
              <a:t>A thread running on the host can pause waiting on a list of events to complete. This can be done with the function:</a:t>
            </a:r>
          </a:p>
          <a:p>
            <a:pPr marL="457200" lvl="1" indent="0">
              <a:buNone/>
            </a:pPr>
            <a:r>
              <a:rPr lang="en-GB" b="1" dirty="0" err="1">
                <a:solidFill>
                  <a:schemeClr val="accent4"/>
                </a:solidFill>
                <a:latin typeface="Courier New Bold"/>
              </a:rPr>
              <a:t>cl_int</a:t>
            </a:r>
            <a:r>
              <a:rPr lang="en-GB" b="1" dirty="0">
                <a:solidFill>
                  <a:schemeClr val="accent4"/>
                </a:solidFill>
                <a:latin typeface="Courier New Bold"/>
              </a:rPr>
              <a:t> </a:t>
            </a:r>
            <a:r>
              <a:rPr lang="en-GB" b="1" dirty="0" err="1">
                <a:solidFill>
                  <a:schemeClr val="tx2">
                    <a:lumMod val="75000"/>
                  </a:schemeClr>
                </a:solidFill>
                <a:latin typeface="Courier New Bold"/>
              </a:rPr>
              <a:t>clWaitForEvents</a:t>
            </a:r>
            <a:r>
              <a:rPr lang="en-GB" b="1" dirty="0">
                <a:latin typeface="Courier New Bold"/>
              </a:rPr>
              <a:t>(</a:t>
            </a:r>
          </a:p>
          <a:p>
            <a:pPr marL="457200" lvl="1" indent="0">
              <a:buNone/>
            </a:pPr>
            <a:r>
              <a:rPr lang="en-GB" b="1" dirty="0">
                <a:latin typeface="Courier New Bold"/>
              </a:rPr>
              <a:t>	</a:t>
            </a:r>
            <a:r>
              <a:rPr lang="en-GB" b="1" dirty="0" err="1">
                <a:solidFill>
                  <a:schemeClr val="accent4"/>
                </a:solidFill>
                <a:latin typeface="Courier New Bold"/>
              </a:rPr>
              <a:t>cl_uint</a:t>
            </a:r>
            <a:r>
              <a:rPr lang="en-GB" b="1" dirty="0">
                <a:solidFill>
                  <a:schemeClr val="accent4"/>
                </a:solidFill>
                <a:latin typeface="Courier New Bold"/>
              </a:rPr>
              <a:t> </a:t>
            </a:r>
            <a:r>
              <a:rPr lang="en-GB" b="1" dirty="0" err="1">
                <a:latin typeface="Courier New Bold"/>
              </a:rPr>
              <a:t>num_events</a:t>
            </a:r>
            <a:r>
              <a:rPr lang="en-GB" b="1" dirty="0">
                <a:latin typeface="Courier New Bold"/>
              </a:rPr>
              <a:t>,</a:t>
            </a:r>
          </a:p>
          <a:p>
            <a:pPr marL="457200" lvl="1" indent="0">
              <a:buNone/>
            </a:pPr>
            <a:r>
              <a:rPr lang="en-GB" b="1" dirty="0">
                <a:latin typeface="Courier New Bold"/>
              </a:rPr>
              <a:t>	</a:t>
            </a:r>
            <a:r>
              <a:rPr lang="en-GB" b="1" dirty="0" err="1">
                <a:solidFill>
                  <a:schemeClr val="accent2"/>
                </a:solidFill>
                <a:latin typeface="Courier New Bold"/>
              </a:rPr>
              <a:t>const</a:t>
            </a:r>
            <a:r>
              <a:rPr lang="en-GB" b="1" dirty="0">
                <a:latin typeface="Courier New Bold"/>
              </a:rPr>
              <a:t> </a:t>
            </a:r>
            <a:r>
              <a:rPr lang="en-GB" b="1" dirty="0" err="1">
                <a:solidFill>
                  <a:schemeClr val="accent4"/>
                </a:solidFill>
                <a:latin typeface="Courier New Bold"/>
              </a:rPr>
              <a:t>cl_event</a:t>
            </a:r>
            <a:r>
              <a:rPr lang="en-GB" b="1" dirty="0">
                <a:solidFill>
                  <a:schemeClr val="accent4"/>
                </a:solidFill>
                <a:latin typeface="Courier New Bold"/>
              </a:rPr>
              <a:t> </a:t>
            </a:r>
            <a:r>
              <a:rPr lang="en-GB" b="1" dirty="0">
                <a:latin typeface="Courier New Bold"/>
              </a:rPr>
              <a:t>*</a:t>
            </a:r>
            <a:r>
              <a:rPr lang="en-GB" b="1" dirty="0" err="1">
                <a:latin typeface="Courier New Bold"/>
              </a:rPr>
              <a:t>event_list</a:t>
            </a:r>
            <a:r>
              <a:rPr lang="en-GB" b="1" dirty="0">
                <a:latin typeface="Courier New Bold"/>
              </a:rPr>
              <a:t>)</a:t>
            </a:r>
          </a:p>
          <a:p>
            <a:endParaRPr lang="en-GB" b="1" dirty="0">
              <a:latin typeface="Courier New Bold"/>
            </a:endParaRPr>
          </a:p>
          <a:p>
            <a:r>
              <a:rPr lang="en-GB" dirty="0"/>
              <a:t>Example use case: Host code waiting for an event to complete before extracting information from the event.</a:t>
            </a:r>
          </a:p>
        </p:txBody>
      </p:sp>
      <p:sp>
        <p:nvSpPr>
          <p:cNvPr id="4" name="TextBox 3"/>
          <p:cNvSpPr txBox="1"/>
          <p:nvPr/>
        </p:nvSpPr>
        <p:spPr>
          <a:xfrm>
            <a:off x="5580112" y="3356992"/>
            <a:ext cx="3672408" cy="400110"/>
          </a:xfrm>
          <a:prstGeom prst="rect">
            <a:avLst/>
          </a:prstGeom>
          <a:noFill/>
        </p:spPr>
        <p:txBody>
          <a:bodyPr wrap="square" rtlCol="0">
            <a:spAutoFit/>
          </a:bodyPr>
          <a:lstStyle/>
          <a:p>
            <a:r>
              <a:rPr lang="en-GB" sz="2000" dirty="0">
                <a:solidFill>
                  <a:schemeClr val="accent1"/>
                </a:solidFill>
              </a:rPr>
              <a:t>Number of events to wait on</a:t>
            </a:r>
          </a:p>
        </p:txBody>
      </p:sp>
      <p:cxnSp>
        <p:nvCxnSpPr>
          <p:cNvPr id="6" name="Straight Arrow Connector 5"/>
          <p:cNvCxnSpPr>
            <a:stCxn id="4" idx="1"/>
          </p:cNvCxnSpPr>
          <p:nvPr/>
        </p:nvCxnSpPr>
        <p:spPr>
          <a:xfrm flipH="1">
            <a:off x="5004048" y="3557047"/>
            <a:ext cx="576064" cy="879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56176" y="4305290"/>
            <a:ext cx="2692896" cy="707886"/>
          </a:xfrm>
          <a:prstGeom prst="rect">
            <a:avLst/>
          </a:prstGeom>
          <a:noFill/>
        </p:spPr>
        <p:txBody>
          <a:bodyPr wrap="square" rtlCol="0">
            <a:spAutoFit/>
          </a:bodyPr>
          <a:lstStyle/>
          <a:p>
            <a:r>
              <a:rPr lang="en-GB" sz="2000" dirty="0">
                <a:solidFill>
                  <a:schemeClr val="accent1"/>
                </a:solidFill>
              </a:rPr>
              <a:t>An array of pointers to event object</a:t>
            </a:r>
          </a:p>
        </p:txBody>
      </p:sp>
      <p:cxnSp>
        <p:nvCxnSpPr>
          <p:cNvPr id="10" name="Straight Arrow Connector 9"/>
          <p:cNvCxnSpPr>
            <a:stCxn id="9" idx="1"/>
          </p:cNvCxnSpPr>
          <p:nvPr/>
        </p:nvCxnSpPr>
        <p:spPr>
          <a:xfrm flipH="1" flipV="1">
            <a:off x="5363144" y="4455784"/>
            <a:ext cx="793032" cy="2034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357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a:t>OpenCL Timeline</a:t>
            </a:r>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a:t>Launched Jun’08 … 6 months from “</a:t>
            </a:r>
            <a:r>
              <a:rPr lang="en-GB" dirty="0" err="1"/>
              <a:t>strawman</a:t>
            </a:r>
            <a:r>
              <a:rPr lang="en-GB" dirty="0"/>
              <a:t>” to OpenCL 1.0</a:t>
            </a:r>
          </a:p>
          <a:p>
            <a:r>
              <a:rPr lang="en-GB" dirty="0"/>
              <a:t>Rapid innovation to match pace of hardware innovation</a:t>
            </a:r>
          </a:p>
          <a:p>
            <a:pPr lvl="1"/>
            <a:r>
              <a:rPr lang="en-GB" dirty="0"/>
              <a:t>18 months from 1.0 to 1.1 and from 1.1 to 1.2</a:t>
            </a:r>
          </a:p>
          <a:p>
            <a:pPr lvl="1"/>
            <a:r>
              <a:rPr lang="en-GB" dirty="0"/>
              <a:t>Goal: a new OpenCL every 18-24 months</a:t>
            </a:r>
          </a:p>
          <a:p>
            <a:pPr lvl="1"/>
            <a:r>
              <a:rPr lang="en-GB" dirty="0"/>
              <a:t>Committed to backwards compatibility to protect software investments</a:t>
            </a:r>
          </a:p>
        </p:txBody>
      </p:sp>
      <p:sp>
        <p:nvSpPr>
          <p:cNvPr id="4" name="Line 4"/>
          <p:cNvSpPr>
            <a:spLocks noChangeShapeType="1"/>
          </p:cNvSpPr>
          <p:nvPr/>
        </p:nvSpPr>
        <p:spPr bwMode="auto">
          <a:xfrm>
            <a:off x="191069" y="5350377"/>
            <a:ext cx="6649118" cy="7926"/>
          </a:xfrm>
          <a:prstGeom prst="line">
            <a:avLst/>
          </a:prstGeom>
          <a:noFill/>
          <a:ln w="28575">
            <a:solidFill>
              <a:schemeClr val="tx2"/>
            </a:solidFill>
            <a:round/>
            <a:headEnd/>
            <a:tailEnd type="non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5" name="Text Box 9"/>
          <p:cNvSpPr txBox="1">
            <a:spLocks noChangeArrowheads="1"/>
          </p:cNvSpPr>
          <p:nvPr/>
        </p:nvSpPr>
        <p:spPr bwMode="auto">
          <a:xfrm>
            <a:off x="-36512" y="5701188"/>
            <a:ext cx="2435872" cy="83098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a:solidFill>
                  <a:schemeClr val="tx2">
                    <a:lumMod val="75000"/>
                  </a:schemeClr>
                </a:solidFill>
                <a:latin typeface="+mn-lt"/>
              </a:rPr>
              <a:t>OpenCL 1.0  </a:t>
            </a:r>
            <a:r>
              <a:rPr lang="en-US" sz="2000" dirty="0">
                <a:solidFill>
                  <a:schemeClr val="tx2">
                    <a:lumMod val="75000"/>
                  </a:schemeClr>
                </a:solidFill>
                <a:latin typeface="+mn-lt"/>
              </a:rPr>
              <a:t>specification</a:t>
            </a:r>
          </a:p>
        </p:txBody>
      </p:sp>
      <p:sp>
        <p:nvSpPr>
          <p:cNvPr id="6" name="Text Box 10"/>
          <p:cNvSpPr txBox="1">
            <a:spLocks noChangeArrowheads="1"/>
          </p:cNvSpPr>
          <p:nvPr/>
        </p:nvSpPr>
        <p:spPr bwMode="auto">
          <a:xfrm>
            <a:off x="1230073" y="4045303"/>
            <a:ext cx="4299045" cy="108746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b="1" dirty="0">
                <a:solidFill>
                  <a:schemeClr val="accent2"/>
                </a:solidFill>
                <a:latin typeface="+mn-lt"/>
              </a:rPr>
              <a:t>During 2H09</a:t>
            </a:r>
          </a:p>
          <a:p>
            <a:pPr algn="ctr">
              <a:lnSpc>
                <a:spcPct val="80000"/>
              </a:lnSpc>
            </a:pPr>
            <a:r>
              <a:rPr lang="en-US" sz="2000" dirty="0">
                <a:solidFill>
                  <a:schemeClr val="tx2">
                    <a:lumMod val="75000"/>
                  </a:schemeClr>
                </a:solidFill>
                <a:latin typeface="+mn-lt"/>
              </a:rPr>
              <a:t>Multiple conformant implementations ship across a diverse range of platforms.</a:t>
            </a:r>
          </a:p>
        </p:txBody>
      </p:sp>
      <p:sp>
        <p:nvSpPr>
          <p:cNvPr id="7" name="Line 14"/>
          <p:cNvSpPr>
            <a:spLocks noChangeShapeType="1"/>
          </p:cNvSpPr>
          <p:nvPr/>
        </p:nvSpPr>
        <p:spPr bwMode="auto">
          <a:xfrm flipV="1">
            <a:off x="1187624"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8" name="Text Box 21"/>
          <p:cNvSpPr txBox="1">
            <a:spLocks noChangeArrowheads="1"/>
          </p:cNvSpPr>
          <p:nvPr/>
        </p:nvSpPr>
        <p:spPr bwMode="auto">
          <a:xfrm>
            <a:off x="751243" y="4945417"/>
            <a:ext cx="940437"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a:solidFill>
                  <a:schemeClr val="accent2"/>
                </a:solidFill>
                <a:latin typeface="+mn-lt"/>
              </a:rPr>
              <a:t>Dec08</a:t>
            </a:r>
          </a:p>
        </p:txBody>
      </p:sp>
      <p:sp>
        <p:nvSpPr>
          <p:cNvPr id="9" name="Text Box 22"/>
          <p:cNvSpPr txBox="1">
            <a:spLocks noChangeArrowheads="1"/>
          </p:cNvSpPr>
          <p:nvPr/>
        </p:nvSpPr>
        <p:spPr bwMode="auto">
          <a:xfrm>
            <a:off x="5225708" y="4920996"/>
            <a:ext cx="925909"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a:solidFill>
                  <a:schemeClr val="accent2"/>
                </a:solidFill>
                <a:latin typeface="+mn-lt"/>
              </a:rPr>
              <a:t>Jun10</a:t>
            </a:r>
          </a:p>
        </p:txBody>
      </p:sp>
      <p:sp>
        <p:nvSpPr>
          <p:cNvPr id="10" name="Line 25"/>
          <p:cNvSpPr>
            <a:spLocks noChangeShapeType="1"/>
          </p:cNvSpPr>
          <p:nvPr/>
        </p:nvSpPr>
        <p:spPr bwMode="auto">
          <a:xfrm flipV="1">
            <a:off x="558011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1" name="Line 20"/>
          <p:cNvSpPr>
            <a:spLocks noChangeShapeType="1"/>
          </p:cNvSpPr>
          <p:nvPr/>
        </p:nvSpPr>
        <p:spPr bwMode="auto">
          <a:xfrm>
            <a:off x="3457392" y="5093099"/>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2" name="Text Box 9"/>
          <p:cNvSpPr txBox="1">
            <a:spLocks noChangeArrowheads="1"/>
          </p:cNvSpPr>
          <p:nvPr/>
        </p:nvSpPr>
        <p:spPr bwMode="auto">
          <a:xfrm>
            <a:off x="3779912" y="5664158"/>
            <a:ext cx="3568078" cy="1077210"/>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a:solidFill>
                  <a:schemeClr val="tx2">
                    <a:lumMod val="75000"/>
                  </a:schemeClr>
                </a:solidFill>
                <a:latin typeface="+mn-lt"/>
              </a:rPr>
              <a:t>OpenCL 1.1  </a:t>
            </a:r>
            <a:r>
              <a:rPr lang="en-US" sz="2000" dirty="0">
                <a:solidFill>
                  <a:schemeClr val="tx2">
                    <a:lumMod val="75000"/>
                  </a:schemeClr>
                </a:solidFill>
                <a:latin typeface="+mn-lt"/>
              </a:rPr>
              <a:t>specification.  Conformant implementations available shortly thereafter</a:t>
            </a:r>
          </a:p>
        </p:txBody>
      </p:sp>
      <p:sp>
        <p:nvSpPr>
          <p:cNvPr id="13" name="Text Box 22"/>
          <p:cNvSpPr txBox="1">
            <a:spLocks noChangeArrowheads="1"/>
          </p:cNvSpPr>
          <p:nvPr/>
        </p:nvSpPr>
        <p:spPr bwMode="auto">
          <a:xfrm>
            <a:off x="7619102" y="4907141"/>
            <a:ext cx="938057" cy="369324"/>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a:solidFill>
                  <a:schemeClr val="accent2"/>
                </a:solidFill>
                <a:latin typeface="+mn-lt"/>
              </a:rPr>
              <a:t>Nov11</a:t>
            </a:r>
          </a:p>
        </p:txBody>
      </p:sp>
      <p:sp>
        <p:nvSpPr>
          <p:cNvPr id="14" name="Line 25"/>
          <p:cNvSpPr>
            <a:spLocks noChangeShapeType="1"/>
          </p:cNvSpPr>
          <p:nvPr/>
        </p:nvSpPr>
        <p:spPr bwMode="auto">
          <a:xfrm flipV="1">
            <a:off x="810039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5" name="Text Box 9"/>
          <p:cNvSpPr txBox="1">
            <a:spLocks noChangeArrowheads="1"/>
          </p:cNvSpPr>
          <p:nvPr/>
        </p:nvSpPr>
        <p:spPr bwMode="auto">
          <a:xfrm>
            <a:off x="7291449" y="5662178"/>
            <a:ext cx="1852552" cy="595027"/>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Release of </a:t>
            </a:r>
            <a:r>
              <a:rPr lang="en-US" sz="2000" b="1" dirty="0">
                <a:solidFill>
                  <a:schemeClr val="tx2">
                    <a:lumMod val="75000"/>
                  </a:schemeClr>
                </a:solidFill>
                <a:latin typeface="+mn-lt"/>
              </a:rPr>
              <a:t>OpenCL 1.2</a:t>
            </a:r>
          </a:p>
        </p:txBody>
      </p:sp>
      <p:sp>
        <p:nvSpPr>
          <p:cNvPr id="16" name="Line 4"/>
          <p:cNvSpPr>
            <a:spLocks noChangeShapeType="1"/>
          </p:cNvSpPr>
          <p:nvPr/>
        </p:nvSpPr>
        <p:spPr bwMode="auto">
          <a:xfrm>
            <a:off x="7061350" y="5358303"/>
            <a:ext cx="1786270" cy="0"/>
          </a:xfrm>
          <a:prstGeom prst="line">
            <a:avLst/>
          </a:prstGeom>
          <a:noFill/>
          <a:ln w="28575">
            <a:solidFill>
              <a:schemeClr val="tx2"/>
            </a:solidFill>
            <a:round/>
            <a:headEnd/>
            <a:tailEnd type="triangl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grpSp>
        <p:nvGrpSpPr>
          <p:cNvPr id="17" name="Group 33"/>
          <p:cNvGrpSpPr/>
          <p:nvPr/>
        </p:nvGrpSpPr>
        <p:grpSpPr>
          <a:xfrm>
            <a:off x="6869875" y="5206768"/>
            <a:ext cx="199902" cy="303070"/>
            <a:chOff x="6644244" y="3829791"/>
            <a:chExt cx="199902" cy="303070"/>
          </a:xfrm>
        </p:grpSpPr>
        <p:cxnSp>
          <p:nvCxnSpPr>
            <p:cNvPr id="18" name="Curved Connector 17"/>
            <p:cNvCxnSpPr/>
            <p:nvPr/>
          </p:nvCxnSpPr>
          <p:spPr>
            <a:xfrm rot="16200000" flipH="1">
              <a:off x="6546272" y="3927763"/>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H="1">
              <a:off x="6639296" y="3928011"/>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4945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Profiling with Events</a:t>
            </a:r>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a:t>OpenCL is a performance oriented language … Hence performance analysis is an essential part of OpenCL programming.</a:t>
            </a:r>
          </a:p>
          <a:p>
            <a:r>
              <a:rPr lang="en-GB" dirty="0"/>
              <a:t>The OpenCL specification defines a portable way to collect profiling data. </a:t>
            </a:r>
          </a:p>
          <a:p>
            <a:r>
              <a:rPr lang="en-GB" dirty="0"/>
              <a:t>Can be used with most commands placed on the command queue … includes:</a:t>
            </a:r>
          </a:p>
          <a:p>
            <a:pPr lvl="1"/>
            <a:r>
              <a:rPr lang="en-GB" dirty="0"/>
              <a:t>Commands to read, write, map or copy memory objects</a:t>
            </a:r>
          </a:p>
          <a:p>
            <a:pPr lvl="1"/>
            <a:r>
              <a:rPr lang="en-GB" dirty="0"/>
              <a:t>Commands to </a:t>
            </a:r>
            <a:r>
              <a:rPr lang="en-GB" dirty="0" err="1"/>
              <a:t>enqueue</a:t>
            </a:r>
            <a:r>
              <a:rPr lang="en-GB" dirty="0"/>
              <a:t> kernels, tasks, and native kernels</a:t>
            </a:r>
          </a:p>
          <a:p>
            <a:pPr lvl="1"/>
            <a:r>
              <a:rPr lang="en-GB" dirty="0"/>
              <a:t>Commands to Acquire or Release OpenGL objects</a:t>
            </a:r>
          </a:p>
          <a:p>
            <a:r>
              <a:rPr lang="en-GB" dirty="0"/>
              <a:t>Profiling works by turning an event into an opaque object to hold timing data.  </a:t>
            </a:r>
          </a:p>
          <a:p>
            <a:endParaRPr lang="en-GB" dirty="0"/>
          </a:p>
          <a:p>
            <a:endParaRPr lang="en-GB" dirty="0"/>
          </a:p>
        </p:txBody>
      </p:sp>
    </p:spTree>
    <p:extLst>
      <p:ext uri="{BB962C8B-B14F-4D97-AF65-F5344CB8AC3E}">
        <p14:creationId xmlns:p14="http://schemas.microsoft.com/office/powerpoint/2010/main" val="3088301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a:t>Using the Profiling interface</a:t>
            </a:r>
          </a:p>
        </p:txBody>
      </p:sp>
      <p:sp>
        <p:nvSpPr>
          <p:cNvPr id="3" name="Content Placeholder 2"/>
          <p:cNvSpPr>
            <a:spLocks noGrp="1"/>
          </p:cNvSpPr>
          <p:nvPr>
            <p:ph idx="1"/>
          </p:nvPr>
        </p:nvSpPr>
        <p:spPr>
          <a:xfrm>
            <a:off x="179512" y="1168152"/>
            <a:ext cx="8784976" cy="1396752"/>
          </a:xfrm>
        </p:spPr>
        <p:txBody>
          <a:bodyPr>
            <a:normAutofit fontScale="77500" lnSpcReduction="20000"/>
          </a:bodyPr>
          <a:lstStyle/>
          <a:p>
            <a:r>
              <a:rPr lang="en-GB" dirty="0"/>
              <a:t>Profiling is enabled when a queue is created with the CL_QUEUE_PROFILING_ENABLE  flag  set.   </a:t>
            </a:r>
          </a:p>
          <a:p>
            <a:r>
              <a:rPr lang="en-GB" dirty="0"/>
              <a:t>When profiling is enabled, the following function is used to extract the timing data</a:t>
            </a:r>
          </a:p>
        </p:txBody>
      </p:sp>
      <p:sp>
        <p:nvSpPr>
          <p:cNvPr id="4" name="TextBox 3"/>
          <p:cNvSpPr txBox="1"/>
          <p:nvPr/>
        </p:nvSpPr>
        <p:spPr>
          <a:xfrm>
            <a:off x="1619672" y="3290208"/>
            <a:ext cx="5688632" cy="1938992"/>
          </a:xfrm>
          <a:prstGeom prst="rect">
            <a:avLst/>
          </a:prstGeom>
          <a:noFill/>
        </p:spPr>
        <p:txBody>
          <a:bodyPr wrap="square" rtlCol="0">
            <a:spAutoFit/>
          </a:bodyPr>
          <a:lstStyle/>
          <a:p>
            <a:r>
              <a:rPr lang="en-GB" sz="2000" b="1" dirty="0" err="1">
                <a:solidFill>
                  <a:schemeClr val="accent4"/>
                </a:solidFill>
                <a:latin typeface="Courier New Bold"/>
              </a:rPr>
              <a:t>cl_int</a:t>
            </a:r>
            <a:r>
              <a:rPr lang="en-GB" sz="2000" b="1" dirty="0">
                <a:solidFill>
                  <a:schemeClr val="accent4"/>
                </a:solidFill>
                <a:latin typeface="Courier New Bold"/>
              </a:rPr>
              <a:t> </a:t>
            </a:r>
            <a:r>
              <a:rPr lang="en-GB" sz="2000" b="1" dirty="0" err="1">
                <a:solidFill>
                  <a:schemeClr val="tx2">
                    <a:lumMod val="75000"/>
                  </a:schemeClr>
                </a:solidFill>
                <a:latin typeface="Courier New Bold"/>
              </a:rPr>
              <a:t>clGetEventProfilingInfo</a:t>
            </a:r>
            <a:r>
              <a:rPr lang="en-GB" sz="2000" b="1" dirty="0">
                <a:latin typeface="Courier New Bold"/>
              </a:rPr>
              <a:t>(</a:t>
            </a:r>
          </a:p>
          <a:p>
            <a:r>
              <a:rPr lang="en-GB" sz="2000" b="1" dirty="0">
                <a:latin typeface="Courier New Bold"/>
              </a:rPr>
              <a:t>	</a:t>
            </a:r>
            <a:r>
              <a:rPr lang="en-GB" sz="2000" b="1" dirty="0" err="1">
                <a:solidFill>
                  <a:schemeClr val="accent4"/>
                </a:solidFill>
                <a:latin typeface="Courier New Bold"/>
              </a:rPr>
              <a:t>cl_event</a:t>
            </a:r>
            <a:r>
              <a:rPr lang="en-GB" sz="2000" b="1" dirty="0">
                <a:solidFill>
                  <a:schemeClr val="accent4"/>
                </a:solidFill>
                <a:latin typeface="Courier New Bold"/>
              </a:rPr>
              <a:t> </a:t>
            </a:r>
            <a:r>
              <a:rPr lang="en-GB" sz="2000" b="1" dirty="0">
                <a:latin typeface="Courier New Bold"/>
              </a:rPr>
              <a:t>event,</a:t>
            </a:r>
          </a:p>
          <a:p>
            <a:r>
              <a:rPr lang="en-GB" sz="2000" b="1" dirty="0">
                <a:latin typeface="Courier New Bold"/>
              </a:rPr>
              <a:t>	</a:t>
            </a:r>
            <a:r>
              <a:rPr lang="en-GB" sz="2000" b="1" dirty="0" err="1">
                <a:solidFill>
                  <a:schemeClr val="accent4"/>
                </a:solidFill>
                <a:latin typeface="Courier New Bold"/>
              </a:rPr>
              <a:t>cl_profiling_info</a:t>
            </a:r>
            <a:r>
              <a:rPr lang="en-GB" sz="2000" b="1" dirty="0">
                <a:solidFill>
                  <a:schemeClr val="accent4"/>
                </a:solidFill>
                <a:latin typeface="Courier New Bold"/>
              </a:rPr>
              <a:t> </a:t>
            </a:r>
            <a:r>
              <a:rPr lang="en-GB" sz="2000" b="1" dirty="0" err="1">
                <a:latin typeface="Courier New Bold"/>
              </a:rPr>
              <a:t>param_name</a:t>
            </a:r>
            <a:r>
              <a:rPr lang="en-GB" sz="2000" b="1" dirty="0">
                <a:latin typeface="Courier New Bold"/>
              </a:rPr>
              <a:t>,</a:t>
            </a:r>
          </a:p>
          <a:p>
            <a:r>
              <a:rPr lang="en-GB" sz="2000" b="1" dirty="0">
                <a:latin typeface="Courier New Bold"/>
              </a:rPr>
              <a:t>	</a:t>
            </a:r>
            <a:r>
              <a:rPr lang="en-GB" sz="2000" b="1" dirty="0" err="1">
                <a:solidFill>
                  <a:schemeClr val="accent2"/>
                </a:solidFill>
                <a:latin typeface="Courier New Bold"/>
              </a:rPr>
              <a:t>size_t</a:t>
            </a:r>
            <a:r>
              <a:rPr lang="en-GB" sz="2000" b="1" dirty="0">
                <a:solidFill>
                  <a:schemeClr val="accent2"/>
                </a:solidFill>
                <a:latin typeface="Courier New Bold"/>
              </a:rPr>
              <a:t> </a:t>
            </a:r>
            <a:r>
              <a:rPr lang="en-GB" sz="2000" b="1" dirty="0" err="1">
                <a:latin typeface="Courier New Bold"/>
              </a:rPr>
              <a:t>param_value_size</a:t>
            </a:r>
            <a:r>
              <a:rPr lang="en-GB" sz="2000" b="1" dirty="0">
                <a:latin typeface="Courier New Bold"/>
              </a:rPr>
              <a:t>,</a:t>
            </a:r>
          </a:p>
          <a:p>
            <a:r>
              <a:rPr lang="en-GB" sz="2000" b="1" dirty="0">
                <a:latin typeface="Courier New Bold"/>
              </a:rPr>
              <a:t>	</a:t>
            </a:r>
            <a:r>
              <a:rPr lang="en-GB" sz="2000" b="1" dirty="0">
                <a:solidFill>
                  <a:schemeClr val="accent2"/>
                </a:solidFill>
                <a:latin typeface="Courier New Bold"/>
              </a:rPr>
              <a:t>void</a:t>
            </a:r>
            <a:r>
              <a:rPr lang="en-GB" sz="2000" b="1" dirty="0">
                <a:latin typeface="Courier New Bold"/>
              </a:rPr>
              <a:t> *</a:t>
            </a:r>
            <a:r>
              <a:rPr lang="en-GB" sz="2000" b="1" dirty="0" err="1">
                <a:latin typeface="Courier New Bold"/>
              </a:rPr>
              <a:t>param_value</a:t>
            </a:r>
            <a:r>
              <a:rPr lang="en-GB" sz="2000" b="1" dirty="0">
                <a:latin typeface="Courier New Bold"/>
              </a:rPr>
              <a:t>,</a:t>
            </a:r>
          </a:p>
          <a:p>
            <a:r>
              <a:rPr lang="en-GB" sz="2000" b="1" dirty="0">
                <a:latin typeface="Courier New Bold"/>
              </a:rPr>
              <a:t>	</a:t>
            </a:r>
            <a:r>
              <a:rPr lang="en-GB" sz="2000" b="1" dirty="0" err="1">
                <a:solidFill>
                  <a:schemeClr val="accent2"/>
                </a:solidFill>
                <a:latin typeface="Courier New Bold"/>
              </a:rPr>
              <a:t>size_t</a:t>
            </a:r>
            <a:r>
              <a:rPr lang="en-GB" sz="2000" b="1" dirty="0">
                <a:solidFill>
                  <a:schemeClr val="accent2"/>
                </a:solidFill>
                <a:latin typeface="Courier New Bold"/>
              </a:rPr>
              <a:t> </a:t>
            </a:r>
            <a:r>
              <a:rPr lang="en-GB" sz="2000" b="1" dirty="0">
                <a:latin typeface="Courier New Bold"/>
              </a:rPr>
              <a:t>*</a:t>
            </a:r>
            <a:r>
              <a:rPr lang="en-GB" sz="2000" b="1" dirty="0" err="1">
                <a:latin typeface="Courier New Bold"/>
              </a:rPr>
              <a:t>param_value_size_ret</a:t>
            </a:r>
            <a:r>
              <a:rPr lang="en-GB" sz="2000" b="1" dirty="0">
                <a:latin typeface="Courier New Bold"/>
              </a:rPr>
              <a:t>)</a:t>
            </a:r>
          </a:p>
        </p:txBody>
      </p:sp>
      <p:sp>
        <p:nvSpPr>
          <p:cNvPr id="5" name="TextBox 4"/>
          <p:cNvSpPr txBox="1"/>
          <p:nvPr/>
        </p:nvSpPr>
        <p:spPr>
          <a:xfrm>
            <a:off x="251519" y="4223122"/>
            <a:ext cx="1656185" cy="923330"/>
          </a:xfrm>
          <a:prstGeom prst="rect">
            <a:avLst/>
          </a:prstGeom>
          <a:noFill/>
        </p:spPr>
        <p:txBody>
          <a:bodyPr wrap="square" rtlCol="0">
            <a:spAutoFit/>
          </a:bodyPr>
          <a:lstStyle/>
          <a:p>
            <a:r>
              <a:rPr lang="en-GB" dirty="0">
                <a:solidFill>
                  <a:schemeClr val="accent1"/>
                </a:solidFill>
              </a:rPr>
              <a:t>Expected and actual size of profiling data.</a:t>
            </a:r>
          </a:p>
        </p:txBody>
      </p:sp>
      <p:cxnSp>
        <p:nvCxnSpPr>
          <p:cNvPr id="7" name="Straight Arrow Connector 6"/>
          <p:cNvCxnSpPr/>
          <p:nvPr/>
        </p:nvCxnSpPr>
        <p:spPr>
          <a:xfrm flipV="1">
            <a:off x="1835696" y="4437112"/>
            <a:ext cx="690027" cy="159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835696" y="4596951"/>
            <a:ext cx="690027" cy="461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40833" y="2780928"/>
            <a:ext cx="1656185" cy="923330"/>
          </a:xfrm>
          <a:prstGeom prst="rect">
            <a:avLst/>
          </a:prstGeom>
          <a:noFill/>
        </p:spPr>
        <p:txBody>
          <a:bodyPr wrap="square" rtlCol="0">
            <a:spAutoFit/>
          </a:bodyPr>
          <a:lstStyle/>
          <a:p>
            <a:r>
              <a:rPr lang="en-GB" dirty="0">
                <a:solidFill>
                  <a:schemeClr val="accent1"/>
                </a:solidFill>
              </a:rPr>
              <a:t>Profiling data to query (see next slide)</a:t>
            </a:r>
          </a:p>
        </p:txBody>
      </p:sp>
      <p:cxnSp>
        <p:nvCxnSpPr>
          <p:cNvPr id="26" name="Straight Arrow Connector 25"/>
          <p:cNvCxnSpPr/>
          <p:nvPr/>
        </p:nvCxnSpPr>
        <p:spPr>
          <a:xfrm flipH="1">
            <a:off x="6084168" y="3356992"/>
            <a:ext cx="756665" cy="690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4049" y="4223123"/>
            <a:ext cx="1656185" cy="923330"/>
          </a:xfrm>
          <a:prstGeom prst="rect">
            <a:avLst/>
          </a:prstGeom>
          <a:noFill/>
        </p:spPr>
        <p:txBody>
          <a:bodyPr wrap="square" rtlCol="0">
            <a:spAutoFit/>
          </a:bodyPr>
          <a:lstStyle/>
          <a:p>
            <a:r>
              <a:rPr lang="en-GB" dirty="0">
                <a:solidFill>
                  <a:schemeClr val="accent1"/>
                </a:solidFill>
              </a:rPr>
              <a:t>Pointer to memory to hold results</a:t>
            </a:r>
          </a:p>
        </p:txBody>
      </p:sp>
      <p:cxnSp>
        <p:nvCxnSpPr>
          <p:cNvPr id="31" name="Straight Arrow Connector 30"/>
          <p:cNvCxnSpPr/>
          <p:nvPr/>
        </p:nvCxnSpPr>
        <p:spPr>
          <a:xfrm flipH="1" flipV="1">
            <a:off x="5436096" y="4725144"/>
            <a:ext cx="1917953" cy="30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1276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cl_profiling_info</a:t>
            </a:r>
            <a:r>
              <a:rPr lang="en-GB" dirty="0"/>
              <a:t> values</a:t>
            </a:r>
          </a:p>
        </p:txBody>
      </p:sp>
      <p:sp>
        <p:nvSpPr>
          <p:cNvPr id="3" name="Content Placeholder 2"/>
          <p:cNvSpPr>
            <a:spLocks noGrp="1"/>
          </p:cNvSpPr>
          <p:nvPr>
            <p:ph idx="1"/>
          </p:nvPr>
        </p:nvSpPr>
        <p:spPr>
          <a:xfrm>
            <a:off x="179512" y="1600200"/>
            <a:ext cx="8712968" cy="4997152"/>
          </a:xfrm>
        </p:spPr>
        <p:txBody>
          <a:bodyPr>
            <a:normAutofit fontScale="85000" lnSpcReduction="10000"/>
          </a:bodyPr>
          <a:lstStyle/>
          <a:p>
            <a:r>
              <a:rPr lang="en-GB" dirty="0"/>
              <a:t>CL_PROFILING_COMMAND_QUEUED</a:t>
            </a:r>
          </a:p>
          <a:p>
            <a:pPr lvl="1"/>
            <a:r>
              <a:rPr lang="en-GB" dirty="0"/>
              <a:t>the device time in nanoseconds when the command is </a:t>
            </a:r>
            <a:r>
              <a:rPr lang="en-GB" dirty="0" err="1"/>
              <a:t>enqueued</a:t>
            </a:r>
            <a:r>
              <a:rPr lang="en-GB" dirty="0"/>
              <a:t> in a command-queue by the host. (</a:t>
            </a:r>
            <a:r>
              <a:rPr lang="en-GB" dirty="0" err="1"/>
              <a:t>cl_ulong</a:t>
            </a:r>
            <a:r>
              <a:rPr lang="en-GB" dirty="0"/>
              <a:t>)</a:t>
            </a:r>
          </a:p>
          <a:p>
            <a:r>
              <a:rPr lang="en-GB" dirty="0"/>
              <a:t>CL_PROFILING_COMMAND_SUBMIT</a:t>
            </a:r>
          </a:p>
          <a:p>
            <a:pPr lvl="1"/>
            <a:r>
              <a:rPr lang="en-GB" dirty="0"/>
              <a:t>the device time in nanoseconds when the command is submitted to compute device. (</a:t>
            </a:r>
            <a:r>
              <a:rPr lang="en-GB" dirty="0" err="1"/>
              <a:t>cl_ulong</a:t>
            </a:r>
            <a:r>
              <a:rPr lang="en-GB" dirty="0"/>
              <a:t>)</a:t>
            </a:r>
          </a:p>
          <a:p>
            <a:r>
              <a:rPr lang="en-GB" dirty="0"/>
              <a:t>CL_PROFILING_COMMAND_START</a:t>
            </a:r>
          </a:p>
          <a:p>
            <a:pPr lvl="1"/>
            <a:r>
              <a:rPr lang="en-GB" dirty="0"/>
              <a:t>the device time in nanoseconds when the command starts execution on the device. (</a:t>
            </a:r>
            <a:r>
              <a:rPr lang="en-GB" dirty="0" err="1"/>
              <a:t>cl_ulong</a:t>
            </a:r>
            <a:r>
              <a:rPr lang="en-GB" dirty="0"/>
              <a:t>)</a:t>
            </a:r>
          </a:p>
          <a:p>
            <a:r>
              <a:rPr lang="en-GB" dirty="0"/>
              <a:t>CL_PROFILING_COMMAND_END</a:t>
            </a:r>
          </a:p>
          <a:p>
            <a:pPr lvl="1"/>
            <a:r>
              <a:rPr lang="en-GB" dirty="0"/>
              <a:t>the device time in nanoseconds when the command has finished execution on the device. (</a:t>
            </a:r>
            <a:r>
              <a:rPr lang="en-GB" dirty="0" err="1"/>
              <a:t>cl_ulong</a:t>
            </a:r>
            <a:r>
              <a:rPr lang="en-GB" dirty="0"/>
              <a:t>)</a:t>
            </a:r>
          </a:p>
          <a:p>
            <a:endParaRPr lang="en-GB" dirty="0"/>
          </a:p>
        </p:txBody>
      </p:sp>
    </p:spTree>
    <p:extLst>
      <p:ext uri="{BB962C8B-B14F-4D97-AF65-F5344CB8AC3E}">
        <p14:creationId xmlns:p14="http://schemas.microsoft.com/office/powerpoint/2010/main" val="38619799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Profiling Examples</a:t>
            </a:r>
          </a:p>
        </p:txBody>
      </p:sp>
      <p:sp>
        <p:nvSpPr>
          <p:cNvPr id="5" name="Content Placeholder 4"/>
          <p:cNvSpPr>
            <a:spLocks noGrp="1"/>
          </p:cNvSpPr>
          <p:nvPr>
            <p:ph sz="half" idx="1"/>
          </p:nvPr>
        </p:nvSpPr>
        <p:spPr>
          <a:xfrm>
            <a:off x="107504" y="1052736"/>
            <a:ext cx="4388296" cy="5616624"/>
          </a:xfrm>
        </p:spPr>
        <p:txBody>
          <a:bodyPr>
            <a:normAutofit lnSpcReduction="10000"/>
          </a:bodyPr>
          <a:lstStyle/>
          <a:p>
            <a:pPr marL="0" indent="0">
              <a:buNone/>
            </a:pPr>
            <a:r>
              <a:rPr lang="en-GB" sz="1600" b="1" dirty="0" err="1">
                <a:solidFill>
                  <a:schemeClr val="accent3"/>
                </a:solidFill>
                <a:latin typeface="Courier New Bold"/>
              </a:rPr>
              <a:t>cl_event</a:t>
            </a:r>
            <a:r>
              <a:rPr lang="en-GB" sz="1600" b="1" dirty="0">
                <a:solidFill>
                  <a:schemeClr val="accent3"/>
                </a:solidFill>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err="1">
                <a:solidFill>
                  <a:schemeClr val="accent3"/>
                </a:solidFill>
                <a:latin typeface="Courier New Bold"/>
              </a:rPr>
              <a:t>cl_command_queue</a:t>
            </a:r>
            <a:r>
              <a:rPr lang="en-GB" sz="1600" b="1" dirty="0">
                <a:solidFill>
                  <a:schemeClr val="accent3"/>
                </a:solidFill>
                <a:latin typeface="Courier New Bold"/>
              </a:rPr>
              <a:t> </a:t>
            </a:r>
            <a:r>
              <a:rPr lang="en-GB" sz="1600" b="1" dirty="0" err="1">
                <a:latin typeface="Courier New Bold"/>
              </a:rPr>
              <a:t>comm</a:t>
            </a:r>
            <a:r>
              <a:rPr lang="en-GB" sz="1600" b="1" dirty="0">
                <a:latin typeface="Courier New Bold"/>
              </a:rPr>
              <a:t>; </a:t>
            </a:r>
          </a:p>
          <a:p>
            <a:pPr marL="0" indent="0">
              <a:buNone/>
            </a:pPr>
            <a:endParaRPr lang="en-GB" sz="1600" b="1" dirty="0">
              <a:latin typeface="Courier New Bold"/>
            </a:endParaRPr>
          </a:p>
          <a:p>
            <a:pPr marL="0" indent="0">
              <a:buNone/>
            </a:pPr>
            <a:r>
              <a:rPr lang="en-GB" sz="1600" b="1" dirty="0" err="1">
                <a:latin typeface="Courier New Bold"/>
              </a:rPr>
              <a:t>comm</a:t>
            </a:r>
            <a:r>
              <a:rPr lang="en-GB" sz="1600" b="1" dirty="0">
                <a:latin typeface="Courier New Bold"/>
              </a:rPr>
              <a:t> = </a:t>
            </a:r>
            <a:r>
              <a:rPr lang="en-GB" sz="1600" b="1" dirty="0" err="1">
                <a:solidFill>
                  <a:schemeClr val="tx2">
                    <a:lumMod val="75000"/>
                  </a:schemeClr>
                </a:solidFill>
                <a:latin typeface="Courier New Bold"/>
              </a:rPr>
              <a:t>clCreateCommandQueue</a:t>
            </a:r>
            <a:r>
              <a:rPr lang="en-GB" sz="1600" b="1" dirty="0">
                <a:latin typeface="Courier New Bold"/>
              </a:rPr>
              <a:t>(</a:t>
            </a:r>
          </a:p>
          <a:p>
            <a:pPr marL="0" indent="0">
              <a:buNone/>
            </a:pPr>
            <a:r>
              <a:rPr lang="en-GB" sz="1600" b="1" dirty="0">
                <a:latin typeface="Courier New Bold"/>
              </a:rPr>
              <a:t>       context, </a:t>
            </a:r>
            <a:r>
              <a:rPr lang="en-GB" sz="1600" b="1" dirty="0" err="1">
                <a:latin typeface="Courier New Bold"/>
              </a:rPr>
              <a:t>device_id</a:t>
            </a:r>
            <a:r>
              <a:rPr lang="en-GB" sz="1600" b="1" dirty="0">
                <a:latin typeface="Courier New Bold"/>
              </a:rPr>
              <a:t>, </a:t>
            </a:r>
          </a:p>
          <a:p>
            <a:pPr marL="0" indent="0">
              <a:buNone/>
            </a:pPr>
            <a:r>
              <a:rPr lang="en-GB" sz="1600" b="1" dirty="0">
                <a:latin typeface="Courier New Bold"/>
              </a:rPr>
              <a:t>      CL_QUEUE_PROFILING_ENABLE, </a:t>
            </a:r>
          </a:p>
          <a:p>
            <a:pPr marL="0" indent="0">
              <a:buNone/>
            </a:pPr>
            <a:r>
              <a:rPr lang="en-GB" sz="1600" b="1" dirty="0">
                <a:latin typeface="Courier New Bold"/>
              </a:rPr>
              <a:t>       &amp;err);</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comm</a:t>
            </a:r>
            <a:r>
              <a:rPr lang="en-GB" sz="1600" b="1" dirty="0">
                <a:latin typeface="Courier New Bold"/>
              </a:rPr>
              <a:t>, kernel, </a:t>
            </a:r>
          </a:p>
          <a:p>
            <a:pPr marL="0" indent="0">
              <a:buNone/>
            </a:pPr>
            <a:r>
              <a:rPr lang="en-GB" sz="1600" b="1" dirty="0">
                <a:latin typeface="Courier New Bold"/>
              </a:rPr>
              <a:t>          </a:t>
            </a:r>
            <a:r>
              <a:rPr lang="en-GB" sz="1600" b="1" dirty="0" err="1">
                <a:latin typeface="Courier New Bold"/>
              </a:rPr>
              <a:t>nd</a:t>
            </a:r>
            <a:r>
              <a:rPr lang="en-GB" sz="1600" b="1" dirty="0">
                <a:latin typeface="Courier New Bold"/>
              </a:rPr>
              <a:t>, NULL, global, NULL, </a:t>
            </a:r>
          </a:p>
          <a:p>
            <a:pPr marL="0" indent="0">
              <a:buNone/>
            </a:pPr>
            <a:r>
              <a:rPr lang="en-GB" sz="1600" b="1" dirty="0">
                <a:latin typeface="Courier New Bold"/>
              </a:rPr>
              <a:t>          0, NULL,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a:t>
            </a:r>
          </a:p>
          <a:p>
            <a:pPr marL="0" indent="0">
              <a:buNone/>
            </a:pPr>
            <a:r>
              <a:rPr lang="en-GB" sz="1600" b="1" dirty="0" err="1">
                <a:solidFill>
                  <a:schemeClr val="tx2">
                    <a:lumMod val="75000"/>
                  </a:schemeClr>
                </a:solidFill>
                <a:latin typeface="Courier New Bold"/>
              </a:rPr>
              <a:t>clFinish</a:t>
            </a:r>
            <a:r>
              <a:rPr lang="en-GB" sz="1600" b="1" dirty="0">
                <a:latin typeface="Courier New Bold"/>
              </a:rPr>
              <a:t>(</a:t>
            </a:r>
            <a:r>
              <a:rPr lang="en-GB" sz="1600" b="1" dirty="0" err="1">
                <a:latin typeface="Courier New Bold"/>
              </a:rPr>
              <a:t>comm</a:t>
            </a:r>
            <a:r>
              <a:rPr lang="en-GB" sz="1600" b="1" dirty="0">
                <a:latin typeface="Courier New Bold"/>
              </a:rPr>
              <a:t>);</a:t>
            </a:r>
          </a:p>
          <a:p>
            <a:pPr marL="0" indent="0">
              <a:buNone/>
            </a:pPr>
            <a:r>
              <a:rPr lang="en-GB" sz="1600" b="1" dirty="0">
                <a:latin typeface="Courier New Bold"/>
              </a:rPr>
              <a:t>err = </a:t>
            </a:r>
            <a:r>
              <a:rPr lang="en-GB" sz="1600" b="1" dirty="0" err="1">
                <a:solidFill>
                  <a:schemeClr val="tx2">
                    <a:lumMod val="75000"/>
                  </a:schemeClr>
                </a:solidFill>
                <a:latin typeface="Courier New Bold"/>
              </a:rPr>
              <a:t>clWaitForEvents</a:t>
            </a:r>
            <a:r>
              <a:rPr lang="en-GB" sz="1600" b="1" dirty="0">
                <a:latin typeface="Courier New Bold"/>
              </a:rPr>
              <a:t>(1, &amp;</a:t>
            </a:r>
            <a:r>
              <a:rPr lang="en-GB" sz="1600" b="1" dirty="0" err="1">
                <a:latin typeface="Courier New Bold"/>
              </a:rPr>
              <a:t>prof_event</a:t>
            </a:r>
            <a:r>
              <a:rPr lang="en-GB" sz="1600" b="1" dirty="0">
                <a:latin typeface="Courier New Bold"/>
              </a:rPr>
              <a:t> );</a:t>
            </a:r>
          </a:p>
          <a:p>
            <a:pPr marL="0" indent="0">
              <a:buNone/>
            </a:pPr>
            <a:r>
              <a:rPr lang="en-GB" sz="1600" b="1" dirty="0">
                <a:latin typeface="Courier New Bold"/>
              </a:rPr>
              <a:t> </a:t>
            </a:r>
          </a:p>
          <a:p>
            <a:pPr marL="0" indent="0">
              <a:buNone/>
            </a:pPr>
            <a:endParaRPr lang="en-GB" sz="1600" b="1" dirty="0">
              <a:latin typeface="Courier New Bold"/>
            </a:endParaRPr>
          </a:p>
        </p:txBody>
      </p:sp>
      <p:sp>
        <p:nvSpPr>
          <p:cNvPr id="6" name="Content Placeholder 5"/>
          <p:cNvSpPr>
            <a:spLocks noGrp="1"/>
          </p:cNvSpPr>
          <p:nvPr>
            <p:ph sz="half" idx="2"/>
          </p:nvPr>
        </p:nvSpPr>
        <p:spPr>
          <a:xfrm>
            <a:off x="4648200" y="1052736"/>
            <a:ext cx="4388296" cy="5616624"/>
          </a:xfrm>
        </p:spPr>
        <p:txBody>
          <a:bodyPr>
            <a:normAutofit lnSpcReduction="10000"/>
          </a:bodyPr>
          <a:lstStyle/>
          <a:p>
            <a:pPr marL="0" indent="0">
              <a:buNone/>
            </a:pPr>
            <a:r>
              <a:rPr lang="en-GB" sz="1600" b="1" dirty="0" err="1">
                <a:solidFill>
                  <a:schemeClr val="accent3"/>
                </a:solidFill>
                <a:latin typeface="Courier New Bold"/>
              </a:rPr>
              <a:t>cl_ulong</a:t>
            </a:r>
            <a:r>
              <a:rPr lang="en-GB" sz="1600" b="1" dirty="0">
                <a:solidFill>
                  <a:schemeClr val="accent3"/>
                </a:solidFill>
                <a:latin typeface="Courier New Bold"/>
              </a:rPr>
              <a:t> </a:t>
            </a:r>
            <a:r>
              <a:rPr lang="en-GB" sz="1600" b="1" dirty="0" err="1">
                <a:latin typeface="Courier New Bold"/>
              </a:rPr>
              <a:t>start_time</a:t>
            </a:r>
            <a:r>
              <a:rPr lang="en-GB" sz="1600" b="1" dirty="0">
                <a:latin typeface="Courier New Bold"/>
              </a:rPr>
              <a:t>, </a:t>
            </a:r>
            <a:r>
              <a:rPr lang="en-GB" sz="1600" b="1" dirty="0" err="1">
                <a:latin typeface="Courier New Bold"/>
              </a:rPr>
              <a:t>end_time</a:t>
            </a:r>
            <a:r>
              <a:rPr lang="en-GB" sz="1600" b="1" dirty="0">
                <a:latin typeface="Courier New Bold"/>
              </a:rPr>
              <a:t>;</a:t>
            </a:r>
          </a:p>
          <a:p>
            <a:pPr marL="0" indent="0">
              <a:buNone/>
            </a:pP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CL_PROFILING_COMMAND_QUEUED,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start_time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CL_PROFILING_COMMAND_END,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end_time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endParaRPr lang="en-GB" sz="1600" b="1" dirty="0">
              <a:latin typeface="Courier New Bold"/>
            </a:endParaRPr>
          </a:p>
          <a:p>
            <a:pPr marL="0" indent="0">
              <a:buNone/>
            </a:pPr>
            <a:r>
              <a:rPr lang="en-GB" sz="1600" b="1" dirty="0" err="1">
                <a:latin typeface="Courier New Bold"/>
              </a:rPr>
              <a:t>run_time</a:t>
            </a:r>
            <a:r>
              <a:rPr lang="en-GB" sz="1600" b="1" dirty="0">
                <a:latin typeface="Courier New Bold"/>
              </a:rPr>
              <a:t> =(</a:t>
            </a:r>
            <a:r>
              <a:rPr lang="en-GB" sz="1600" b="1" dirty="0">
                <a:solidFill>
                  <a:schemeClr val="accent2"/>
                </a:solidFill>
                <a:latin typeface="Courier New Bold"/>
              </a:rPr>
              <a:t>double</a:t>
            </a:r>
            <a:r>
              <a:rPr lang="en-GB" sz="1600" b="1" dirty="0">
                <a:latin typeface="Courier New Bold"/>
              </a:rPr>
              <a:t>)(</a:t>
            </a:r>
            <a:r>
              <a:rPr lang="en-GB" sz="1600" b="1" dirty="0" err="1">
                <a:latin typeface="Courier New Bold"/>
              </a:rPr>
              <a:t>end_time</a:t>
            </a:r>
            <a:r>
              <a:rPr lang="en-GB" sz="1600" b="1" dirty="0">
                <a:latin typeface="Courier New Bold"/>
              </a:rPr>
              <a:t> - </a:t>
            </a:r>
            <a:r>
              <a:rPr lang="en-GB" sz="1600" b="1" dirty="0" err="1">
                <a:latin typeface="Courier New Bold"/>
              </a:rPr>
              <a:t>start_time</a:t>
            </a:r>
            <a:r>
              <a:rPr lang="en-GB" sz="1600" b="1" dirty="0">
                <a:latin typeface="Courier New Bold"/>
              </a:rPr>
              <a:t>);</a:t>
            </a:r>
          </a:p>
          <a:p>
            <a:pPr marL="0" indent="0">
              <a:buNone/>
            </a:pPr>
            <a:endParaRPr lang="en-GB" sz="1600" b="1" dirty="0">
              <a:latin typeface="Courier New Bold"/>
            </a:endParaRPr>
          </a:p>
          <a:p>
            <a:pPr marL="0" indent="0">
              <a:buNone/>
            </a:pPr>
            <a:endParaRPr lang="en-GB" sz="1600" b="1" dirty="0">
              <a:latin typeface="Courier New Bold"/>
            </a:endParaRPr>
          </a:p>
        </p:txBody>
      </p:sp>
      <p:sp>
        <p:nvSpPr>
          <p:cNvPr id="7" name="Oval 6"/>
          <p:cNvSpPr/>
          <p:nvPr/>
        </p:nvSpPr>
        <p:spPr>
          <a:xfrm>
            <a:off x="539552" y="2492896"/>
            <a:ext cx="367240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2483768" y="4221088"/>
            <a:ext cx="129614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4211960" y="1664804"/>
            <a:ext cx="4608512"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3995936" y="3944216"/>
            <a:ext cx="518457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854263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171400"/>
            <a:ext cx="8928992" cy="1143000"/>
          </a:xfrm>
        </p:spPr>
        <p:txBody>
          <a:bodyPr>
            <a:normAutofit fontScale="90000"/>
          </a:bodyPr>
          <a:lstStyle/>
          <a:p>
            <a:r>
              <a:rPr lang="en-GB" dirty="0"/>
              <a:t>Events inside Kernels … </a:t>
            </a:r>
            <a:r>
              <a:rPr lang="en-GB" dirty="0" err="1"/>
              <a:t>Async</a:t>
            </a:r>
            <a:r>
              <a:rPr lang="en-GB" dirty="0"/>
              <a:t>. copy</a:t>
            </a:r>
          </a:p>
        </p:txBody>
      </p:sp>
      <p:sp>
        <p:nvSpPr>
          <p:cNvPr id="6" name="Content Placeholder 5"/>
          <p:cNvSpPr>
            <a:spLocks noGrp="1"/>
          </p:cNvSpPr>
          <p:nvPr>
            <p:ph sz="half" idx="1"/>
          </p:nvPr>
        </p:nvSpPr>
        <p:spPr>
          <a:xfrm>
            <a:off x="107504" y="980728"/>
            <a:ext cx="5832648" cy="5145435"/>
          </a:xfrm>
        </p:spPr>
        <p:txBody>
          <a:bodyPr>
            <a:noAutofit/>
          </a:bodyPr>
          <a:lstStyle/>
          <a:p>
            <a:pPr marL="0" indent="0">
              <a:buNone/>
            </a:pPr>
            <a:r>
              <a:rPr lang="en-GB" sz="1400" b="1" dirty="0">
                <a:latin typeface="Courier New Bold"/>
              </a:rPr>
              <a:t>// A, B, C kernel </a:t>
            </a:r>
            <a:r>
              <a:rPr lang="en-GB" sz="1400" b="1" dirty="0" err="1">
                <a:latin typeface="Courier New Bold"/>
              </a:rPr>
              <a:t>args</a:t>
            </a:r>
            <a:r>
              <a:rPr lang="en-GB" sz="1400" b="1" dirty="0">
                <a:latin typeface="Courier New Bold"/>
              </a:rPr>
              <a:t> … global  buffers.  </a:t>
            </a:r>
          </a:p>
          <a:p>
            <a:pPr marL="0" indent="0">
              <a:buNone/>
            </a:pPr>
            <a:r>
              <a:rPr lang="en-GB" sz="1400" b="1" dirty="0">
                <a:latin typeface="Courier New Bold"/>
              </a:rPr>
              <a:t>// </a:t>
            </a:r>
            <a:r>
              <a:rPr lang="en-GB" sz="1400" b="1" dirty="0" err="1">
                <a:latin typeface="Courier New Bold"/>
              </a:rPr>
              <a:t>Bwrk</a:t>
            </a:r>
            <a:r>
              <a:rPr lang="en-GB" sz="1400" b="1" dirty="0">
                <a:latin typeface="Courier New Bold"/>
              </a:rPr>
              <a:t> is a local buffer</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(k=0;k&lt;</a:t>
            </a:r>
            <a:r>
              <a:rPr lang="en-GB" sz="1400" b="1" dirty="0" err="1">
                <a:latin typeface="Courier New Bold"/>
              </a:rPr>
              <a:t>Pdim;k</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Awrk</a:t>
            </a:r>
            <a:r>
              <a:rPr lang="en-GB" sz="1400" b="1" dirty="0">
                <a:latin typeface="Courier New Bold"/>
              </a:rPr>
              <a:t>[k] = A[</a:t>
            </a:r>
            <a:r>
              <a:rPr lang="en-GB" sz="1400" b="1" dirty="0" err="1">
                <a:latin typeface="Courier New Bold"/>
              </a:rPr>
              <a:t>i</a:t>
            </a:r>
            <a:r>
              <a:rPr lang="en-GB" sz="1400" b="1" dirty="0">
                <a:latin typeface="Courier New Bold"/>
              </a:rPr>
              <a:t>*</a:t>
            </a:r>
            <a:r>
              <a:rPr lang="en-GB" sz="1400" b="1" dirty="0" err="1">
                <a:latin typeface="Courier New Bold"/>
              </a:rPr>
              <a:t>Ndim+k</a:t>
            </a:r>
            <a:r>
              <a:rPr lang="en-GB" sz="1400" b="1" dirty="0">
                <a:latin typeface="Courier New Bold"/>
              </a:rPr>
              <a:t>];  </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(j=0;j&lt;</a:t>
            </a:r>
            <a:r>
              <a:rPr lang="en-GB" sz="1400" b="1" dirty="0" err="1">
                <a:latin typeface="Courier New Bold"/>
              </a:rPr>
              <a:t>Mdim;j</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event_t</a:t>
            </a:r>
            <a:r>
              <a:rPr lang="en-GB" sz="1400" b="1" dirty="0">
                <a:latin typeface="Courier New Bold"/>
              </a:rPr>
              <a:t> </a:t>
            </a:r>
            <a:r>
              <a:rPr lang="en-GB" sz="1400" b="1" dirty="0" err="1">
                <a:latin typeface="Courier New Bold"/>
              </a:rPr>
              <a:t>ev_cp</a:t>
            </a:r>
            <a:r>
              <a:rPr lang="en-GB" sz="1400" b="1" dirty="0">
                <a:latin typeface="Courier New Bold"/>
              </a:rPr>
              <a:t>  = </a:t>
            </a:r>
            <a:r>
              <a:rPr lang="en-GB" sz="1400" b="1" dirty="0" err="1">
                <a:solidFill>
                  <a:schemeClr val="tx2">
                    <a:lumMod val="75000"/>
                  </a:schemeClr>
                </a:solidFill>
                <a:latin typeface="Courier New Bold"/>
              </a:rPr>
              <a:t>async_work_group_copy</a:t>
            </a:r>
            <a:r>
              <a:rPr lang="en-GB" sz="1400" b="1" dirty="0">
                <a:latin typeface="Courier New Bold"/>
              </a:rPr>
              <a:t>( </a:t>
            </a:r>
          </a:p>
          <a:p>
            <a:pPr marL="0" indent="0">
              <a:buNone/>
            </a:pPr>
            <a:r>
              <a:rPr lang="en-GB" sz="1400" b="1" dirty="0">
                <a:latin typeface="Courier New Bold"/>
              </a:rPr>
              <a:t>        (</a:t>
            </a:r>
            <a:r>
              <a:rPr lang="en-GB" sz="1400" b="1" dirty="0">
                <a:solidFill>
                  <a:schemeClr val="accent3"/>
                </a:solidFill>
                <a:latin typeface="Courier New Bold"/>
              </a:rPr>
              <a:t>__local</a:t>
            </a:r>
            <a:r>
              <a:rPr lang="en-GB" sz="1400" b="1" dirty="0">
                <a:latin typeface="Courier New Bold"/>
              </a:rPr>
              <a:t> </a:t>
            </a:r>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Bwrk</a:t>
            </a:r>
            <a:r>
              <a:rPr lang="en-GB" sz="1400" b="1" dirty="0">
                <a:latin typeface="Courier New Bold"/>
              </a:rPr>
              <a:t>, (</a:t>
            </a:r>
            <a:r>
              <a:rPr lang="en-GB" sz="1400" b="1" dirty="0">
                <a:solidFill>
                  <a:schemeClr val="accent3"/>
                </a:solidFill>
                <a:latin typeface="Courier New Bold"/>
              </a:rPr>
              <a:t>__global</a:t>
            </a:r>
            <a:r>
              <a:rPr lang="en-GB" sz="1400" b="1" dirty="0">
                <a:solidFill>
                  <a:schemeClr val="accent2"/>
                </a:solidFill>
                <a:latin typeface="Courier New Bold"/>
              </a:rPr>
              <a:t> float</a:t>
            </a:r>
            <a:r>
              <a:rPr lang="en-GB" sz="1400" b="1" dirty="0">
                <a:latin typeface="Courier New Bold"/>
              </a:rPr>
              <a:t>*) B,</a:t>
            </a:r>
          </a:p>
          <a:p>
            <a:pPr marL="0" indent="0">
              <a:buNone/>
            </a:pPr>
            <a:r>
              <a:rPr lang="en-GB" sz="1400" b="1" dirty="0">
                <a:latin typeface="Courier New Bold"/>
              </a:rPr>
              <a:t>        (</a:t>
            </a:r>
            <a:r>
              <a:rPr lang="en-GB" sz="1400" b="1" dirty="0" err="1">
                <a:solidFill>
                  <a:schemeClr val="accent2"/>
                </a:solidFill>
                <a:latin typeface="Courier New Bold"/>
              </a:rPr>
              <a:t>size_t</a:t>
            </a:r>
            <a:r>
              <a:rPr lang="en-GB" sz="1400" b="1" dirty="0">
                <a:latin typeface="Courier New Bold"/>
              </a:rPr>
              <a:t>) </a:t>
            </a:r>
            <a:r>
              <a:rPr lang="en-GB" sz="1400" b="1" dirty="0" err="1">
                <a:latin typeface="Courier New Bold"/>
              </a:rPr>
              <a:t>Pdim</a:t>
            </a:r>
            <a:r>
              <a:rPr lang="en-GB" sz="1400" b="1" dirty="0">
                <a:latin typeface="Courier New Bold"/>
              </a:rPr>
              <a:t>, (</a:t>
            </a:r>
            <a:r>
              <a:rPr lang="en-GB" sz="1400" b="1" dirty="0" err="1">
                <a:solidFill>
                  <a:schemeClr val="accent3"/>
                </a:solidFill>
                <a:latin typeface="Courier New Bold"/>
              </a:rPr>
              <a:t>event_t</a:t>
            </a:r>
            <a:r>
              <a:rPr lang="en-GB" sz="1400" b="1" dirty="0">
                <a:latin typeface="Courier New Bold"/>
              </a:rPr>
              <a:t>) 0); </a:t>
            </a:r>
          </a:p>
          <a:p>
            <a:pPr marL="0" indent="0">
              <a:buNone/>
            </a:pPr>
            <a:r>
              <a:rPr lang="en-GB" sz="1400" b="1" dirty="0">
                <a:latin typeface="Courier New Bold"/>
              </a:rPr>
              <a:t> </a:t>
            </a:r>
          </a:p>
          <a:p>
            <a:pPr marL="0" indent="0">
              <a:buNone/>
            </a:pPr>
            <a:r>
              <a:rPr lang="en-GB" sz="1400" b="1" dirty="0">
                <a:latin typeface="Courier New Bold"/>
              </a:rPr>
              <a:t>    </a:t>
            </a:r>
            <a:r>
              <a:rPr lang="en-GB" sz="1400" b="1" dirty="0" err="1">
                <a:solidFill>
                  <a:schemeClr val="tx2">
                    <a:lumMod val="75000"/>
                  </a:schemeClr>
                </a:solidFill>
                <a:latin typeface="Courier New Bold"/>
              </a:rPr>
              <a:t>wait_group_events</a:t>
            </a:r>
            <a:r>
              <a:rPr lang="en-GB" sz="1400" b="1" dirty="0">
                <a:latin typeface="Courier New Bold"/>
              </a:rPr>
              <a:t>(1, &amp;</a:t>
            </a:r>
            <a:r>
              <a:rPr lang="en-GB" sz="1400" b="1" dirty="0" err="1">
                <a:latin typeface="Courier New Bold"/>
              </a:rPr>
              <a:t>ev_cp</a:t>
            </a:r>
            <a:r>
              <a:rPr lang="en-GB" sz="1400" b="1" dirty="0">
                <a:latin typeface="Courier New Bold"/>
              </a:rPr>
              <a:t>);</a:t>
            </a:r>
          </a:p>
          <a:p>
            <a:pPr marL="0" indent="0">
              <a:buNone/>
            </a:pPr>
            <a:r>
              <a:rPr lang="en-GB" sz="1400" b="1" dirty="0">
                <a:latin typeface="Courier New Bold"/>
              </a:rPr>
              <a:t> </a:t>
            </a:r>
          </a:p>
          <a:p>
            <a:pPr marL="0" indent="0">
              <a:buNone/>
            </a:pPr>
            <a:r>
              <a:rPr lang="en-GB" sz="1400" b="1" dirty="0">
                <a:latin typeface="Courier New Bold"/>
              </a:rPr>
              <a:t>    </a:t>
            </a:r>
            <a:r>
              <a:rPr lang="en-GB" sz="1400" b="1" dirty="0">
                <a:solidFill>
                  <a:schemeClr val="accent1"/>
                </a:solidFill>
                <a:latin typeface="Courier New Bold"/>
              </a:rPr>
              <a:t>for</a:t>
            </a:r>
            <a:r>
              <a:rPr lang="en-GB" sz="1400" b="1" dirty="0">
                <a:latin typeface="Courier New Bold"/>
              </a:rPr>
              <a:t>(k=0, </a:t>
            </a:r>
            <a:r>
              <a:rPr lang="en-GB" sz="1400" b="1" dirty="0" err="1">
                <a:latin typeface="Courier New Bold"/>
              </a:rPr>
              <a:t>tmp</a:t>
            </a:r>
            <a:r>
              <a:rPr lang="en-GB" sz="1400" b="1" dirty="0">
                <a:latin typeface="Courier New Bold"/>
              </a:rPr>
              <a:t>= 0.0;k&lt;</a:t>
            </a:r>
            <a:r>
              <a:rPr lang="en-GB" sz="1400" b="1" dirty="0" err="1">
                <a:latin typeface="Courier New Bold"/>
              </a:rPr>
              <a:t>Pdim;k</a:t>
            </a:r>
            <a:r>
              <a:rPr lang="en-GB" sz="1400" b="1" dirty="0">
                <a:latin typeface="Courier New Bold"/>
              </a:rPr>
              <a:t>++) </a:t>
            </a:r>
          </a:p>
          <a:p>
            <a:pPr marL="0" indent="0">
              <a:buNone/>
            </a:pPr>
            <a:r>
              <a:rPr lang="en-GB" sz="1400" b="1" dirty="0">
                <a:latin typeface="Courier New Bold"/>
              </a:rPr>
              <a:t>           </a:t>
            </a:r>
            <a:r>
              <a:rPr lang="en-GB" sz="1400" b="1" dirty="0" err="1">
                <a:latin typeface="Courier New Bold"/>
              </a:rPr>
              <a:t>tmp</a:t>
            </a:r>
            <a:r>
              <a:rPr lang="en-GB" sz="1400" b="1" dirty="0">
                <a:latin typeface="Courier New Bold"/>
              </a:rPr>
              <a:t>  += </a:t>
            </a:r>
            <a:r>
              <a:rPr lang="en-GB" sz="1400" b="1" dirty="0" err="1">
                <a:latin typeface="Courier New Bold"/>
              </a:rPr>
              <a:t>Awrk</a:t>
            </a:r>
            <a:r>
              <a:rPr lang="en-GB" sz="1400" b="1" dirty="0">
                <a:latin typeface="Courier New Bold"/>
              </a:rPr>
              <a:t>[k] *  </a:t>
            </a:r>
            <a:r>
              <a:rPr lang="en-GB" sz="1400" b="1" dirty="0" err="1">
                <a:latin typeface="Courier New Bold"/>
              </a:rPr>
              <a:t>Bwrk</a:t>
            </a:r>
            <a:r>
              <a:rPr lang="en-GB" sz="1400" b="1" dirty="0">
                <a:latin typeface="Courier New Bold"/>
              </a:rPr>
              <a:t>[k]; </a:t>
            </a:r>
          </a:p>
          <a:p>
            <a:pPr marL="0" indent="0">
              <a:buNone/>
            </a:pPr>
            <a:r>
              <a:rPr lang="en-GB" sz="1400" b="1" dirty="0">
                <a:latin typeface="Courier New Bold"/>
              </a:rPr>
              <a:t>    C[</a:t>
            </a:r>
            <a:r>
              <a:rPr lang="en-GB" sz="1400" b="1" dirty="0" err="1">
                <a:latin typeface="Courier New Bold"/>
              </a:rPr>
              <a:t>i</a:t>
            </a:r>
            <a:r>
              <a:rPr lang="en-GB" sz="1400" b="1" dirty="0">
                <a:latin typeface="Courier New Bold"/>
              </a:rPr>
              <a:t>*</a:t>
            </a:r>
            <a:r>
              <a:rPr lang="en-GB" sz="1400" b="1" dirty="0" err="1">
                <a:latin typeface="Courier New Bold"/>
              </a:rPr>
              <a:t>Ndim+j</a:t>
            </a:r>
            <a:r>
              <a:rPr lang="en-GB" sz="1400" b="1" dirty="0">
                <a:latin typeface="Courier New Bold"/>
              </a:rPr>
              <a:t>] = </a:t>
            </a:r>
            <a:r>
              <a:rPr lang="en-GB" sz="1400" b="1" dirty="0" err="1">
                <a:latin typeface="Courier New Bold"/>
              </a:rPr>
              <a:t>tmp</a:t>
            </a:r>
            <a:r>
              <a:rPr lang="en-GB" sz="1400" b="1" dirty="0">
                <a:latin typeface="Courier New Bold"/>
              </a:rPr>
              <a:t>; </a:t>
            </a:r>
          </a:p>
          <a:p>
            <a:pPr marL="0" indent="0">
              <a:buNone/>
            </a:pPr>
            <a:r>
              <a:rPr lang="en-GB" sz="1400" b="1" dirty="0">
                <a:latin typeface="Courier New Bold"/>
              </a:rPr>
              <a:t>}</a:t>
            </a:r>
          </a:p>
          <a:p>
            <a:pPr marL="0" indent="0">
              <a:buNone/>
            </a:pPr>
            <a:endParaRPr lang="en-GB" sz="1400" b="1" dirty="0">
              <a:latin typeface="Courier New Bold"/>
            </a:endParaRPr>
          </a:p>
        </p:txBody>
      </p:sp>
      <p:sp>
        <p:nvSpPr>
          <p:cNvPr id="7" name="Content Placeholder 6"/>
          <p:cNvSpPr>
            <a:spLocks noGrp="1"/>
          </p:cNvSpPr>
          <p:nvPr>
            <p:ph sz="half" idx="2"/>
          </p:nvPr>
        </p:nvSpPr>
        <p:spPr>
          <a:xfrm>
            <a:off x="4427984" y="1052737"/>
            <a:ext cx="4464496" cy="1080120"/>
          </a:xfrm>
        </p:spPr>
        <p:txBody>
          <a:bodyPr>
            <a:noAutofit/>
          </a:bodyPr>
          <a:lstStyle/>
          <a:p>
            <a:r>
              <a:rPr lang="en-GB" sz="2000" dirty="0"/>
              <a:t>Compute a row of C = A * B</a:t>
            </a:r>
          </a:p>
          <a:p>
            <a:pPr lvl="1"/>
            <a:r>
              <a:rPr lang="en-GB" sz="2000" dirty="0"/>
              <a:t>1 A </a:t>
            </a:r>
            <a:r>
              <a:rPr lang="en-GB" sz="2000" dirty="0" err="1"/>
              <a:t>col.per</a:t>
            </a:r>
            <a:r>
              <a:rPr lang="en-GB" sz="2000" dirty="0"/>
              <a:t> work-item</a:t>
            </a:r>
          </a:p>
          <a:p>
            <a:pPr lvl="1"/>
            <a:r>
              <a:rPr lang="en-GB" sz="2000" dirty="0"/>
              <a:t>Work group shares rows of B</a:t>
            </a:r>
          </a:p>
        </p:txBody>
      </p:sp>
      <p:sp>
        <p:nvSpPr>
          <p:cNvPr id="8" name="TextBox 7"/>
          <p:cNvSpPr txBox="1"/>
          <p:nvPr/>
        </p:nvSpPr>
        <p:spPr>
          <a:xfrm>
            <a:off x="6084168" y="2738896"/>
            <a:ext cx="2592288" cy="1200329"/>
          </a:xfrm>
          <a:prstGeom prst="rect">
            <a:avLst/>
          </a:prstGeom>
          <a:noFill/>
        </p:spPr>
        <p:txBody>
          <a:bodyPr wrap="square" rtlCol="0">
            <a:spAutoFit/>
          </a:bodyPr>
          <a:lstStyle/>
          <a:p>
            <a:r>
              <a:rPr lang="en-GB" dirty="0">
                <a:solidFill>
                  <a:schemeClr val="accent1"/>
                </a:solidFill>
              </a:rPr>
              <a:t>Start an </a:t>
            </a:r>
            <a:r>
              <a:rPr lang="en-GB" dirty="0" err="1">
                <a:solidFill>
                  <a:schemeClr val="accent1"/>
                </a:solidFill>
              </a:rPr>
              <a:t>async</a:t>
            </a:r>
            <a:r>
              <a:rPr lang="en-GB" dirty="0">
                <a:solidFill>
                  <a:schemeClr val="accent1"/>
                </a:solidFill>
              </a:rPr>
              <a:t>. copy for row of B returning an event to track progress.</a:t>
            </a:r>
          </a:p>
        </p:txBody>
      </p:sp>
      <p:cxnSp>
        <p:nvCxnSpPr>
          <p:cNvPr id="10" name="Straight Arrow Connector 9"/>
          <p:cNvCxnSpPr/>
          <p:nvPr/>
        </p:nvCxnSpPr>
        <p:spPr>
          <a:xfrm flipH="1" flipV="1">
            <a:off x="5076056" y="2924944"/>
            <a:ext cx="1008112" cy="1440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26324" y="4149082"/>
            <a:ext cx="2592288" cy="923330"/>
          </a:xfrm>
          <a:prstGeom prst="rect">
            <a:avLst/>
          </a:prstGeom>
          <a:noFill/>
        </p:spPr>
        <p:txBody>
          <a:bodyPr wrap="square" rtlCol="0">
            <a:spAutoFit/>
          </a:bodyPr>
          <a:lstStyle/>
          <a:p>
            <a:r>
              <a:rPr lang="en-GB" dirty="0">
                <a:solidFill>
                  <a:schemeClr val="accent1"/>
                </a:solidFill>
              </a:rPr>
              <a:t>Wait for </a:t>
            </a:r>
            <a:r>
              <a:rPr lang="en-GB" dirty="0" err="1">
                <a:solidFill>
                  <a:schemeClr val="accent1"/>
                </a:solidFill>
              </a:rPr>
              <a:t>async</a:t>
            </a:r>
            <a:r>
              <a:rPr lang="en-GB" dirty="0">
                <a:solidFill>
                  <a:schemeClr val="accent1"/>
                </a:solidFill>
              </a:rPr>
              <a:t>. copy to complete before proceeding.</a:t>
            </a:r>
          </a:p>
        </p:txBody>
      </p:sp>
      <p:cxnSp>
        <p:nvCxnSpPr>
          <p:cNvPr id="12" name="Straight Arrow Connector 11"/>
          <p:cNvCxnSpPr>
            <a:stCxn id="11" idx="1"/>
          </p:cNvCxnSpPr>
          <p:nvPr/>
        </p:nvCxnSpPr>
        <p:spPr>
          <a:xfrm flipH="1" flipV="1">
            <a:off x="3757700" y="4199895"/>
            <a:ext cx="2168624" cy="4108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35896" y="5301208"/>
            <a:ext cx="2592288" cy="1200329"/>
          </a:xfrm>
          <a:prstGeom prst="rect">
            <a:avLst/>
          </a:prstGeom>
          <a:noFill/>
        </p:spPr>
        <p:txBody>
          <a:bodyPr wrap="square" rtlCol="0">
            <a:spAutoFit/>
          </a:bodyPr>
          <a:lstStyle/>
          <a:p>
            <a:r>
              <a:rPr lang="en-GB" dirty="0">
                <a:solidFill>
                  <a:schemeClr val="accent1"/>
                </a:solidFill>
              </a:rPr>
              <a:t>Compute element of C using </a:t>
            </a:r>
            <a:r>
              <a:rPr lang="en-GB" dirty="0">
                <a:solidFill>
                  <a:schemeClr val="accent2"/>
                </a:solidFill>
              </a:rPr>
              <a:t>A</a:t>
            </a:r>
            <a:r>
              <a:rPr lang="en-GB" dirty="0">
                <a:solidFill>
                  <a:schemeClr val="accent1"/>
                </a:solidFill>
              </a:rPr>
              <a:t> from </a:t>
            </a:r>
            <a:r>
              <a:rPr lang="en-GB" dirty="0">
                <a:solidFill>
                  <a:schemeClr val="accent2"/>
                </a:solidFill>
              </a:rPr>
              <a:t>private</a:t>
            </a:r>
            <a:r>
              <a:rPr lang="en-GB" dirty="0">
                <a:solidFill>
                  <a:schemeClr val="accent2">
                    <a:lumMod val="40000"/>
                    <a:lumOff val="60000"/>
                  </a:schemeClr>
                </a:solidFill>
              </a:rPr>
              <a:t> </a:t>
            </a:r>
            <a:r>
              <a:rPr lang="en-GB" dirty="0">
                <a:solidFill>
                  <a:schemeClr val="accent1"/>
                </a:solidFill>
              </a:rPr>
              <a:t>memory and </a:t>
            </a:r>
            <a:r>
              <a:rPr lang="en-GB" dirty="0">
                <a:solidFill>
                  <a:schemeClr val="accent6">
                    <a:lumMod val="75000"/>
                  </a:schemeClr>
                </a:solidFill>
              </a:rPr>
              <a:t>B </a:t>
            </a:r>
            <a:r>
              <a:rPr lang="en-GB" dirty="0">
                <a:solidFill>
                  <a:schemeClr val="accent1"/>
                </a:solidFill>
              </a:rPr>
              <a:t>from </a:t>
            </a:r>
            <a:r>
              <a:rPr lang="en-GB" dirty="0">
                <a:solidFill>
                  <a:schemeClr val="accent6">
                    <a:lumMod val="75000"/>
                  </a:schemeClr>
                </a:solidFill>
              </a:rPr>
              <a:t>local </a:t>
            </a:r>
            <a:r>
              <a:rPr lang="en-GB" dirty="0">
                <a:solidFill>
                  <a:schemeClr val="accent1"/>
                </a:solidFill>
              </a:rPr>
              <a:t>memory.</a:t>
            </a:r>
          </a:p>
        </p:txBody>
      </p:sp>
      <p:cxnSp>
        <p:nvCxnSpPr>
          <p:cNvPr id="16" name="Straight Arrow Connector 15"/>
          <p:cNvCxnSpPr>
            <a:stCxn id="15" idx="1"/>
          </p:cNvCxnSpPr>
          <p:nvPr/>
        </p:nvCxnSpPr>
        <p:spPr>
          <a:xfrm flipH="1" flipV="1">
            <a:off x="2627784" y="5301208"/>
            <a:ext cx="1008112" cy="6001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9120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GB" dirty="0"/>
              <a:t>Events and the C++ interface</a:t>
            </a:r>
            <a:br>
              <a:rPr lang="en-GB" dirty="0"/>
            </a:br>
            <a:r>
              <a:rPr lang="en-GB" dirty="0"/>
              <a:t>(for profiling)</a:t>
            </a:r>
          </a:p>
        </p:txBody>
      </p:sp>
      <p:sp>
        <p:nvSpPr>
          <p:cNvPr id="5" name="Content Placeholder 4"/>
          <p:cNvSpPr>
            <a:spLocks noGrp="1"/>
          </p:cNvSpPr>
          <p:nvPr>
            <p:ph idx="1"/>
          </p:nvPr>
        </p:nvSpPr>
        <p:spPr>
          <a:xfrm>
            <a:off x="0" y="1340768"/>
            <a:ext cx="9144000" cy="5400600"/>
          </a:xfrm>
        </p:spPr>
        <p:txBody>
          <a:bodyPr>
            <a:normAutofit fontScale="77500" lnSpcReduction="20000"/>
          </a:bodyPr>
          <a:lstStyle/>
          <a:p>
            <a:r>
              <a:rPr lang="en-GB" dirty="0" err="1"/>
              <a:t>Enqueue</a:t>
            </a:r>
            <a:r>
              <a:rPr lang="en-GB" dirty="0"/>
              <a:t> the kernel with a returned event</a:t>
            </a:r>
          </a:p>
          <a:p>
            <a:pPr marL="457200" lvl="1" indent="0">
              <a:buNone/>
            </a:pPr>
            <a:r>
              <a:rPr lang="en-GB" sz="2300" b="1" dirty="0">
                <a:solidFill>
                  <a:schemeClr val="accent3"/>
                </a:solidFill>
                <a:latin typeface="Courier New Bold"/>
              </a:rPr>
              <a:t>Event</a:t>
            </a:r>
            <a:r>
              <a:rPr lang="en-GB" sz="2300" b="1" dirty="0">
                <a:latin typeface="Courier New Bold"/>
              </a:rPr>
              <a:t> event =</a:t>
            </a:r>
          </a:p>
          <a:p>
            <a:pPr marL="457200" lvl="1" indent="0">
              <a:buNone/>
            </a:pPr>
            <a:r>
              <a:rPr lang="en-GB" sz="2300" b="1" dirty="0">
                <a:solidFill>
                  <a:schemeClr val="tx2">
                    <a:lumMod val="75000"/>
                  </a:schemeClr>
                </a:solidFill>
                <a:latin typeface="Courier New Bold"/>
              </a:rPr>
              <a:t>  </a:t>
            </a:r>
            <a:r>
              <a:rPr lang="en-GB" sz="2300" b="1" dirty="0" err="1">
                <a:solidFill>
                  <a:schemeClr val="tx2">
                    <a:lumMod val="75000"/>
                  </a:schemeClr>
                </a:solidFill>
                <a:latin typeface="Courier New Bold"/>
              </a:rPr>
              <a:t>vadd</a:t>
            </a:r>
            <a:r>
              <a:rPr lang="en-GB" sz="2300" b="1" dirty="0">
                <a:latin typeface="Courier New Bold"/>
              </a:rPr>
              <a:t>(</a:t>
            </a:r>
          </a:p>
          <a:p>
            <a:pPr marL="457200" lvl="1" indent="0">
              <a:buNone/>
            </a:pPr>
            <a:r>
              <a:rPr lang="en-GB" sz="2300" b="1" dirty="0">
                <a:latin typeface="Courier New Bold"/>
              </a:rPr>
              <a:t>    </a:t>
            </a:r>
            <a:r>
              <a:rPr lang="en-GB" sz="2300" b="1" dirty="0" err="1">
                <a:latin typeface="Courier New Bold"/>
              </a:rPr>
              <a:t>EnqueueArgs</a:t>
            </a:r>
            <a:r>
              <a:rPr lang="en-GB" sz="2300" b="1" dirty="0">
                <a:latin typeface="Courier New Bold"/>
              </a:rPr>
              <a:t>(</a:t>
            </a:r>
            <a:r>
              <a:rPr lang="en-GB" sz="2300" b="1" dirty="0" err="1">
                <a:latin typeface="Courier New Bold"/>
              </a:rPr>
              <a:t>commands,NDRange</a:t>
            </a:r>
            <a:r>
              <a:rPr lang="en-GB" sz="2300" b="1" dirty="0">
                <a:latin typeface="Courier New Bold"/>
              </a:rPr>
              <a:t>(count), </a:t>
            </a:r>
            <a:r>
              <a:rPr lang="en-GB" sz="2300" b="1" dirty="0" err="1">
                <a:latin typeface="Courier New Bold"/>
              </a:rPr>
              <a:t>NDRange</a:t>
            </a:r>
            <a:r>
              <a:rPr lang="en-GB" sz="2300" b="1" dirty="0">
                <a:latin typeface="Courier New Bold"/>
              </a:rPr>
              <a:t>(local)),</a:t>
            </a:r>
          </a:p>
          <a:p>
            <a:pPr marL="457200" lvl="1" indent="0">
              <a:buNone/>
            </a:pPr>
            <a:r>
              <a:rPr lang="en-GB" sz="2300" b="1" dirty="0">
                <a:latin typeface="Courier New Bold"/>
              </a:rPr>
              <a:t>    </a:t>
            </a:r>
            <a:r>
              <a:rPr lang="en-GB" sz="2300" b="1" dirty="0" err="1">
                <a:latin typeface="Courier New Bold"/>
              </a:rPr>
              <a:t>a_in</a:t>
            </a:r>
            <a:r>
              <a:rPr lang="en-GB" sz="2300" b="1" dirty="0">
                <a:latin typeface="Courier New Bold"/>
              </a:rPr>
              <a:t>, </a:t>
            </a:r>
            <a:r>
              <a:rPr lang="en-GB" sz="2300" b="1" dirty="0" err="1">
                <a:latin typeface="Courier New Bold"/>
              </a:rPr>
              <a:t>b_in</a:t>
            </a:r>
            <a:r>
              <a:rPr lang="en-GB" sz="2300" b="1" dirty="0">
                <a:latin typeface="Courier New Bold"/>
              </a:rPr>
              <a:t>, </a:t>
            </a:r>
            <a:r>
              <a:rPr lang="en-GB" sz="2300" b="1" dirty="0" err="1">
                <a:latin typeface="Courier New Bold"/>
              </a:rPr>
              <a:t>c_out</a:t>
            </a:r>
            <a:r>
              <a:rPr lang="en-GB" sz="2300" b="1" dirty="0">
                <a:latin typeface="Courier New Bold"/>
              </a:rPr>
              <a:t>, count);</a:t>
            </a:r>
          </a:p>
          <a:p>
            <a:pPr marL="457200" lvl="1" indent="0">
              <a:buNone/>
            </a:pPr>
            <a:endParaRPr lang="en-GB" dirty="0"/>
          </a:p>
          <a:p>
            <a:r>
              <a:rPr lang="en-GB" dirty="0"/>
              <a:t>What for the command attached to the event to complete</a:t>
            </a:r>
          </a:p>
          <a:p>
            <a:pPr marL="457200" lvl="1" indent="0">
              <a:buNone/>
            </a:pPr>
            <a:r>
              <a:rPr lang="en-GB" dirty="0" err="1"/>
              <a:t>event.wait</a:t>
            </a:r>
            <a:r>
              <a:rPr lang="en-GB" dirty="0"/>
              <a:t>();</a:t>
            </a:r>
          </a:p>
          <a:p>
            <a:pPr marL="457200" lvl="1" indent="0">
              <a:buNone/>
            </a:pPr>
            <a:endParaRPr lang="en-GB" dirty="0"/>
          </a:p>
          <a:p>
            <a:r>
              <a:rPr lang="en-GB" dirty="0"/>
              <a:t>Extract timing data from the event:</a:t>
            </a:r>
          </a:p>
          <a:p>
            <a:pPr marL="0" indent="0">
              <a:buNone/>
            </a:pPr>
            <a:endParaRPr lang="en-GB" sz="2600" b="1" dirty="0">
              <a:solidFill>
                <a:schemeClr val="accent3"/>
              </a:solidFill>
              <a:latin typeface="Courier New Bold"/>
            </a:endParaRPr>
          </a:p>
          <a:p>
            <a:pPr marL="0" indent="0">
              <a:buNone/>
            </a:pPr>
            <a:r>
              <a:rPr lang="en-GB" sz="2600" b="1" dirty="0">
                <a:solidFill>
                  <a:schemeClr val="accent3"/>
                </a:solidFill>
                <a:latin typeface="Courier New Bold"/>
              </a:rPr>
              <a:t>   </a:t>
            </a:r>
            <a:r>
              <a:rPr lang="en-GB" sz="2300" b="1" dirty="0">
                <a:solidFill>
                  <a:schemeClr val="accent3"/>
                </a:solidFill>
                <a:latin typeface="Courier New Bold"/>
              </a:rPr>
              <a:t>  </a:t>
            </a:r>
            <a:r>
              <a:rPr lang="en-GB" sz="2300" b="1" dirty="0" err="1">
                <a:solidFill>
                  <a:schemeClr val="accent3"/>
                </a:solidFill>
                <a:latin typeface="Courier New Bold"/>
              </a:rPr>
              <a:t>cl_ulong</a:t>
            </a:r>
            <a:r>
              <a:rPr lang="en-GB" sz="2300" b="1" dirty="0">
                <a:solidFill>
                  <a:schemeClr val="accent3"/>
                </a:solidFill>
                <a:latin typeface="Courier New Bold"/>
              </a:rPr>
              <a:t> </a:t>
            </a:r>
            <a:r>
              <a:rPr lang="en-GB" sz="2300" b="1" dirty="0" err="1">
                <a:latin typeface="Courier New Bold"/>
              </a:rPr>
              <a:t>ev_start_time</a:t>
            </a:r>
            <a:r>
              <a:rPr lang="en-GB" sz="2300" b="1" dirty="0">
                <a:latin typeface="Courier New Bold"/>
              </a:rPr>
              <a:t> =</a:t>
            </a:r>
          </a:p>
          <a:p>
            <a:pPr marL="0" indent="0">
              <a:buNone/>
            </a:pPr>
            <a:r>
              <a:rPr lang="en-GB" sz="2300" b="1" dirty="0">
                <a:latin typeface="Courier New Bold"/>
              </a:rPr>
              <a:t>       </a:t>
            </a:r>
            <a:r>
              <a:rPr lang="en-GB" sz="2300" b="1" dirty="0" err="1">
                <a:latin typeface="Courier New Bold"/>
              </a:rPr>
              <a:t>event.getProfilingInfo</a:t>
            </a:r>
            <a:r>
              <a:rPr lang="en-GB" sz="2300" b="1" dirty="0">
                <a:latin typeface="Courier New Bold"/>
              </a:rPr>
              <a:t>&lt;CL_PROFILING_COMMAND_START&gt;(); </a:t>
            </a:r>
          </a:p>
          <a:p>
            <a:endParaRPr lang="en-GB" sz="2300" b="1" dirty="0">
              <a:latin typeface="Courier New Bold"/>
            </a:endParaRPr>
          </a:p>
          <a:p>
            <a:pPr marL="0" indent="0">
              <a:buNone/>
            </a:pPr>
            <a:r>
              <a:rPr lang="en-GB" sz="2300" b="1" dirty="0">
                <a:latin typeface="Courier New Bold"/>
              </a:rPr>
              <a:t>     </a:t>
            </a:r>
            <a:r>
              <a:rPr lang="en-GB" sz="2300" b="1" dirty="0" err="1">
                <a:solidFill>
                  <a:schemeClr val="accent3"/>
                </a:solidFill>
                <a:latin typeface="Courier New Bold"/>
              </a:rPr>
              <a:t>cl_ulong</a:t>
            </a:r>
            <a:r>
              <a:rPr lang="en-GB" sz="2300" b="1" dirty="0">
                <a:latin typeface="Courier New Bold"/>
              </a:rPr>
              <a:t> </a:t>
            </a:r>
            <a:r>
              <a:rPr lang="en-GB" sz="2300" b="1" dirty="0" err="1">
                <a:latin typeface="Courier New Bold"/>
              </a:rPr>
              <a:t>ev_end_time</a:t>
            </a:r>
            <a:r>
              <a:rPr lang="en-GB" sz="2300" b="1" dirty="0">
                <a:latin typeface="Courier New Bold"/>
              </a:rPr>
              <a:t> =</a:t>
            </a:r>
          </a:p>
          <a:p>
            <a:pPr marL="0" indent="0">
              <a:buNone/>
            </a:pPr>
            <a:r>
              <a:rPr lang="en-GB" sz="2300" b="1" dirty="0">
                <a:latin typeface="Courier New Bold"/>
              </a:rPr>
              <a:t>       </a:t>
            </a:r>
            <a:r>
              <a:rPr lang="en-GB" sz="2300" b="1" dirty="0" err="1">
                <a:latin typeface="Courier New Bold"/>
              </a:rPr>
              <a:t>event.getProfilingInfo</a:t>
            </a:r>
            <a:r>
              <a:rPr lang="en-GB" sz="2300" b="1" dirty="0">
                <a:latin typeface="Courier New Bold"/>
              </a:rPr>
              <a:t>&lt;CL_PROFILING_COMMAND_END&gt;();</a:t>
            </a:r>
          </a:p>
          <a:p>
            <a:endParaRPr lang="en-GB" sz="3100" dirty="0">
              <a:latin typeface="Letter Gothic Std"/>
            </a:endParaRPr>
          </a:p>
        </p:txBody>
      </p:sp>
    </p:spTree>
    <p:extLst>
      <p:ext uri="{BB962C8B-B14F-4D97-AF65-F5344CB8AC3E}">
        <p14:creationId xmlns:p14="http://schemas.microsoft.com/office/powerpoint/2010/main" val="19367039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Pinned memory</a:t>
            </a:r>
          </a:p>
        </p:txBody>
      </p:sp>
      <p:sp>
        <p:nvSpPr>
          <p:cNvPr id="7" name="Text Placeholder 6"/>
          <p:cNvSpPr>
            <a:spLocks noGrp="1"/>
          </p:cNvSpPr>
          <p:nvPr>
            <p:ph type="body" idx="1"/>
          </p:nvPr>
        </p:nvSpPr>
        <p:spPr/>
        <p:txBody>
          <a:bodyPr/>
          <a:lstStyle/>
          <a:p>
            <a:r>
              <a:rPr lang="en-GB" dirty="0">
                <a:solidFill>
                  <a:schemeClr val="tx1"/>
                </a:solidFill>
              </a:rPr>
              <a:t>Appendix C</a:t>
            </a:r>
          </a:p>
        </p:txBody>
      </p:sp>
    </p:spTree>
    <p:extLst>
      <p:ext uri="{BB962C8B-B14F-4D97-AF65-F5344CB8AC3E}">
        <p14:creationId xmlns:p14="http://schemas.microsoft.com/office/powerpoint/2010/main" val="7573431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Pinned Memory</a:t>
            </a:r>
          </a:p>
        </p:txBody>
      </p:sp>
      <p:sp>
        <p:nvSpPr>
          <p:cNvPr id="3" name="Content Placeholder 2"/>
          <p:cNvSpPr>
            <a:spLocks noGrp="1"/>
          </p:cNvSpPr>
          <p:nvPr>
            <p:ph idx="1"/>
          </p:nvPr>
        </p:nvSpPr>
        <p:spPr/>
        <p:txBody>
          <a:bodyPr/>
          <a:lstStyle/>
          <a:p>
            <a:r>
              <a:rPr lang="en-US" dirty="0"/>
              <a:t>In general, the fewer transfers you can do between host and device, the better</a:t>
            </a:r>
          </a:p>
          <a:p>
            <a:r>
              <a:rPr lang="en-US" dirty="0"/>
              <a:t>But some are unavoidable</a:t>
            </a:r>
          </a:p>
          <a:p>
            <a:r>
              <a:rPr lang="en-US" dirty="0"/>
              <a:t>It is possible to speed up these transfers, by using </a:t>
            </a:r>
            <a:r>
              <a:rPr lang="en-US" b="1" i="1" u="sng" dirty="0">
                <a:solidFill>
                  <a:srgbClr val="0000FF"/>
                </a:solidFill>
              </a:rPr>
              <a:t>pinned memory</a:t>
            </a:r>
            <a:r>
              <a:rPr lang="en-US" dirty="0"/>
              <a:t> (also called </a:t>
            </a:r>
            <a:r>
              <a:rPr lang="en-US" b="1" dirty="0"/>
              <a:t>page-locked </a:t>
            </a:r>
            <a:r>
              <a:rPr lang="en-US" dirty="0"/>
              <a:t>memory)</a:t>
            </a:r>
          </a:p>
          <a:p>
            <a:r>
              <a:rPr lang="en-US" dirty="0"/>
              <a:t>If supported, can enable much faster host &lt;-&gt; device communications</a:t>
            </a:r>
          </a:p>
        </p:txBody>
      </p:sp>
    </p:spTree>
    <p:extLst>
      <p:ext uri="{BB962C8B-B14F-4D97-AF65-F5344CB8AC3E}">
        <p14:creationId xmlns:p14="http://schemas.microsoft.com/office/powerpoint/2010/main" val="20673259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Pinned Memory</a:t>
            </a:r>
          </a:p>
        </p:txBody>
      </p:sp>
      <p:sp>
        <p:nvSpPr>
          <p:cNvPr id="3" name="Content Placeholder 2"/>
          <p:cNvSpPr>
            <a:spLocks noGrp="1"/>
          </p:cNvSpPr>
          <p:nvPr>
            <p:ph idx="1"/>
          </p:nvPr>
        </p:nvSpPr>
        <p:spPr/>
        <p:txBody>
          <a:bodyPr/>
          <a:lstStyle/>
          <a:p>
            <a:r>
              <a:rPr lang="en-US" dirty="0"/>
              <a:t>A regular </a:t>
            </a:r>
            <a:r>
              <a:rPr lang="en-US" dirty="0" err="1"/>
              <a:t>enqueueRead</a:t>
            </a:r>
            <a:r>
              <a:rPr lang="en-US" dirty="0"/>
              <a:t>/</a:t>
            </a:r>
            <a:r>
              <a:rPr lang="en-US" dirty="0" err="1"/>
              <a:t>enqueueWrite</a:t>
            </a:r>
            <a:r>
              <a:rPr lang="en-US" dirty="0"/>
              <a:t> command might manage ~6GB/s</a:t>
            </a:r>
          </a:p>
          <a:p>
            <a:r>
              <a:rPr lang="en-US" dirty="0"/>
              <a:t>But PCI-E Gen 3.0 can sustain transfer rates of up to 16GB/s</a:t>
            </a:r>
          </a:p>
          <a:p>
            <a:r>
              <a:rPr lang="en-US" dirty="0"/>
              <a:t>So, where has our bandwidth gone?</a:t>
            </a:r>
          </a:p>
          <a:p>
            <a:r>
              <a:rPr lang="en-US" dirty="0"/>
              <a:t>The operating system</a:t>
            </a:r>
          </a:p>
          <a:p>
            <a:r>
              <a:rPr lang="en-US" dirty="0"/>
              <a:t>Why? Let's consider when memory is actually allocated…</a:t>
            </a:r>
          </a:p>
        </p:txBody>
      </p:sp>
    </p:spTree>
    <p:extLst>
      <p:ext uri="{BB962C8B-B14F-4D97-AF65-F5344CB8AC3E}">
        <p14:creationId xmlns:p14="http://schemas.microsoft.com/office/powerpoint/2010/main" val="5489891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lstStyle/>
          <a:p>
            <a:r>
              <a:rPr lang="en-US" dirty="0"/>
              <a:t>Consider a laptop which has 16GB of RAM.</a:t>
            </a:r>
          </a:p>
          <a:p>
            <a:endParaRPr lang="en-US" dirty="0"/>
          </a:p>
          <a:p>
            <a:r>
              <a:rPr lang="en-US" dirty="0"/>
              <a:t>What is the output of the code on the right if run on this laptop?</a:t>
            </a:r>
          </a:p>
          <a:p>
            <a:endParaRPr lang="en-US" dirty="0"/>
          </a:p>
          <a:p>
            <a:r>
              <a:rPr lang="en-US" dirty="0"/>
              <a:t>Bonus Question: if compiled with </a:t>
            </a:r>
            <a:r>
              <a:rPr lang="en-US" b="1" dirty="0">
                <a:solidFill>
                  <a:srgbClr val="3366FF"/>
                </a:solidFill>
                <a:latin typeface="Courier New"/>
                <a:cs typeface="Courier New"/>
              </a:rPr>
              <a:t>–m32</a:t>
            </a:r>
            <a:r>
              <a:rPr lang="en-US" dirty="0"/>
              <a:t>, what will the output be?</a:t>
            </a:r>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br>
              <a:rPr lang="sk-SK" sz="1400" b="1" dirty="0">
                <a:solidFill>
                  <a:srgbClr val="3366FF"/>
                </a:solidFill>
                <a:latin typeface="Courier New"/>
                <a:cs typeface="Courier New"/>
              </a:rPr>
            </a:br>
            <a:r>
              <a:rPr lang="sk-SK" sz="1400" b="1" dirty="0">
                <a:solidFill>
                  <a:srgbClr val="3366FF"/>
                </a:solidFill>
                <a:latin typeface="Courier New"/>
                <a:cs typeface="Courier New"/>
              </a:rPr>
              <a:t>             malloc(len*sizeof(float));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677386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a:t>OpenCL Timeline</a:t>
            </a:r>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a:t>Launched Jun’08 … 6 months from “</a:t>
            </a:r>
            <a:r>
              <a:rPr lang="en-GB" dirty="0" err="1"/>
              <a:t>strawman</a:t>
            </a:r>
            <a:r>
              <a:rPr lang="en-GB" dirty="0"/>
              <a:t>” to OpenCL 1.0</a:t>
            </a:r>
          </a:p>
          <a:p>
            <a:r>
              <a:rPr lang="en-GB" dirty="0"/>
              <a:t>Rapid innovation to match pace of hardware innovation</a:t>
            </a:r>
          </a:p>
          <a:p>
            <a:pPr lvl="1"/>
            <a:r>
              <a:rPr lang="en-GB" dirty="0"/>
              <a:t>18 months from 1.0 to 1.1 and from 1.1 to 1.2</a:t>
            </a:r>
          </a:p>
          <a:p>
            <a:pPr lvl="1"/>
            <a:r>
              <a:rPr lang="en-GB" dirty="0"/>
              <a:t>Goal: a new OpenCL every 18-24 months</a:t>
            </a:r>
          </a:p>
          <a:p>
            <a:pPr lvl="1"/>
            <a:r>
              <a:rPr lang="en-GB" dirty="0"/>
              <a:t>Committed to backwards compatibility to protect software investments</a:t>
            </a:r>
          </a:p>
        </p:txBody>
      </p:sp>
      <p:sp>
        <p:nvSpPr>
          <p:cNvPr id="20" name="Line 4"/>
          <p:cNvSpPr>
            <a:spLocks noChangeShapeType="1"/>
          </p:cNvSpPr>
          <p:nvPr/>
        </p:nvSpPr>
        <p:spPr bwMode="auto">
          <a:xfrm>
            <a:off x="217935" y="5292263"/>
            <a:ext cx="8382000" cy="0"/>
          </a:xfrm>
          <a:prstGeom prst="line">
            <a:avLst/>
          </a:prstGeom>
          <a:noFill/>
          <a:ln w="28575">
            <a:solidFill>
              <a:schemeClr val="tx2"/>
            </a:solidFill>
            <a:round/>
            <a:headEnd/>
            <a:tailEnd type="triangle" w="med" len="med"/>
          </a:ln>
        </p:spPr>
        <p:txBody>
          <a:bodyPr>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1" name="Text Box 9"/>
          <p:cNvSpPr txBox="1">
            <a:spLocks noChangeArrowheads="1"/>
          </p:cNvSpPr>
          <p:nvPr/>
        </p:nvSpPr>
        <p:spPr bwMode="auto">
          <a:xfrm>
            <a:off x="6897" y="5559614"/>
            <a:ext cx="1828799"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a:solidFill>
                  <a:schemeClr val="tx2"/>
                </a:solidFill>
                <a:latin typeface="Trebuchet MS" pitchFamily="34" charset="0"/>
                <a:ea typeface="Tahoma" pitchFamily="34" charset="0"/>
                <a:cs typeface="Tahoma" pitchFamily="34" charset="0"/>
              </a:rPr>
              <a:t>OpenCL 1.0 released. Conformance tests released Dec08</a:t>
            </a:r>
          </a:p>
        </p:txBody>
      </p:sp>
      <p:sp>
        <p:nvSpPr>
          <p:cNvPr id="22" name="Text Box 21"/>
          <p:cNvSpPr txBox="1">
            <a:spLocks noChangeArrowheads="1"/>
          </p:cNvSpPr>
          <p:nvPr/>
        </p:nvSpPr>
        <p:spPr bwMode="auto">
          <a:xfrm>
            <a:off x="314398" y="4876546"/>
            <a:ext cx="92860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Dec08</a:t>
            </a:r>
          </a:p>
        </p:txBody>
      </p:sp>
      <p:sp>
        <p:nvSpPr>
          <p:cNvPr id="23" name="Line 25"/>
          <p:cNvSpPr>
            <a:spLocks noChangeShapeType="1"/>
          </p:cNvSpPr>
          <p:nvPr/>
        </p:nvSpPr>
        <p:spPr bwMode="auto">
          <a:xfrm flipV="1">
            <a:off x="751334" y="5326040"/>
            <a:ext cx="0" cy="228600"/>
          </a:xfrm>
          <a:prstGeom prst="line">
            <a:avLst/>
          </a:prstGeom>
          <a:noFill/>
          <a:ln w="19050" cmpd="sng">
            <a:solidFill>
              <a:schemeClr val="tx2"/>
            </a:solidFill>
            <a:round/>
            <a:headEnd/>
            <a:tailEnd type="triangle" w="med" len="med"/>
          </a:ln>
          <a:effectLst/>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4" name="Text Box 22"/>
          <p:cNvSpPr txBox="1">
            <a:spLocks noChangeArrowheads="1"/>
          </p:cNvSpPr>
          <p:nvPr/>
        </p:nvSpPr>
        <p:spPr bwMode="auto">
          <a:xfrm>
            <a:off x="2165543" y="5277029"/>
            <a:ext cx="924718"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Jun10</a:t>
            </a:r>
          </a:p>
        </p:txBody>
      </p:sp>
      <p:sp>
        <p:nvSpPr>
          <p:cNvPr id="25" name="Text Box 9"/>
          <p:cNvSpPr txBox="1">
            <a:spLocks noChangeArrowheads="1"/>
          </p:cNvSpPr>
          <p:nvPr/>
        </p:nvSpPr>
        <p:spPr bwMode="auto">
          <a:xfrm>
            <a:off x="1691680" y="4156466"/>
            <a:ext cx="1800200"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a:solidFill>
                  <a:schemeClr val="tx2"/>
                </a:solidFill>
                <a:latin typeface="Trebuchet MS" pitchFamily="34" charset="0"/>
                <a:ea typeface="Tahoma" pitchFamily="34" charset="0"/>
                <a:cs typeface="Tahoma" pitchFamily="34" charset="0"/>
              </a:rPr>
              <a:t>OpenCL 1.1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Specification and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conformance tests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released </a:t>
            </a:r>
          </a:p>
        </p:txBody>
      </p:sp>
      <p:sp>
        <p:nvSpPr>
          <p:cNvPr id="26" name="Line 25"/>
          <p:cNvSpPr>
            <a:spLocks noChangeShapeType="1"/>
          </p:cNvSpPr>
          <p:nvPr/>
        </p:nvSpPr>
        <p:spPr bwMode="auto">
          <a:xfrm>
            <a:off x="2591257" y="4988065"/>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7" name="Text Box 22"/>
          <p:cNvSpPr txBox="1">
            <a:spLocks noChangeArrowheads="1"/>
          </p:cNvSpPr>
          <p:nvPr/>
        </p:nvSpPr>
        <p:spPr bwMode="auto">
          <a:xfrm>
            <a:off x="4133485" y="4876546"/>
            <a:ext cx="93674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Nov11</a:t>
            </a:r>
          </a:p>
        </p:txBody>
      </p:sp>
      <p:sp>
        <p:nvSpPr>
          <p:cNvPr id="28" name="Line 25"/>
          <p:cNvSpPr>
            <a:spLocks noChangeShapeType="1"/>
          </p:cNvSpPr>
          <p:nvPr/>
        </p:nvSpPr>
        <p:spPr bwMode="auto">
          <a:xfrm flipV="1">
            <a:off x="4580039" y="531859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9" name="Text Box 9"/>
          <p:cNvSpPr txBox="1">
            <a:spLocks noChangeArrowheads="1"/>
          </p:cNvSpPr>
          <p:nvPr/>
        </p:nvSpPr>
        <p:spPr bwMode="auto">
          <a:xfrm>
            <a:off x="3684342" y="5559614"/>
            <a:ext cx="1791393" cy="871482"/>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1.2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and conformance tests released</a:t>
            </a:r>
          </a:p>
        </p:txBody>
      </p:sp>
      <p:sp>
        <p:nvSpPr>
          <p:cNvPr id="30" name="Text Box 22"/>
          <p:cNvSpPr txBox="1">
            <a:spLocks noChangeArrowheads="1"/>
          </p:cNvSpPr>
          <p:nvPr/>
        </p:nvSpPr>
        <p:spPr bwMode="auto">
          <a:xfrm>
            <a:off x="7884368" y="4869160"/>
            <a:ext cx="998657" cy="307777"/>
          </a:xfrm>
          <a:prstGeom prst="rect">
            <a:avLst/>
          </a:prstGeom>
          <a:noFill/>
          <a:ln w="3175" algn="ctr">
            <a:noFill/>
            <a:miter lim="800000"/>
            <a:headEnd/>
            <a:tailEnd/>
          </a:ln>
        </p:spPr>
        <p:txBody>
          <a:bodyPr wrap="square" lIns="0" tIns="0" rIns="0" bIns="0">
            <a:spAutoFit/>
          </a:bodyPr>
          <a:lstStyle/>
          <a:p>
            <a:pPr algn="ctr">
              <a:defRPr/>
            </a:pPr>
            <a:r>
              <a:rPr lang="en-US" sz="2000" b="1" dirty="0">
                <a:solidFill>
                  <a:schemeClr val="accent2"/>
                </a:solidFill>
                <a:latin typeface="Trebuchet MS" pitchFamily="34" charset="0"/>
                <a:ea typeface="Tahoma" pitchFamily="34" charset="0"/>
                <a:cs typeface="Tahoma" pitchFamily="34" charset="0"/>
              </a:rPr>
              <a:t>Nov13</a:t>
            </a:r>
          </a:p>
        </p:txBody>
      </p:sp>
      <p:sp>
        <p:nvSpPr>
          <p:cNvPr id="31" name="Line 25"/>
          <p:cNvSpPr>
            <a:spLocks noChangeShapeType="1"/>
          </p:cNvSpPr>
          <p:nvPr/>
        </p:nvSpPr>
        <p:spPr bwMode="auto">
          <a:xfrm flipV="1">
            <a:off x="8428832" y="530617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32" name="Text Box 9"/>
          <p:cNvSpPr txBox="1">
            <a:spLocks noChangeArrowheads="1"/>
          </p:cNvSpPr>
          <p:nvPr/>
        </p:nvSpPr>
        <p:spPr bwMode="auto">
          <a:xfrm>
            <a:off x="7236296" y="5596626"/>
            <a:ext cx="1863401" cy="1065381"/>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2.0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finalized and conformance tests released</a:t>
            </a:r>
          </a:p>
        </p:txBody>
      </p:sp>
      <p:sp>
        <p:nvSpPr>
          <p:cNvPr id="33" name="Text Box 22"/>
          <p:cNvSpPr txBox="1">
            <a:spLocks noChangeArrowheads="1"/>
          </p:cNvSpPr>
          <p:nvPr/>
        </p:nvSpPr>
        <p:spPr bwMode="auto">
          <a:xfrm>
            <a:off x="6204143" y="5282630"/>
            <a:ext cx="848951"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Jul13</a:t>
            </a:r>
          </a:p>
        </p:txBody>
      </p:sp>
      <p:sp>
        <p:nvSpPr>
          <p:cNvPr id="34" name="Text Box 9"/>
          <p:cNvSpPr txBox="1">
            <a:spLocks noChangeArrowheads="1"/>
          </p:cNvSpPr>
          <p:nvPr/>
        </p:nvSpPr>
        <p:spPr bwMode="auto">
          <a:xfrm>
            <a:off x="5549102" y="4077072"/>
            <a:ext cx="2047234"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a:solidFill>
                  <a:schemeClr val="tx2"/>
                </a:solidFill>
                <a:latin typeface="Trebuchet MS" pitchFamily="34" charset="0"/>
                <a:ea typeface="Tahoma" pitchFamily="34" charset="0"/>
                <a:cs typeface="Tahoma" pitchFamily="34" charset="0"/>
              </a:rPr>
              <a:t>OpenCL 2.0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Provisional Specification released for public review</a:t>
            </a:r>
          </a:p>
        </p:txBody>
      </p:sp>
      <p:sp>
        <p:nvSpPr>
          <p:cNvPr id="35" name="Line 25"/>
          <p:cNvSpPr>
            <a:spLocks noChangeShapeType="1"/>
          </p:cNvSpPr>
          <p:nvPr/>
        </p:nvSpPr>
        <p:spPr bwMode="auto">
          <a:xfrm>
            <a:off x="6629857" y="4993666"/>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Tree>
    <p:extLst>
      <p:ext uri="{BB962C8B-B14F-4D97-AF65-F5344CB8AC3E}">
        <p14:creationId xmlns:p14="http://schemas.microsoft.com/office/powerpoint/2010/main" val="10423214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7664" y="2204864"/>
            <a:ext cx="5688632" cy="2062103"/>
          </a:xfrm>
          <a:prstGeom prst="rect">
            <a:avLst/>
          </a:prstGeom>
          <a:noFill/>
        </p:spPr>
        <p:txBody>
          <a:bodyPr wrap="square" rtlCol="0">
            <a:spAutoFit/>
          </a:bodyPr>
          <a:lstStyle/>
          <a:p>
            <a:r>
              <a:rPr lang="en-US" sz="3200" dirty="0">
                <a:solidFill>
                  <a:srgbClr val="000000"/>
                </a:solidFill>
                <a:latin typeface="Menlo"/>
                <a:ea typeface="Menlo"/>
                <a:cs typeface="Menlo"/>
              </a:rPr>
              <a:t>% </a:t>
            </a:r>
            <a:r>
              <a:rPr lang="en-US" sz="3200" dirty="0" err="1">
                <a:solidFill>
                  <a:srgbClr val="000000"/>
                </a:solidFill>
                <a:latin typeface="Menlo"/>
                <a:ea typeface="Menlo"/>
                <a:cs typeface="Menlo"/>
              </a:rPr>
              <a:t>gcc</a:t>
            </a:r>
            <a:r>
              <a:rPr lang="en-US" sz="3200" dirty="0">
                <a:solidFill>
                  <a:srgbClr val="000000"/>
                </a:solidFill>
                <a:latin typeface="Menlo"/>
                <a:ea typeface="Menlo"/>
                <a:cs typeface="Menlo"/>
              </a:rPr>
              <a:t> </a:t>
            </a:r>
            <a:r>
              <a:rPr lang="en-US" sz="3200" dirty="0" err="1">
                <a:solidFill>
                  <a:srgbClr val="000000"/>
                </a:solidFill>
                <a:latin typeface="Menlo"/>
                <a:ea typeface="Menlo"/>
                <a:cs typeface="Menlo"/>
              </a:rPr>
              <a:t>test.c</a:t>
            </a:r>
            <a:r>
              <a:rPr lang="en-US" sz="3200" dirty="0">
                <a:solidFill>
                  <a:srgbClr val="000000"/>
                </a:solidFill>
                <a:latin typeface="Menlo"/>
                <a:ea typeface="Menlo"/>
                <a:cs typeface="Menlo"/>
              </a:rPr>
              <a:t> -o test          </a:t>
            </a:r>
          </a:p>
          <a:p>
            <a:endParaRPr lang="en-US" sz="3200" dirty="0">
              <a:solidFill>
                <a:srgbClr val="000000"/>
              </a:solidFill>
              <a:latin typeface="Menlo"/>
              <a:ea typeface="Menlo"/>
              <a:cs typeface="Menlo"/>
            </a:endParaRPr>
          </a:p>
          <a:p>
            <a:r>
              <a:rPr lang="en-US" sz="3200" dirty="0">
                <a:solidFill>
                  <a:srgbClr val="000000"/>
                </a:solidFill>
                <a:latin typeface="Menlo"/>
                <a:ea typeface="Menlo"/>
                <a:cs typeface="Menlo"/>
              </a:rPr>
              <a:t>% ./test</a:t>
            </a:r>
          </a:p>
          <a:p>
            <a:r>
              <a:rPr lang="en-US" sz="3200" dirty="0">
                <a:solidFill>
                  <a:srgbClr val="000000"/>
                </a:solidFill>
                <a:latin typeface="Menlo"/>
                <a:ea typeface="Menlo"/>
                <a:cs typeface="Menlo"/>
              </a:rPr>
              <a:t>got </a:t>
            </a:r>
            <a:r>
              <a:rPr lang="en-US" sz="3200" dirty="0" err="1">
                <a:solidFill>
                  <a:srgbClr val="000000"/>
                </a:solidFill>
                <a:latin typeface="Menlo"/>
                <a:ea typeface="Menlo"/>
                <a:cs typeface="Menlo"/>
              </a:rPr>
              <a:t>ptr</a:t>
            </a:r>
            <a:r>
              <a:rPr lang="en-US" sz="3200" dirty="0">
                <a:solidFill>
                  <a:srgbClr val="000000"/>
                </a:solidFill>
                <a:latin typeface="Menlo"/>
                <a:ea typeface="Menlo"/>
                <a:cs typeface="Menlo"/>
              </a:rPr>
              <a:t> 0x7f84b0c03350</a:t>
            </a:r>
            <a:endParaRPr lang="en-US" sz="3200" dirty="0">
              <a:latin typeface="Menlo Regular"/>
              <a:cs typeface="Menlo Regular"/>
            </a:endParaRPr>
          </a:p>
        </p:txBody>
      </p:sp>
    </p:spTree>
    <p:extLst>
      <p:ext uri="{BB962C8B-B14F-4D97-AF65-F5344CB8AC3E}">
        <p14:creationId xmlns:p14="http://schemas.microsoft.com/office/powerpoint/2010/main" val="37097320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normAutofit/>
          </a:bodyPr>
          <a:lstStyle/>
          <a:p>
            <a:r>
              <a:rPr lang="en-US" dirty="0"/>
              <a:t>A non-NULL pointer was returned</a:t>
            </a:r>
          </a:p>
          <a:p>
            <a:r>
              <a:rPr lang="en-US" dirty="0"/>
              <a:t>Both OS X and Linux will </a:t>
            </a:r>
            <a:r>
              <a:rPr lang="en-US" i="1" dirty="0"/>
              <a:t>oversubscribe</a:t>
            </a:r>
            <a:r>
              <a:rPr lang="en-US" dirty="0"/>
              <a:t> memory</a:t>
            </a:r>
          </a:p>
          <a:p>
            <a:r>
              <a:rPr lang="en-US" dirty="0"/>
              <a:t>When will this memory actually get allocated?</a:t>
            </a:r>
          </a:p>
          <a:p>
            <a:r>
              <a:rPr lang="en-US" dirty="0"/>
              <a:t>Checking the return value of </a:t>
            </a:r>
            <a:r>
              <a:rPr lang="en-US" dirty="0" err="1"/>
              <a:t>malloc</a:t>
            </a:r>
            <a:r>
              <a:rPr lang="en-US" dirty="0"/>
              <a:t>/</a:t>
            </a:r>
            <a:r>
              <a:rPr lang="en-US" dirty="0" err="1"/>
              <a:t>calloc</a:t>
            </a:r>
            <a:r>
              <a:rPr lang="en-US" dirty="0"/>
              <a:t> is useless – </a:t>
            </a:r>
            <a:r>
              <a:rPr lang="en-US" dirty="0" err="1"/>
              <a:t>malloc</a:t>
            </a:r>
            <a:r>
              <a:rPr lang="en-US" dirty="0"/>
              <a:t> </a:t>
            </a:r>
            <a:r>
              <a:rPr lang="en-US" i="1" dirty="0"/>
              <a:t>never*</a:t>
            </a:r>
            <a:r>
              <a:rPr lang="en-US" dirty="0"/>
              <a:t> returns NULL!</a:t>
            </a:r>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br>
              <a:rPr lang="sk-SK" sz="1400" b="1" dirty="0">
                <a:solidFill>
                  <a:srgbClr val="3366FF"/>
                </a:solidFill>
                <a:latin typeface="Courier New"/>
                <a:cs typeface="Courier New"/>
              </a:rPr>
            </a:br>
            <a:r>
              <a:rPr lang="sk-SK" sz="1400" b="1" dirty="0">
                <a:solidFill>
                  <a:srgbClr val="3366FF"/>
                </a:solidFill>
                <a:latin typeface="Courier New"/>
                <a:cs typeface="Courier New"/>
              </a:rPr>
              <a:t>             malloc(len*sizeof(float));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
        <p:nvSpPr>
          <p:cNvPr id="3" name="TextBox 2"/>
          <p:cNvSpPr txBox="1"/>
          <p:nvPr/>
        </p:nvSpPr>
        <p:spPr>
          <a:xfrm>
            <a:off x="107504" y="6488668"/>
            <a:ext cx="5270531" cy="369332"/>
          </a:xfrm>
          <a:prstGeom prst="rect">
            <a:avLst/>
          </a:prstGeom>
          <a:noFill/>
        </p:spPr>
        <p:txBody>
          <a:bodyPr wrap="none" rtlCol="0">
            <a:spAutoFit/>
          </a:bodyPr>
          <a:lstStyle/>
          <a:p>
            <a:r>
              <a:rPr lang="en-GB" dirty="0"/>
              <a:t>* This might not be true for an embedded system</a:t>
            </a:r>
          </a:p>
        </p:txBody>
      </p:sp>
    </p:spTree>
    <p:extLst>
      <p:ext uri="{BB962C8B-B14F-4D97-AF65-F5344CB8AC3E}">
        <p14:creationId xmlns:p14="http://schemas.microsoft.com/office/powerpoint/2010/main" val="10660584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lstStyle/>
          <a:p>
            <a:r>
              <a:rPr lang="en-US" dirty="0"/>
              <a:t>This program does not actually allocate any memory</a:t>
            </a:r>
          </a:p>
          <a:p>
            <a:r>
              <a:rPr lang="en-US" dirty="0"/>
              <a:t>We call </a:t>
            </a:r>
            <a:r>
              <a:rPr lang="en-US" dirty="0" err="1"/>
              <a:t>malloc</a:t>
            </a:r>
            <a:r>
              <a:rPr lang="en-US" dirty="0"/>
              <a:t>, but we never use it!</a:t>
            </a:r>
          </a:p>
        </p:txBody>
      </p:sp>
      <p:sp>
        <p:nvSpPr>
          <p:cNvPr id="8" name="TextBox 7"/>
          <p:cNvSpPr txBox="1"/>
          <p:nvPr/>
        </p:nvSpPr>
        <p:spPr>
          <a:xfrm>
            <a:off x="4644008" y="1556792"/>
            <a:ext cx="4392488" cy="3323987"/>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p>
          <a:p>
            <a:r>
              <a:rPr lang="en-US" sz="1400" b="1" dirty="0">
                <a:solidFill>
                  <a:srgbClr val="3366FF"/>
                </a:solidFill>
                <a:latin typeface="Courier New"/>
                <a:cs typeface="Courier New"/>
              </a:rPr>
              <a:t>main </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16 * 1024*1024;</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float *buffer = </a:t>
            </a:r>
            <a:br>
              <a:rPr lang="en-US" sz="1400" b="1" dirty="0">
                <a:solidFill>
                  <a:srgbClr val="3366FF"/>
                </a:solidFill>
                <a:latin typeface="Courier New"/>
                <a:cs typeface="Courier New"/>
              </a:rPr>
            </a:b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return 0;</a:t>
            </a:r>
          </a:p>
          <a:p>
            <a:r>
              <a:rPr lang="en-US" sz="1400" b="1" dirty="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31441361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normAutofit fontScale="92500"/>
          </a:bodyPr>
          <a:lstStyle/>
          <a:p>
            <a:r>
              <a:rPr lang="en-US" dirty="0"/>
              <a:t>So what happens here?</a:t>
            </a:r>
          </a:p>
          <a:p>
            <a:r>
              <a:rPr lang="en-US" dirty="0"/>
              <a:t>The pointer we got back, when accessed, will trigger a page fault in the kernel.</a:t>
            </a:r>
          </a:p>
          <a:p>
            <a:r>
              <a:rPr lang="en-US" dirty="0"/>
              <a:t>The kernel will then allocate us some memory, and allow us to write to it.</a:t>
            </a:r>
          </a:p>
          <a:p>
            <a:r>
              <a:rPr lang="en-US" dirty="0"/>
              <a:t>But how much was allocated in this code? Only 4096 bytes (one page)</a:t>
            </a:r>
          </a:p>
        </p:txBody>
      </p:sp>
      <p:sp>
        <p:nvSpPr>
          <p:cNvPr id="8" name="TextBox 7"/>
          <p:cNvSpPr txBox="1"/>
          <p:nvPr/>
        </p:nvSpPr>
        <p:spPr>
          <a:xfrm>
            <a:off x="4644008" y="1556792"/>
            <a:ext cx="4392488" cy="3754874"/>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p>
          <a:p>
            <a:r>
              <a:rPr lang="en-US" sz="1400" b="1" dirty="0">
                <a:solidFill>
                  <a:srgbClr val="3366FF"/>
                </a:solidFill>
                <a:latin typeface="Courier New"/>
                <a:cs typeface="Courier New"/>
              </a:rPr>
              <a:t>main </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16 * 1024*1024;</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float *buffer = </a:t>
            </a:r>
            <a:br>
              <a:rPr lang="en-US" sz="1400" b="1" dirty="0">
                <a:solidFill>
                  <a:srgbClr val="3366FF"/>
                </a:solidFill>
                <a:latin typeface="Courier New"/>
                <a:cs typeface="Courier New"/>
              </a:rPr>
            </a:b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buffer[0] = 10.0f;</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return 0;</a:t>
            </a:r>
          </a:p>
          <a:p>
            <a:r>
              <a:rPr lang="en-US" sz="1400" b="1" dirty="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16894912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3" name="Content Placeholder 2"/>
          <p:cNvSpPr>
            <a:spLocks noGrp="1"/>
          </p:cNvSpPr>
          <p:nvPr>
            <p:ph idx="1"/>
          </p:nvPr>
        </p:nvSpPr>
        <p:spPr>
          <a:xfrm>
            <a:off x="457200" y="1600200"/>
            <a:ext cx="8229600" cy="4853136"/>
          </a:xfrm>
        </p:spPr>
        <p:txBody>
          <a:bodyPr>
            <a:normAutofit lnSpcReduction="10000"/>
          </a:bodyPr>
          <a:lstStyle/>
          <a:p>
            <a:pPr>
              <a:lnSpc>
                <a:spcPct val="110000"/>
              </a:lnSpc>
            </a:pPr>
            <a:r>
              <a:rPr lang="en-US" dirty="0"/>
              <a:t>4KB pages will be allocated at a time, and can also be swapped to disk dynamically</a:t>
            </a:r>
          </a:p>
          <a:p>
            <a:pPr>
              <a:lnSpc>
                <a:spcPct val="110000"/>
              </a:lnSpc>
            </a:pPr>
            <a:r>
              <a:rPr lang="en-US" dirty="0"/>
              <a:t>In fact, an allocation may not even be contiguous</a:t>
            </a:r>
          </a:p>
          <a:p>
            <a:pPr>
              <a:lnSpc>
                <a:spcPct val="110000"/>
              </a:lnSpc>
            </a:pPr>
            <a:r>
              <a:rPr lang="en-US" dirty="0"/>
              <a:t>So, </a:t>
            </a:r>
            <a:r>
              <a:rPr lang="en-US" dirty="0" err="1"/>
              <a:t>enqueueRead</a:t>
            </a:r>
            <a:r>
              <a:rPr lang="en-US" dirty="0"/>
              <a:t>/</a:t>
            </a:r>
            <a:r>
              <a:rPr lang="en-US" dirty="0" err="1"/>
              <a:t>enqueueWrite</a:t>
            </a:r>
            <a:r>
              <a:rPr lang="en-US" dirty="0"/>
              <a:t> </a:t>
            </a:r>
            <a:r>
              <a:rPr lang="en-US" b="1" i="1" dirty="0"/>
              <a:t>must</a:t>
            </a:r>
            <a:r>
              <a:rPr lang="en-US" dirty="0"/>
              <a:t> incur an additional host memory to host memory copy, wasting bandwidth and costing performance</a:t>
            </a:r>
          </a:p>
        </p:txBody>
      </p:sp>
    </p:spTree>
    <p:extLst>
      <p:ext uri="{BB962C8B-B14F-4D97-AF65-F5344CB8AC3E}">
        <p14:creationId xmlns:p14="http://schemas.microsoft.com/office/powerpoint/2010/main" val="25293001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b="1" dirty="0" err="1"/>
              <a:t>EnqueueWrite</a:t>
            </a:r>
            <a:r>
              <a:rPr lang="en-US" dirty="0"/>
              <a:t>:</a:t>
            </a:r>
          </a:p>
          <a:p>
            <a:pPr lvl="1"/>
            <a:r>
              <a:rPr lang="en-US" dirty="0"/>
              <a:t>Allocate contiguous portion of DRAM</a:t>
            </a:r>
          </a:p>
          <a:p>
            <a:pPr lvl="1"/>
            <a:r>
              <a:rPr lang="en-US" dirty="0"/>
              <a:t>Copy host data into this contiguous memory</a:t>
            </a:r>
          </a:p>
          <a:p>
            <a:pPr lvl="1"/>
            <a:r>
              <a:rPr lang="en-US" dirty="0"/>
              <a:t>Signal the DMA engines to start the transfer</a:t>
            </a:r>
          </a:p>
          <a:p>
            <a:r>
              <a:rPr lang="en-US" b="1" dirty="0" err="1"/>
              <a:t>EnqueueRead</a:t>
            </a:r>
            <a:r>
              <a:rPr lang="en-US" dirty="0"/>
              <a:t>:</a:t>
            </a:r>
          </a:p>
          <a:p>
            <a:pPr lvl="1"/>
            <a:r>
              <a:rPr lang="en-US" dirty="0"/>
              <a:t>Allocate contiguous portion of DRAM</a:t>
            </a:r>
          </a:p>
          <a:p>
            <a:pPr lvl="1"/>
            <a:r>
              <a:rPr lang="en-US" dirty="0"/>
              <a:t>Signal DMA engine to start transfer</a:t>
            </a:r>
          </a:p>
          <a:p>
            <a:pPr lvl="1"/>
            <a:r>
              <a:rPr lang="en-US" dirty="0"/>
              <a:t>Wait for interrupt to signal that the transfer has finished</a:t>
            </a:r>
          </a:p>
          <a:p>
            <a:pPr lvl="1"/>
            <a:r>
              <a:rPr lang="en-US" dirty="0"/>
              <a:t>Copy transferred data from the contiguous memory into memory in the host code’s address space</a:t>
            </a:r>
          </a:p>
        </p:txBody>
      </p:sp>
    </p:spTree>
    <p:extLst>
      <p:ext uri="{BB962C8B-B14F-4D97-AF65-F5344CB8AC3E}">
        <p14:creationId xmlns:p14="http://schemas.microsoft.com/office/powerpoint/2010/main" val="23112800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dirty="0"/>
              <a:t>Pinned memory side-steps this issue by giving the host process </a:t>
            </a:r>
            <a:r>
              <a:rPr lang="en-US" i="1" dirty="0"/>
              <a:t>direct</a:t>
            </a:r>
            <a:r>
              <a:rPr lang="en-US" dirty="0"/>
              <a:t> access to the portions of host memory that the DMA engines read and write to.</a:t>
            </a:r>
          </a:p>
          <a:p>
            <a:r>
              <a:rPr lang="en-US" dirty="0"/>
              <a:t>This results in much less time spent waiting for transfers!</a:t>
            </a:r>
          </a:p>
          <a:p>
            <a:endParaRPr lang="en-US" dirty="0"/>
          </a:p>
          <a:p>
            <a:r>
              <a:rPr lang="en-US" dirty="0"/>
              <a:t>Disclaimer: Not all drivers support it, and it makes allocations much more expensive (so it would be slow to continually allocate and free pinned memory!)</a:t>
            </a:r>
          </a:p>
        </p:txBody>
      </p:sp>
    </p:spTree>
    <p:extLst>
      <p:ext uri="{BB962C8B-B14F-4D97-AF65-F5344CB8AC3E}">
        <p14:creationId xmlns:p14="http://schemas.microsoft.com/office/powerpoint/2010/main" val="27474670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lstStyle/>
          <a:p>
            <a:r>
              <a:rPr lang="en-US" dirty="0"/>
              <a:t>Using Pinned Memory</a:t>
            </a:r>
          </a:p>
        </p:txBody>
      </p:sp>
      <p:sp>
        <p:nvSpPr>
          <p:cNvPr id="4" name="Text Placeholder 3"/>
          <p:cNvSpPr>
            <a:spLocks noGrp="1"/>
          </p:cNvSpPr>
          <p:nvPr>
            <p:ph type="body" sz="half" idx="4294967295"/>
          </p:nvPr>
        </p:nvSpPr>
        <p:spPr>
          <a:xfrm>
            <a:off x="0" y="980728"/>
            <a:ext cx="3779912" cy="5616624"/>
          </a:xfrm>
        </p:spPr>
        <p:txBody>
          <a:bodyPr>
            <a:normAutofit fontScale="62500" lnSpcReduction="20000"/>
          </a:bodyPr>
          <a:lstStyle/>
          <a:p>
            <a:pPr marL="285750" indent="-285750">
              <a:lnSpc>
                <a:spcPct val="110000"/>
              </a:lnSpc>
              <a:buFont typeface="Arial"/>
              <a:buChar char="•"/>
            </a:pPr>
            <a:r>
              <a:rPr lang="en-US" dirty="0"/>
              <a:t>OpenCL has no official support for pinned memory </a:t>
            </a:r>
          </a:p>
          <a:p>
            <a:pPr marL="285750" indent="-285750">
              <a:lnSpc>
                <a:spcPct val="110000"/>
              </a:lnSpc>
              <a:buFont typeface="Arial"/>
              <a:buChar char="•"/>
            </a:pPr>
            <a:r>
              <a:rPr lang="en-US" dirty="0"/>
              <a:t>But e.g. NVIDIA supports pinned memory allocations (</a:t>
            </a:r>
            <a:r>
              <a:rPr lang="en-US" b="1" dirty="0">
                <a:solidFill>
                  <a:srgbClr val="3366FF"/>
                </a:solidFill>
                <a:latin typeface="Courier New"/>
                <a:cs typeface="Courier New"/>
              </a:rPr>
              <a:t>CL_MEM_ALLOC_HOST_PTR</a:t>
            </a:r>
            <a:r>
              <a:rPr lang="en-US" dirty="0">
                <a:solidFill>
                  <a:srgbClr val="3366FF"/>
                </a:solidFill>
              </a:rPr>
              <a:t> </a:t>
            </a:r>
            <a:r>
              <a:rPr lang="en-US" dirty="0"/>
              <a:t>flag)</a:t>
            </a:r>
          </a:p>
          <a:p>
            <a:pPr marL="285750" indent="-285750">
              <a:lnSpc>
                <a:spcPct val="110000"/>
              </a:lnSpc>
              <a:buFont typeface="Arial"/>
              <a:buChar char="•"/>
            </a:pPr>
            <a:r>
              <a:rPr lang="en-US" dirty="0"/>
              <a:t>When you allocate a </a:t>
            </a:r>
            <a:r>
              <a:rPr lang="en-US" dirty="0" err="1"/>
              <a:t>cl_mem</a:t>
            </a:r>
            <a:r>
              <a:rPr lang="en-US" dirty="0"/>
              <a:t> object, you also allocate page-locked host memory of the same size</a:t>
            </a:r>
          </a:p>
          <a:p>
            <a:pPr marL="285750" indent="-285750">
              <a:lnSpc>
                <a:spcPct val="110000"/>
              </a:lnSpc>
              <a:buFont typeface="Arial"/>
              <a:buChar char="•"/>
            </a:pPr>
            <a:r>
              <a:rPr lang="en-US" dirty="0"/>
              <a:t>But this does not return the host pointer </a:t>
            </a:r>
          </a:p>
          <a:p>
            <a:pPr marL="285750" indent="-285750">
              <a:lnSpc>
                <a:spcPct val="110000"/>
              </a:lnSpc>
              <a:buFont typeface="Arial"/>
              <a:buChar char="•"/>
            </a:pPr>
            <a:r>
              <a:rPr lang="en-US" dirty="0"/>
              <a:t>Reading and writing data is handled by </a:t>
            </a:r>
            <a:r>
              <a:rPr lang="en-US" b="1" dirty="0" err="1"/>
              <a:t>enqueueMapBuffer</a:t>
            </a:r>
            <a:r>
              <a:rPr lang="en-US" dirty="0"/>
              <a:t>, which </a:t>
            </a:r>
            <a:r>
              <a:rPr lang="en-US" i="1" dirty="0"/>
              <a:t>does</a:t>
            </a:r>
            <a:r>
              <a:rPr lang="en-US" dirty="0"/>
              <a:t> return the host pointer</a:t>
            </a:r>
          </a:p>
          <a:p>
            <a:pPr marL="285750" indent="-285750">
              <a:lnSpc>
                <a:spcPct val="110000"/>
              </a:lnSpc>
              <a:buFont typeface="Arial"/>
              <a:buChar char="•"/>
            </a:pPr>
            <a:r>
              <a:rPr lang="en-US" dirty="0"/>
              <a:t>Eventually call </a:t>
            </a:r>
            <a:r>
              <a:rPr lang="en-US" dirty="0" err="1"/>
              <a:t>clEnqueueUnmapMemObject</a:t>
            </a:r>
            <a:r>
              <a:rPr lang="en-US" dirty="0"/>
              <a:t> when you're done</a:t>
            </a:r>
          </a:p>
        </p:txBody>
      </p:sp>
      <p:sp>
        <p:nvSpPr>
          <p:cNvPr id="6" name="Content Placeholder 3"/>
          <p:cNvSpPr>
            <a:spLocks noGrp="1"/>
          </p:cNvSpPr>
          <p:nvPr>
            <p:ph idx="4294967295"/>
          </p:nvPr>
        </p:nvSpPr>
        <p:spPr>
          <a:xfrm>
            <a:off x="4032250" y="836613"/>
            <a:ext cx="5111750" cy="5853112"/>
          </a:xfrm>
        </p:spPr>
        <p:txBody>
          <a:bodyPr>
            <a:normAutofit/>
          </a:bodyPr>
          <a:lstStyle/>
          <a:p>
            <a:pPr marL="0" indent="0">
              <a:buNone/>
            </a:pP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context,</a:t>
            </a:r>
          </a:p>
          <a:p>
            <a:pPr marL="0" indent="0">
              <a:buNone/>
            </a:pPr>
            <a:r>
              <a:rPr lang="en-US" sz="1400" b="1" dirty="0">
                <a:solidFill>
                  <a:srgbClr val="3366FF"/>
                </a:solidFill>
                <a:latin typeface="Courier New"/>
                <a:cs typeface="Courier New"/>
              </a:rPr>
              <a:t>  CL_MEM_ALLOC_HOST_PTR, //pinned memory flag</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NULL, //host pointer must be NULL</a:t>
            </a:r>
          </a:p>
          <a:p>
            <a:pPr marL="0" indent="0">
              <a:buNone/>
            </a:pPr>
            <a:r>
              <a:rPr lang="en-US" sz="1400" b="1" dirty="0">
                <a:solidFill>
                  <a:srgbClr val="3366FF"/>
                </a:solidFill>
                <a:latin typeface="Courier New"/>
                <a:cs typeface="Courier New"/>
              </a:rPr>
              <a:t>  NULL</a:t>
            </a: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p>
          <a:p>
            <a:pPr marL="0" indent="0">
              <a:buNone/>
            </a:pPr>
            <a:r>
              <a:rPr lang="en-US" sz="1400" b="1" dirty="0">
                <a:solidFill>
                  <a:srgbClr val="3366FF"/>
                </a:solidFill>
                <a:latin typeface="Courier New"/>
                <a:cs typeface="Courier New"/>
              </a:rPr>
              <a:t>(float *) </a:t>
            </a:r>
            <a:r>
              <a:rPr lang="en-US" sz="1400" b="1" dirty="0" err="1">
                <a:solidFill>
                  <a:srgbClr val="3366FF"/>
                </a:solidFill>
                <a:latin typeface="Courier New"/>
                <a:cs typeface="Courier New"/>
              </a:rPr>
              <a:t>clEnqueueMapBuffer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CL_TRUE, //blocking map</a:t>
            </a:r>
          </a:p>
          <a:p>
            <a:pPr marL="0" indent="0">
              <a:buNone/>
            </a:pPr>
            <a:r>
              <a:rPr lang="en-US" sz="1400" b="1" dirty="0">
                <a:solidFill>
                  <a:srgbClr val="3366FF"/>
                </a:solidFill>
                <a:latin typeface="Courier New"/>
                <a:cs typeface="Courier New"/>
              </a:rPr>
              <a:t>  CL_MAP_WRITE_INVALIDATE_REGION, //write data</a:t>
            </a:r>
          </a:p>
          <a:p>
            <a:pPr marL="0" indent="0">
              <a:buNone/>
            </a:pPr>
            <a:r>
              <a:rPr lang="en-US" sz="1400" b="1" dirty="0">
                <a:solidFill>
                  <a:srgbClr val="3366FF"/>
                </a:solidFill>
                <a:latin typeface="Courier New"/>
                <a:cs typeface="Courier New"/>
              </a:rPr>
              <a:t>  0,       //offset of region</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//amount of data to be mapped</a:t>
            </a:r>
          </a:p>
          <a:p>
            <a:pPr marL="0" indent="0">
              <a:buNone/>
            </a:pPr>
            <a:r>
              <a:rPr lang="en-US" sz="1400" b="1" dirty="0">
                <a:solidFill>
                  <a:srgbClr val="3366FF"/>
                </a:solidFill>
                <a:latin typeface="Courier New"/>
                <a:cs typeface="Courier New"/>
              </a:rPr>
              <a:t>  0, NULL, NULL, //event information</a:t>
            </a:r>
          </a:p>
          <a:p>
            <a:pPr marL="0" indent="0">
              <a:buNone/>
            </a:pPr>
            <a:r>
              <a:rPr lang="en-US" sz="1400" b="1" dirty="0">
                <a:solidFill>
                  <a:srgbClr val="3366FF"/>
                </a:solidFill>
                <a:latin typeface="Courier New"/>
                <a:cs typeface="Courier New"/>
              </a:rPr>
              <a:t>  NULL     //error code pointer</a:t>
            </a:r>
          </a:p>
          <a:p>
            <a:pPr marL="0" indent="0">
              <a:buNone/>
            </a:pPr>
            <a:r>
              <a:rPr lang="en-US" sz="1400" b="1" dirty="0">
                <a:solidFill>
                  <a:srgbClr val="3366FF"/>
                </a:solidFill>
                <a:latin typeface="Courier New"/>
                <a:cs typeface="Courier New"/>
              </a:rPr>
              <a:t>);</a:t>
            </a:r>
          </a:p>
        </p:txBody>
      </p:sp>
      <p:sp>
        <p:nvSpPr>
          <p:cNvPr id="3" name="TextBox 2"/>
          <p:cNvSpPr txBox="1"/>
          <p:nvPr/>
        </p:nvSpPr>
        <p:spPr>
          <a:xfrm>
            <a:off x="4067944" y="6093296"/>
            <a:ext cx="5076056" cy="461665"/>
          </a:xfrm>
          <a:prstGeom prst="rect">
            <a:avLst/>
          </a:prstGeom>
          <a:noFill/>
        </p:spPr>
        <p:txBody>
          <a:bodyPr wrap="square" rtlCol="0">
            <a:spAutoFit/>
          </a:bodyPr>
          <a:lstStyle/>
          <a:p>
            <a:r>
              <a:rPr lang="en-US" sz="1200" b="1" dirty="0">
                <a:solidFill>
                  <a:srgbClr val="3366FF"/>
                </a:solidFill>
                <a:latin typeface="Courier New"/>
                <a:cs typeface="Courier New"/>
              </a:rPr>
              <a:t>CL_MAP_WRITE_INVALIDATE_REGION </a:t>
            </a:r>
            <a:r>
              <a:rPr lang="en-US" sz="1200" b="1" dirty="0">
                <a:cs typeface="Courier New"/>
              </a:rPr>
              <a:t>is a v1.2 feature; if using v1.1 or earlier, would have to use </a:t>
            </a:r>
            <a:r>
              <a:rPr lang="en-US" sz="1200" b="1" dirty="0">
                <a:solidFill>
                  <a:srgbClr val="3366FF"/>
                </a:solidFill>
                <a:latin typeface="Courier New"/>
                <a:cs typeface="Courier New"/>
              </a:rPr>
              <a:t>CL_MAP_WRITE </a:t>
            </a:r>
            <a:r>
              <a:rPr lang="en-US" sz="1200" b="1" dirty="0">
                <a:cs typeface="Courier New"/>
              </a:rPr>
              <a:t>instead</a:t>
            </a:r>
            <a:r>
              <a:rPr lang="en-US" sz="1200" b="1" dirty="0">
                <a:solidFill>
                  <a:srgbClr val="3366FF"/>
                </a:solidFill>
                <a:latin typeface="Courier New"/>
                <a:cs typeface="Courier New"/>
              </a:rPr>
              <a:t>.</a:t>
            </a:r>
            <a:endParaRPr lang="en-GB" sz="1200" dirty="0"/>
          </a:p>
        </p:txBody>
      </p:sp>
    </p:spTree>
    <p:extLst>
      <p:ext uri="{BB962C8B-B14F-4D97-AF65-F5344CB8AC3E}">
        <p14:creationId xmlns:p14="http://schemas.microsoft.com/office/powerpoint/2010/main" val="36816038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Caveats</a:t>
            </a:r>
          </a:p>
        </p:txBody>
      </p:sp>
      <p:sp>
        <p:nvSpPr>
          <p:cNvPr id="3" name="Content Placeholder 2"/>
          <p:cNvSpPr>
            <a:spLocks noGrp="1"/>
          </p:cNvSpPr>
          <p:nvPr>
            <p:ph idx="1"/>
          </p:nvPr>
        </p:nvSpPr>
        <p:spPr/>
        <p:txBody>
          <a:bodyPr>
            <a:normAutofit fontScale="92500" lnSpcReduction="10000"/>
          </a:bodyPr>
          <a:lstStyle/>
          <a:p>
            <a:r>
              <a:rPr lang="en-US" dirty="0"/>
              <a:t>Again, allocating pinned memory is much more expensive (about 100x slower) than regular memory, so frequent allocations will be bad for performance.</a:t>
            </a:r>
          </a:p>
          <a:p>
            <a:r>
              <a:rPr lang="en-US" dirty="0"/>
              <a:t>However, frequent reads and writes will be much faster!</a:t>
            </a:r>
          </a:p>
          <a:p>
            <a:r>
              <a:rPr lang="en-US" dirty="0"/>
              <a:t>Not all platforms support pinned memory. But, the above method will still work, and at least will not be any slower than regular use</a:t>
            </a:r>
          </a:p>
        </p:txBody>
      </p:sp>
    </p:spTree>
    <p:extLst>
      <p:ext uri="{BB962C8B-B14F-4D97-AF65-F5344CB8AC3E}">
        <p14:creationId xmlns:p14="http://schemas.microsoft.com/office/powerpoint/2010/main" val="61973380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 for C Programmers</a:t>
            </a:r>
          </a:p>
        </p:txBody>
      </p:sp>
      <p:sp>
        <p:nvSpPr>
          <p:cNvPr id="7" name="Text Placeholder 6"/>
          <p:cNvSpPr>
            <a:spLocks noGrp="1"/>
          </p:cNvSpPr>
          <p:nvPr>
            <p:ph type="body" idx="1"/>
          </p:nvPr>
        </p:nvSpPr>
        <p:spPr/>
        <p:txBody>
          <a:bodyPr/>
          <a:lstStyle/>
          <a:p>
            <a:r>
              <a:rPr lang="en-GB" dirty="0">
                <a:solidFill>
                  <a:schemeClr val="tx1"/>
                </a:solidFill>
              </a:rPr>
              <a:t>Appendix D</a:t>
            </a:r>
          </a:p>
        </p:txBody>
      </p:sp>
    </p:spTree>
    <p:extLst>
      <p:ext uri="{BB962C8B-B14F-4D97-AF65-F5344CB8AC3E}">
        <p14:creationId xmlns:p14="http://schemas.microsoft.com/office/powerpoint/2010/main" val="362628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recognize buildings and landmarks and provides relevant data from internet</a:t>
            </a:r>
          </a:p>
        </p:txBody>
      </p:sp>
    </p:spTree>
    <p:extLst>
      <p:ext uri="{BB962C8B-B14F-4D97-AF65-F5344CB8AC3E}">
        <p14:creationId xmlns:p14="http://schemas.microsoft.com/office/powerpoint/2010/main" val="198010263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 for C programmers</a:t>
            </a:r>
          </a:p>
        </p:txBody>
      </p:sp>
      <p:sp>
        <p:nvSpPr>
          <p:cNvPr id="5" name="Content Placeholder 4"/>
          <p:cNvSpPr>
            <a:spLocks noGrp="1"/>
          </p:cNvSpPr>
          <p:nvPr>
            <p:ph idx="1"/>
          </p:nvPr>
        </p:nvSpPr>
        <p:spPr/>
        <p:txBody>
          <a:bodyPr>
            <a:normAutofit fontScale="92500"/>
          </a:bodyPr>
          <a:lstStyle/>
          <a:p>
            <a:r>
              <a:rPr lang="en-GB" dirty="0"/>
              <a:t>This Appendix shows and highlights some of the basic features and principles of C++.</a:t>
            </a:r>
          </a:p>
          <a:p>
            <a:endParaRPr lang="en-GB" dirty="0"/>
          </a:p>
          <a:p>
            <a:r>
              <a:rPr lang="en-GB" dirty="0"/>
              <a:t>It is intended for the working C programmer.</a:t>
            </a:r>
          </a:p>
          <a:p>
            <a:endParaRPr lang="en-GB" dirty="0"/>
          </a:p>
          <a:p>
            <a:r>
              <a:rPr lang="en-GB" dirty="0"/>
              <a:t>The C++ standards:</a:t>
            </a:r>
          </a:p>
          <a:p>
            <a:pPr lvl="1"/>
            <a:r>
              <a:rPr lang="en-GB" dirty="0"/>
              <a:t>ISO/ANSI Standard 1998 (revision 2003)</a:t>
            </a:r>
          </a:p>
          <a:p>
            <a:pPr lvl="1"/>
            <a:r>
              <a:rPr lang="en-GB" dirty="0"/>
              <a:t>ISO/ANSI Standard 2011 (aka C++0x or C++11) </a:t>
            </a:r>
          </a:p>
          <a:p>
            <a:endParaRPr lang="en-GB" dirty="0"/>
          </a:p>
        </p:txBody>
      </p:sp>
    </p:spTree>
    <p:extLst>
      <p:ext uri="{BB962C8B-B14F-4D97-AF65-F5344CB8AC3E}">
        <p14:creationId xmlns:p14="http://schemas.microsoft.com/office/powerpoint/2010/main" val="1773369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Comments, includes, and variable definitions</a:t>
            </a:r>
          </a:p>
        </p:txBody>
      </p:sp>
      <p:sp>
        <p:nvSpPr>
          <p:cNvPr id="3" name="Content Placeholder 2"/>
          <p:cNvSpPr>
            <a:spLocks noGrp="1"/>
          </p:cNvSpPr>
          <p:nvPr>
            <p:ph idx="1"/>
          </p:nvPr>
        </p:nvSpPr>
        <p:spPr>
          <a:xfrm>
            <a:off x="107504" y="1600200"/>
            <a:ext cx="8928992" cy="4997152"/>
          </a:xfrm>
        </p:spPr>
        <p:txBody>
          <a:bodyPr>
            <a:normAutofit/>
          </a:bodyPr>
          <a:lstStyle/>
          <a:p>
            <a:r>
              <a:rPr lang="en-GB" dirty="0"/>
              <a:t>Single line comments:</a:t>
            </a:r>
          </a:p>
          <a:p>
            <a:pPr marL="0" indent="0">
              <a:buNone/>
            </a:pPr>
            <a:r>
              <a:rPr lang="en-GB" dirty="0">
                <a:latin typeface="Courier New Bold"/>
              </a:rPr>
              <a:t>   </a:t>
            </a:r>
            <a:r>
              <a:rPr lang="en-GB" sz="2400" dirty="0">
                <a:solidFill>
                  <a:schemeClr val="tx1">
                    <a:lumMod val="85000"/>
                  </a:schemeClr>
                </a:solidFill>
                <a:latin typeface="Courier New Bold"/>
              </a:rPr>
              <a:t>// this is a C++ comment</a:t>
            </a:r>
          </a:p>
          <a:p>
            <a:r>
              <a:rPr lang="en-GB" dirty="0"/>
              <a:t>C includes are prefixed with “c”:</a:t>
            </a:r>
          </a:p>
          <a:p>
            <a:pPr marL="0" indent="0">
              <a:buNone/>
            </a:pPr>
            <a:r>
              <a:rPr lang="en-GB" dirty="0"/>
              <a:t>   </a:t>
            </a:r>
            <a:r>
              <a:rPr lang="en-GB" sz="2400" dirty="0"/>
              <a:t>   </a:t>
            </a:r>
            <a:r>
              <a:rPr lang="en-GB" sz="2400" dirty="0">
                <a:latin typeface="Courier New Bold"/>
              </a:rPr>
              <a:t>#include &lt;</a:t>
            </a:r>
            <a:r>
              <a:rPr lang="en-GB" sz="2400" dirty="0" err="1">
                <a:latin typeface="Courier New Bold"/>
              </a:rPr>
              <a:t>cstdio</a:t>
            </a:r>
            <a:r>
              <a:rPr lang="en-GB" sz="2400" dirty="0">
                <a:latin typeface="Courier New Bold"/>
              </a:rPr>
              <a:t>&gt;</a:t>
            </a:r>
          </a:p>
          <a:p>
            <a:r>
              <a:rPr lang="en-GB" dirty="0"/>
              <a:t>IO from keyboard and to console</a:t>
            </a:r>
          </a:p>
          <a:p>
            <a:pPr marL="0" indent="0">
              <a:buNone/>
            </a:pPr>
            <a:r>
              <a:rPr lang="en-GB" sz="2600" dirty="0">
                <a:latin typeface="Letter Gothic Std"/>
              </a:rPr>
              <a:t>   </a:t>
            </a:r>
            <a:r>
              <a:rPr lang="en-GB" sz="2400" dirty="0">
                <a:latin typeface="Letter Gothic Std"/>
              </a:rPr>
              <a:t>   </a:t>
            </a:r>
            <a:r>
              <a:rPr lang="en-GB" sz="2400" dirty="0">
                <a:latin typeface="Courier New Bold"/>
              </a:rPr>
              <a:t>#include &lt;</a:t>
            </a:r>
            <a:r>
              <a:rPr lang="en-GB" sz="2400" dirty="0" err="1">
                <a:latin typeface="Courier New Bold"/>
              </a:rPr>
              <a:t>iosteam</a:t>
            </a:r>
            <a:r>
              <a:rPr lang="en-GB" sz="2400" dirty="0">
                <a:latin typeface="Courier New Bold"/>
              </a:rPr>
              <a:t>&gt;</a:t>
            </a:r>
          </a:p>
          <a:p>
            <a:pPr marL="0"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int</a:t>
            </a:r>
            <a:r>
              <a:rPr lang="en-GB" sz="2400" dirty="0">
                <a:solidFill>
                  <a:schemeClr val="accent2"/>
                </a:solidFill>
                <a:latin typeface="Courier New Bold"/>
              </a:rPr>
              <a:t> </a:t>
            </a:r>
            <a:r>
              <a:rPr lang="en-GB" sz="2400" dirty="0">
                <a:latin typeface="Courier New Bold"/>
              </a:rPr>
              <a:t>a</a:t>
            </a:r>
            <a:r>
              <a:rPr lang="en-GB" sz="2400" dirty="0">
                <a:solidFill>
                  <a:schemeClr val="tx1">
                    <a:lumMod val="85000"/>
                  </a:schemeClr>
                </a:solidFill>
                <a:latin typeface="Courier New Bold"/>
              </a:rPr>
              <a:t>;  </a:t>
            </a:r>
          </a:p>
          <a:p>
            <a:pPr marL="0" indent="0">
              <a:buNone/>
            </a:pPr>
            <a:r>
              <a:rPr lang="en-GB" sz="2400" dirty="0">
                <a:latin typeface="Courier New Bold"/>
              </a:rPr>
              <a:t>   </a:t>
            </a:r>
            <a:r>
              <a:rPr lang="en-GB" sz="2400" dirty="0" err="1">
                <a:latin typeface="Courier New Bold"/>
              </a:rPr>
              <a:t>std</a:t>
            </a:r>
            <a:r>
              <a:rPr lang="en-GB" sz="2400" dirty="0">
                <a:latin typeface="Courier New Bold"/>
              </a:rPr>
              <a:t>::</a:t>
            </a:r>
            <a:r>
              <a:rPr lang="en-GB" sz="2400" dirty="0" err="1">
                <a:latin typeface="Courier New Bold"/>
              </a:rPr>
              <a:t>cin</a:t>
            </a:r>
            <a:r>
              <a:rPr lang="en-GB" sz="2400" dirty="0">
                <a:latin typeface="Courier New Bold"/>
              </a:rPr>
              <a:t> &gt;&gt; a;  </a:t>
            </a:r>
            <a:r>
              <a:rPr lang="en-GB" sz="2400" dirty="0">
                <a:solidFill>
                  <a:schemeClr val="tx1">
                    <a:lumMod val="85000"/>
                  </a:schemeClr>
                </a:solidFill>
                <a:latin typeface="Courier New Bold"/>
              </a:rPr>
              <a:t>// input integer to ‘a’</a:t>
            </a:r>
          </a:p>
          <a:p>
            <a:pPr marL="0" indent="0">
              <a:buNone/>
            </a:pPr>
            <a:r>
              <a:rPr lang="en-GB" sz="2400" dirty="0">
                <a:latin typeface="Courier New Bold"/>
              </a:rPr>
              <a:t>   </a:t>
            </a:r>
            <a:r>
              <a:rPr lang="en-GB" sz="2400" dirty="0" err="1">
                <a:latin typeface="Courier New Bold"/>
              </a:rPr>
              <a:t>std</a:t>
            </a:r>
            <a:r>
              <a:rPr lang="en-GB" sz="2400" dirty="0">
                <a:latin typeface="Courier New Bold"/>
              </a:rPr>
              <a:t>::</a:t>
            </a:r>
            <a:r>
              <a:rPr lang="en-GB" sz="2400" dirty="0" err="1">
                <a:latin typeface="Courier New Bold"/>
              </a:rPr>
              <a:t>cout</a:t>
            </a:r>
            <a:r>
              <a:rPr lang="en-GB" sz="2400" dirty="0">
                <a:latin typeface="Courier New Bold"/>
              </a:rPr>
              <a:t> &lt;&lt; a; </a:t>
            </a:r>
            <a:r>
              <a:rPr lang="en-GB" sz="2400" dirty="0">
                <a:solidFill>
                  <a:schemeClr val="tx1">
                    <a:lumMod val="85000"/>
                  </a:schemeClr>
                </a:solidFill>
                <a:latin typeface="Courier New Bold"/>
              </a:rPr>
              <a:t>// outputs ‘a’ to console</a:t>
            </a:r>
          </a:p>
          <a:p>
            <a:endParaRPr lang="en-GB" dirty="0"/>
          </a:p>
          <a:p>
            <a:endParaRPr lang="en-GB" dirty="0"/>
          </a:p>
        </p:txBody>
      </p:sp>
    </p:spTree>
    <p:extLst>
      <p:ext uri="{BB962C8B-B14F-4D97-AF65-F5344CB8AC3E}">
        <p14:creationId xmlns:p14="http://schemas.microsoft.com/office/powerpoint/2010/main" val="12535182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Namespaces</a:t>
            </a:r>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Definitions and variables can be scoped with namespaces.</a:t>
            </a:r>
          </a:p>
          <a:p>
            <a:pPr marL="457200" lvl="1" indent="0">
              <a:buNone/>
            </a:pPr>
            <a:r>
              <a:rPr lang="en-GB" dirty="0"/>
              <a:t> :: is used to dereference.</a:t>
            </a:r>
          </a:p>
          <a:p>
            <a:r>
              <a:rPr lang="en-GB" dirty="0"/>
              <a:t>Using namespace opens names space into current scope.</a:t>
            </a:r>
          </a:p>
          <a:p>
            <a:r>
              <a:rPr lang="en-GB" dirty="0"/>
              <a:t>Default namespace is std.</a:t>
            </a:r>
          </a:p>
          <a:p>
            <a:pPr marL="0" indent="0">
              <a:buNone/>
            </a:pPr>
            <a:endParaRPr lang="en-GB" dirty="0"/>
          </a:p>
          <a:p>
            <a:pPr marL="0" indent="0">
              <a:buNone/>
            </a:pPr>
            <a:r>
              <a:rPr lang="en-GB" b="1" dirty="0">
                <a:latin typeface="Courier New Bold"/>
              </a:rPr>
              <a:t> </a:t>
            </a:r>
            <a:r>
              <a:rPr lang="en-GB" sz="2900" b="1" dirty="0">
                <a:latin typeface="Courier New Bold"/>
              </a:rPr>
              <a:t>#</a:t>
            </a:r>
            <a:r>
              <a:rPr lang="en-GB" sz="2900" b="1" dirty="0">
                <a:solidFill>
                  <a:schemeClr val="accent2"/>
                </a:solidFill>
                <a:latin typeface="Courier New Bold"/>
              </a:rPr>
              <a:t>include</a:t>
            </a:r>
            <a:r>
              <a:rPr lang="en-GB" sz="2900" b="1" dirty="0">
                <a:latin typeface="Courier New Bold"/>
              </a:rPr>
              <a:t> </a:t>
            </a:r>
            <a:r>
              <a:rPr lang="en-GB" sz="2900" b="1" dirty="0">
                <a:solidFill>
                  <a:schemeClr val="accent4"/>
                </a:solidFill>
                <a:latin typeface="Courier New Bold"/>
              </a:rPr>
              <a:t>&lt;</a:t>
            </a:r>
            <a:r>
              <a:rPr lang="en-GB" sz="2900" b="1" dirty="0" err="1">
                <a:solidFill>
                  <a:schemeClr val="accent4"/>
                </a:solidFill>
                <a:latin typeface="Courier New Bold"/>
              </a:rPr>
              <a:t>iostream</a:t>
            </a:r>
            <a:r>
              <a:rPr lang="en-GB" sz="2900" b="1" dirty="0">
                <a:solidFill>
                  <a:schemeClr val="accent4"/>
                </a:solidFill>
                <a:latin typeface="Courier New Bold"/>
              </a:rPr>
              <a:t>&gt; </a:t>
            </a:r>
            <a:r>
              <a:rPr lang="en-GB" sz="2900" b="1" dirty="0">
                <a:solidFill>
                  <a:schemeClr val="tx1">
                    <a:lumMod val="85000"/>
                  </a:schemeClr>
                </a:solidFill>
                <a:latin typeface="Courier New Bold"/>
              </a:rPr>
              <a:t>// definitions in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 namespace</a:t>
            </a:r>
          </a:p>
          <a:p>
            <a:pPr marL="0" indent="0">
              <a:buNone/>
            </a:pPr>
            <a:r>
              <a:rPr lang="en-GB" sz="2900" b="1" dirty="0">
                <a:latin typeface="Courier New Bold"/>
              </a:rPr>
              <a:t>         </a:t>
            </a:r>
            <a:r>
              <a:rPr lang="en-GB" sz="2900" b="1" dirty="0">
                <a:solidFill>
                  <a:schemeClr val="accent2"/>
                </a:solidFill>
                <a:latin typeface="Courier New Bold"/>
              </a:rPr>
              <a:t>namespace</a:t>
            </a:r>
            <a:r>
              <a:rPr lang="en-GB" sz="2900" b="1" dirty="0">
                <a:latin typeface="Courier New Bold"/>
              </a:rPr>
              <a:t> foo {</a:t>
            </a:r>
          </a:p>
          <a:p>
            <a:pPr marL="0" indent="0">
              <a:buNone/>
            </a:pPr>
            <a:r>
              <a:rPr lang="en-GB" sz="2900" b="1" dirty="0">
                <a:solidFill>
                  <a:schemeClr val="tx2">
                    <a:lumMod val="75000"/>
                  </a:schemeClr>
                </a:solidFill>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id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 </a:t>
            </a:r>
            <a:r>
              <a:rPr lang="en-GB" sz="2900" b="1" dirty="0">
                <a:solidFill>
                  <a:schemeClr val="accent2"/>
                </a:solidFill>
                <a:latin typeface="Courier New Bold"/>
              </a:rPr>
              <a:t>return</a:t>
            </a:r>
            <a:r>
              <a:rPr lang="en-GB" sz="2900" b="1" dirty="0">
                <a:latin typeface="Courier New Bold"/>
              </a:rPr>
              <a:t> x; }</a:t>
            </a:r>
          </a:p>
          <a:p>
            <a:pPr marL="0" indent="0">
              <a:buNone/>
            </a:pPr>
            <a:r>
              <a:rPr lang="en-GB" sz="2900" b="1" dirty="0">
                <a:latin typeface="Courier New Bold"/>
              </a:rPr>
              <a:t>          };</a:t>
            </a: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x = foo::id(10);</a:t>
            </a:r>
          </a:p>
          <a:p>
            <a:pPr marL="0" indent="0">
              <a:buNone/>
            </a:pPr>
            <a:r>
              <a:rPr lang="en-GB" sz="2900" b="1" dirty="0">
                <a:latin typeface="Courier New Bold"/>
              </a:rPr>
              <a:t>          </a:t>
            </a:r>
            <a:r>
              <a:rPr lang="en-GB" sz="2900" b="1" dirty="0">
                <a:solidFill>
                  <a:schemeClr val="accent2"/>
                </a:solidFill>
                <a:latin typeface="Courier New Bold"/>
              </a:rPr>
              <a:t>using</a:t>
            </a:r>
            <a:r>
              <a:rPr lang="en-GB" sz="2900" b="1" dirty="0">
                <a:latin typeface="Courier New Bold"/>
              </a:rPr>
              <a:t> namespace </a:t>
            </a:r>
            <a:r>
              <a:rPr lang="en-GB" sz="2900" b="1" dirty="0" err="1">
                <a:latin typeface="Courier New Bold"/>
              </a:rPr>
              <a:t>std</a:t>
            </a:r>
            <a:r>
              <a:rPr lang="en-GB" sz="2900" b="1" dirty="0">
                <a:latin typeface="Courier New Bold"/>
              </a:rPr>
              <a:t>;</a:t>
            </a:r>
          </a:p>
          <a:p>
            <a:pPr marL="0" indent="0">
              <a:buNone/>
            </a:pPr>
            <a:r>
              <a:rPr lang="en-GB" sz="2900" b="1" dirty="0">
                <a:latin typeface="Courier New Bold"/>
              </a:rPr>
              <a:t>          </a:t>
            </a:r>
            <a:r>
              <a:rPr lang="en-GB" sz="2900" b="1" dirty="0" err="1">
                <a:latin typeface="Courier New Bold"/>
              </a:rPr>
              <a:t>cout</a:t>
            </a:r>
            <a:r>
              <a:rPr lang="en-GB" sz="2900" b="1" dirty="0">
                <a:latin typeface="Courier New Bold"/>
              </a:rPr>
              <a:t> &lt;&lt; x; </a:t>
            </a:r>
            <a:r>
              <a:rPr lang="en-GB" sz="2900" b="1" dirty="0">
                <a:solidFill>
                  <a:schemeClr val="tx1">
                    <a:lumMod val="85000"/>
                  </a:schemeClr>
                </a:solidFill>
                <a:latin typeface="Courier New Bold"/>
              </a:rPr>
              <a:t>// no need to prefix with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a:t>
            </a:r>
          </a:p>
          <a:p>
            <a:endParaRPr lang="en-GB" sz="2900" b="1" dirty="0">
              <a:latin typeface="Courier New Bold"/>
            </a:endParaRPr>
          </a:p>
        </p:txBody>
      </p:sp>
    </p:spTree>
    <p:extLst>
      <p:ext uri="{BB962C8B-B14F-4D97-AF65-F5344CB8AC3E}">
        <p14:creationId xmlns:p14="http://schemas.microsoft.com/office/powerpoint/2010/main" val="25526476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References in C++ … </a:t>
            </a:r>
            <a:br>
              <a:rPr lang="en-GB" dirty="0"/>
            </a:br>
            <a:r>
              <a:rPr lang="en-GB" dirty="0"/>
              <a:t>a safer way to do pointers</a:t>
            </a:r>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References are non-null pointers.  Since they can’t be NULL, you don’t have to check for NULL value all the time (as you do with C)</a:t>
            </a:r>
          </a:p>
          <a:p>
            <a:r>
              <a:rPr lang="en-GB" dirty="0"/>
              <a:t>For example, in C we need to write: </a:t>
            </a:r>
          </a:p>
          <a:p>
            <a:pPr marL="0" indent="0">
              <a:buNone/>
            </a:pPr>
            <a:r>
              <a:rPr lang="en-GB" dirty="0">
                <a:latin typeface="Letter Gothic St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solidFill>
                  <a:schemeClr val="tx2">
                    <a:lumMod val="75000"/>
                  </a:schemeClr>
                </a:solidFill>
                <a:latin typeface="Courier New Bold"/>
              </a:rPr>
              <a:t>foo</a:t>
            </a:r>
            <a:r>
              <a:rPr lang="en-GB" b="1" dirty="0">
                <a:latin typeface="Courier New Bold"/>
              </a:rPr>
              <a:t>(</a:t>
            </a:r>
            <a:r>
              <a:rPr lang="en-GB" b="1" dirty="0" err="1">
                <a:solidFill>
                  <a:schemeClr val="accent2"/>
                </a:solidFill>
                <a:latin typeface="Courier New Bold"/>
              </a:rPr>
              <a:t>int</a:t>
            </a:r>
            <a:r>
              <a:rPr lang="en-GB" b="1" dirty="0">
                <a:latin typeface="Courier New Bold"/>
              </a:rPr>
              <a:t> * x)  { </a:t>
            </a:r>
          </a:p>
          <a:p>
            <a:pPr marL="0" indent="0">
              <a:buNone/>
            </a:pPr>
            <a:r>
              <a:rPr lang="en-GB" b="1" dirty="0">
                <a:latin typeface="Courier New Bold"/>
              </a:rPr>
              <a:t>       </a:t>
            </a:r>
            <a:r>
              <a:rPr lang="en-GB" b="1" dirty="0">
                <a:solidFill>
                  <a:schemeClr val="accent1"/>
                </a:solidFill>
                <a:latin typeface="Courier New Bold"/>
              </a:rPr>
              <a:t>if</a:t>
            </a:r>
            <a:r>
              <a:rPr lang="en-GB" b="1" dirty="0">
                <a:latin typeface="Courier New Bold"/>
              </a:rPr>
              <a:t> (x != NULL)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r>
              <a:rPr lang="en-GB" b="1" dirty="0">
                <a:solidFill>
                  <a:schemeClr val="accent2"/>
                </a:solidFill>
                <a:latin typeface="Courier New Bold"/>
              </a:rPr>
              <a:t>else return </a:t>
            </a:r>
            <a:r>
              <a:rPr lang="en-GB" b="1" dirty="0">
                <a:latin typeface="Courier New Bold"/>
              </a:rPr>
              <a:t>0;</a:t>
            </a:r>
          </a:p>
          <a:p>
            <a:pPr marL="0" indent="0">
              <a:buNone/>
            </a:pPr>
            <a:r>
              <a:rPr lang="en-GB" b="1" dirty="0">
                <a:latin typeface="Courier New Bold"/>
              </a:rPr>
              <a:t>     }</a:t>
            </a:r>
          </a:p>
          <a:p>
            <a:r>
              <a:rPr lang="en-GB" dirty="0"/>
              <a:t>In C++ we could write:</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&amp; x)  { </a:t>
            </a:r>
          </a:p>
          <a:p>
            <a:pPr marL="0" indent="0">
              <a:buNone/>
            </a:pPr>
            <a:r>
              <a:rPr lang="en-GB" b="1" dirty="0">
                <a:latin typeface="Courier New Bold"/>
              </a:rPr>
              <a:t>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p>
          <a:p>
            <a:r>
              <a:rPr lang="en-GB" dirty="0"/>
              <a:t>Note that in both cases the memory address of x is passed (i.e. by reference) and not the value!</a:t>
            </a:r>
          </a:p>
          <a:p>
            <a:endParaRPr lang="en-GB" dirty="0"/>
          </a:p>
        </p:txBody>
      </p:sp>
    </p:spTree>
    <p:extLst>
      <p:ext uri="{BB962C8B-B14F-4D97-AF65-F5344CB8AC3E}">
        <p14:creationId xmlns:p14="http://schemas.microsoft.com/office/powerpoint/2010/main" val="15837248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New/Delete Memory allocation</a:t>
            </a:r>
          </a:p>
        </p:txBody>
      </p:sp>
      <p:sp>
        <p:nvSpPr>
          <p:cNvPr id="3" name="Content Placeholder 2"/>
          <p:cNvSpPr>
            <a:spLocks noGrp="1"/>
          </p:cNvSpPr>
          <p:nvPr>
            <p:ph idx="1"/>
          </p:nvPr>
        </p:nvSpPr>
        <p:spPr/>
        <p:txBody>
          <a:bodyPr>
            <a:normAutofit fontScale="92500" lnSpcReduction="20000"/>
          </a:bodyPr>
          <a:lstStyle/>
          <a:p>
            <a:r>
              <a:rPr lang="en-GB" dirty="0"/>
              <a:t>C++ provides safe(r) memory allocation</a:t>
            </a:r>
          </a:p>
          <a:p>
            <a:r>
              <a:rPr lang="en-GB" dirty="0">
                <a:solidFill>
                  <a:schemeClr val="accent2"/>
                </a:solidFill>
              </a:rPr>
              <a:t>new</a:t>
            </a:r>
            <a:r>
              <a:rPr lang="en-GB" dirty="0"/>
              <a:t>  and </a:t>
            </a:r>
            <a:r>
              <a:rPr lang="en-GB" dirty="0">
                <a:solidFill>
                  <a:schemeClr val="accent2"/>
                </a:solidFill>
              </a:rPr>
              <a:t>delete</a:t>
            </a:r>
            <a:r>
              <a:rPr lang="en-GB" dirty="0"/>
              <a:t> operator are defined for each type, including user defined types. No need to multiple by </a:t>
            </a:r>
            <a:r>
              <a:rPr lang="en-GB" dirty="0" err="1">
                <a:solidFill>
                  <a:schemeClr val="accent1"/>
                </a:solidFill>
              </a:rPr>
              <a:t>sizeof</a:t>
            </a:r>
            <a:r>
              <a:rPr lang="en-GB" dirty="0"/>
              <a:t>(type) as in C.</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x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x;</a:t>
            </a:r>
          </a:p>
          <a:p>
            <a:r>
              <a:rPr lang="en-GB" dirty="0"/>
              <a:t>For multi element allocation (i.e. arrays) we must use delete[].</a:t>
            </a:r>
          </a:p>
          <a:p>
            <a:pPr marL="0"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array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[100];</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array;</a:t>
            </a:r>
          </a:p>
          <a:p>
            <a:endParaRPr lang="en-GB" dirty="0"/>
          </a:p>
          <a:p>
            <a:endParaRPr lang="en-GB" dirty="0"/>
          </a:p>
        </p:txBody>
      </p:sp>
    </p:spTree>
    <p:extLst>
      <p:ext uri="{BB962C8B-B14F-4D97-AF65-F5344CB8AC3E}">
        <p14:creationId xmlns:p14="http://schemas.microsoft.com/office/powerpoint/2010/main" val="1286754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Overloading</a:t>
            </a:r>
          </a:p>
        </p:txBody>
      </p:sp>
      <p:sp>
        <p:nvSpPr>
          <p:cNvPr id="3" name="Content Placeholder 2"/>
          <p:cNvSpPr>
            <a:spLocks noGrp="1"/>
          </p:cNvSpPr>
          <p:nvPr>
            <p:ph idx="1"/>
          </p:nvPr>
        </p:nvSpPr>
        <p:spPr>
          <a:xfrm>
            <a:off x="107504" y="1412776"/>
            <a:ext cx="8856984" cy="5256584"/>
          </a:xfrm>
        </p:spPr>
        <p:txBody>
          <a:bodyPr>
            <a:normAutofit fontScale="77500" lnSpcReduction="20000"/>
          </a:bodyPr>
          <a:lstStyle/>
          <a:p>
            <a:r>
              <a:rPr lang="en-GB" dirty="0"/>
              <a:t>C++ allows functions to have the same name but with different argument types.</a:t>
            </a:r>
          </a:p>
          <a:p>
            <a:pPr marL="0" indent="0">
              <a:buNone/>
            </a:pPr>
            <a:endParaRPr lang="en-GB" sz="2900" dirty="0">
              <a:latin typeface="Letter Gothic Std"/>
            </a:endParaRPr>
          </a:p>
          <a:p>
            <a:pPr marL="0" indent="0">
              <a:buNone/>
            </a:pPr>
            <a:r>
              <a:rPr lang="en-GB" sz="2900" dirty="0">
                <a:latin typeface="Letter Gothic St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tx2">
                    <a:lumMod val="75000"/>
                  </a:schemeClr>
                </a:solidFill>
                <a:latin typeface="Courier New Bold"/>
              </a:rPr>
              <a:t>float</a:t>
            </a:r>
            <a:r>
              <a:rPr lang="en-GB" sz="2900" b="1" dirty="0">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a:solidFill>
                  <a:schemeClr val="tx2">
                    <a:lumMod val="75000"/>
                  </a:schemeClr>
                </a:solidFill>
                <a:latin typeface="Courier New Bold"/>
              </a:rPr>
              <a:t>float</a:t>
            </a:r>
            <a:r>
              <a:rPr lang="en-GB" sz="2900" b="1" dirty="0">
                <a:latin typeface="Courier New Bold"/>
              </a:rPr>
              <a:t> x, </a:t>
            </a:r>
            <a:r>
              <a:rPr lang="en-GB" sz="2900" b="1" dirty="0">
                <a:solidFill>
                  <a:schemeClr val="tx2">
                    <a:lumMod val="75000"/>
                  </a:schemeClr>
                </a:solidFill>
                <a:latin typeface="Courier New Bold"/>
              </a:rPr>
              <a:t>float</a:t>
            </a:r>
            <a:r>
              <a:rPr lang="en-GB" sz="2900" b="1" dirty="0">
                <a:latin typeface="Courier New Bold"/>
              </a:rPr>
              <a:t> 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 </a:t>
            </a:r>
            <a:r>
              <a:rPr lang="en-GB" sz="2900" b="1" dirty="0">
                <a:solidFill>
                  <a:schemeClr val="tx1">
                    <a:lumMod val="85000"/>
                  </a:schemeClr>
                </a:solidFill>
                <a:latin typeface="Courier New Bold"/>
              </a:rPr>
              <a:t>call the float version of add</a:t>
            </a:r>
          </a:p>
          <a:p>
            <a:pPr marL="0" indent="0">
              <a:buNone/>
            </a:pPr>
            <a:r>
              <a:rPr lang="en-GB" sz="2900" b="1" dirty="0">
                <a:solidFill>
                  <a:schemeClr val="tx1">
                    <a:lumMod val="85000"/>
                  </a:schemeClr>
                </a:solidFill>
                <a:latin typeface="Courier New Bold"/>
              </a:rPr>
              <a:t>     </a:t>
            </a:r>
            <a:r>
              <a:rPr lang="en-GB" sz="2900" b="1" dirty="0">
                <a:solidFill>
                  <a:schemeClr val="tx2">
                    <a:lumMod val="75000"/>
                  </a:schemeClr>
                </a:solidFill>
                <a:latin typeface="Courier New Bold"/>
              </a:rPr>
              <a:t>float</a:t>
            </a:r>
            <a:r>
              <a:rPr lang="en-GB" sz="2900" b="1" dirty="0">
                <a:latin typeface="Courier New Bold"/>
              </a:rPr>
              <a:t>  f = </a:t>
            </a:r>
            <a:r>
              <a:rPr lang="en-GB" sz="2900" b="1" dirty="0">
                <a:solidFill>
                  <a:schemeClr val="accent1"/>
                </a:solidFill>
                <a:latin typeface="Courier New Bold"/>
              </a:rPr>
              <a:t>add</a:t>
            </a:r>
            <a:r>
              <a:rPr lang="en-GB" sz="2900" b="1" dirty="0">
                <a:latin typeface="Courier New Bold"/>
              </a:rPr>
              <a:t>(10.4f, 5.0f); </a:t>
            </a:r>
          </a:p>
          <a:p>
            <a:pPr marL="0" indent="0">
              <a:buNone/>
            </a:pPr>
            <a:r>
              <a:rPr lang="en-GB" sz="2900" b="1" dirty="0">
                <a:solidFill>
                  <a:schemeClr val="tx1">
                    <a:lumMod val="85000"/>
                  </a:schemeClr>
                </a:solidFill>
                <a:latin typeface="Courier New Bold"/>
              </a:rPr>
              <a:t>     // call the </a:t>
            </a:r>
            <a:r>
              <a:rPr lang="en-GB" sz="2900" b="1" dirty="0" err="1">
                <a:solidFill>
                  <a:schemeClr val="tx1">
                    <a:lumMod val="85000"/>
                  </a:schemeClr>
                </a:solidFill>
                <a:latin typeface="Courier New Bold"/>
              </a:rPr>
              <a:t>int</a:t>
            </a:r>
            <a:r>
              <a:rPr lang="en-GB" sz="2900" b="1" dirty="0">
                <a:solidFill>
                  <a:schemeClr val="tx1">
                    <a:lumMod val="85000"/>
                  </a:schemeClr>
                </a:solidFill>
                <a:latin typeface="Courier New Bold"/>
              </a:rPr>
              <a:t> version of add</a:t>
            </a: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err="1">
                <a:latin typeface="Courier New Bold"/>
              </a:rPr>
              <a:t>i</a:t>
            </a:r>
            <a:r>
              <a:rPr lang="en-GB" sz="2900" b="1" dirty="0">
                <a:latin typeface="Courier New Bold"/>
              </a:rPr>
              <a:t> = </a:t>
            </a:r>
            <a:r>
              <a:rPr lang="en-GB" sz="2900" b="1" dirty="0">
                <a:solidFill>
                  <a:schemeClr val="accent1"/>
                </a:solidFill>
                <a:latin typeface="Courier New Bold"/>
              </a:rPr>
              <a:t>add</a:t>
            </a:r>
            <a:r>
              <a:rPr lang="en-GB" sz="2900" b="1" dirty="0">
                <a:latin typeface="Courier New Bold"/>
              </a:rPr>
              <a:t>(100,20);</a:t>
            </a:r>
            <a:endParaRPr lang="en-GB" b="1" dirty="0">
              <a:latin typeface="Courier New Bold"/>
            </a:endParaRPr>
          </a:p>
        </p:txBody>
      </p:sp>
    </p:spTree>
    <p:extLst>
      <p:ext uri="{BB962C8B-B14F-4D97-AF65-F5344CB8AC3E}">
        <p14:creationId xmlns:p14="http://schemas.microsoft.com/office/powerpoint/2010/main" val="20485618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Classes (and </a:t>
            </a:r>
            <a:r>
              <a:rPr lang="en-GB" dirty="0" err="1"/>
              <a:t>structs</a:t>
            </a:r>
            <a:r>
              <a:rPr lang="en-GB" dirty="0"/>
              <a:t>)</a:t>
            </a:r>
          </a:p>
        </p:txBody>
      </p:sp>
      <p:sp>
        <p:nvSpPr>
          <p:cNvPr id="4" name="Text Placeholder 3"/>
          <p:cNvSpPr>
            <a:spLocks noGrp="1"/>
          </p:cNvSpPr>
          <p:nvPr>
            <p:ph type="body" idx="1"/>
          </p:nvPr>
        </p:nvSpPr>
        <p:spPr>
          <a:xfrm>
            <a:off x="457200" y="845022"/>
            <a:ext cx="8291264" cy="639762"/>
          </a:xfrm>
        </p:spPr>
        <p:txBody>
          <a:bodyPr>
            <a:normAutofit fontScale="92500" lnSpcReduction="20000"/>
          </a:bodyPr>
          <a:lstStyle/>
          <a:p>
            <a:pPr marL="342900" indent="-342900">
              <a:buFont typeface="Arial" pitchFamily="34" charset="0"/>
              <a:buChar char="•"/>
            </a:pPr>
            <a:r>
              <a:rPr lang="en-GB" dirty="0">
                <a:latin typeface="+mj-lt"/>
              </a:rPr>
              <a:t>C++ classes are an extension of C </a:t>
            </a:r>
            <a:r>
              <a:rPr lang="en-GB" dirty="0" err="1">
                <a:latin typeface="+mj-lt"/>
              </a:rPr>
              <a:t>structs</a:t>
            </a:r>
            <a:r>
              <a:rPr lang="en-GB" dirty="0">
                <a:latin typeface="+mj-lt"/>
              </a:rPr>
              <a:t> (and unions) that can functions (called member functions) as well as data.</a:t>
            </a:r>
          </a:p>
        </p:txBody>
      </p:sp>
      <p:sp>
        <p:nvSpPr>
          <p:cNvPr id="6" name="Content Placeholder 5"/>
          <p:cNvSpPr>
            <a:spLocks noGrp="1"/>
          </p:cNvSpPr>
          <p:nvPr>
            <p:ph sz="quarter" idx="4"/>
          </p:nvPr>
        </p:nvSpPr>
        <p:spPr>
          <a:xfrm>
            <a:off x="251520" y="5445224"/>
            <a:ext cx="8676456" cy="1257003"/>
          </a:xfrm>
        </p:spPr>
        <p:txBody>
          <a:bodyPr>
            <a:normAutofit fontScale="70000" lnSpcReduction="20000"/>
          </a:bodyPr>
          <a:lstStyle/>
          <a:p>
            <a:pPr marL="0" indent="0">
              <a:buNone/>
            </a:pPr>
            <a:r>
              <a:rPr lang="en-GB" dirty="0">
                <a:latin typeface="+mj-lt"/>
              </a:rPr>
              <a:t>The keyword “</a:t>
            </a:r>
            <a:r>
              <a:rPr lang="en-GB" dirty="0" err="1">
                <a:latin typeface="+mj-lt"/>
              </a:rPr>
              <a:t>const</a:t>
            </a:r>
            <a:r>
              <a:rPr lang="en-GB">
                <a:latin typeface="+mj-lt"/>
              </a:rPr>
              <a:t>” </a:t>
            </a:r>
            <a:r>
              <a:rPr lang="en-GB" dirty="0">
                <a:latin typeface="+mj-lt"/>
              </a:rPr>
              <a:t>can be applied to member functions such as </a:t>
            </a:r>
            <a:r>
              <a:rPr lang="en-GB" dirty="0" err="1">
                <a:latin typeface="+mj-lt"/>
              </a:rPr>
              <a:t>getX</a:t>
            </a:r>
            <a:r>
              <a:rPr lang="en-GB" dirty="0">
                <a:latin typeface="+mj-lt"/>
              </a:rPr>
              <a:t>() to state that the particular member function will not modify the internal state of the object, </a:t>
            </a:r>
            <a:r>
              <a:rPr lang="en-GB" dirty="0" err="1">
                <a:latin typeface="+mj-lt"/>
              </a:rPr>
              <a:t>i.e</a:t>
            </a:r>
            <a:r>
              <a:rPr lang="en-GB" dirty="0">
                <a:latin typeface="+mj-lt"/>
              </a:rPr>
              <a:t> it will not cause any visual effects to someone owning a pointer to the said object. This allows for the compiler to report errors if this is not the case, better static analysis, and to optimize uses of the object , i.e. promote it to a register or set of registers. </a:t>
            </a:r>
          </a:p>
          <a:p>
            <a:endParaRPr lang="en-GB" dirty="0">
              <a:latin typeface="+mj-lt"/>
            </a:endParaRPr>
          </a:p>
        </p:txBody>
      </p:sp>
      <p:sp>
        <p:nvSpPr>
          <p:cNvPr id="7" name="Content Placeholder 6"/>
          <p:cNvSpPr>
            <a:spLocks noGrp="1"/>
          </p:cNvSpPr>
          <p:nvPr>
            <p:ph sz="half" idx="2"/>
          </p:nvPr>
        </p:nvSpPr>
        <p:spPr>
          <a:xfrm>
            <a:off x="457200" y="1565944"/>
            <a:ext cx="8507288" cy="3951288"/>
          </a:xfrm>
        </p:spPr>
        <p:txBody>
          <a:bodyPr>
            <a:noAutofit/>
          </a:bodyPr>
          <a:lstStyle/>
          <a:p>
            <a:pPr marL="0" indent="0">
              <a:buNone/>
            </a:pPr>
            <a:r>
              <a:rPr lang="en-GB" sz="1400" b="1" dirty="0">
                <a:latin typeface="Courier New Bold"/>
              </a:rPr>
              <a:t> </a:t>
            </a:r>
            <a:r>
              <a:rPr lang="en-GB" sz="1400" b="1" dirty="0">
                <a:solidFill>
                  <a:schemeClr val="tx2">
                    <a:lumMod val="75000"/>
                  </a:schemeClr>
                </a:solidFill>
                <a:latin typeface="Courier New Bold"/>
              </a:rPr>
              <a:t>class</a:t>
            </a:r>
            <a:r>
              <a:rPr lang="en-GB" sz="1400" b="1" dirty="0">
                <a:latin typeface="Courier New Bold"/>
              </a:rPr>
              <a:t> Vector {</a:t>
            </a:r>
          </a:p>
          <a:p>
            <a:pPr marL="0" indent="0">
              <a:buNone/>
            </a:pPr>
            <a:r>
              <a:rPr lang="en-GB" sz="1400" b="1" dirty="0">
                <a:latin typeface="Courier New Bold"/>
              </a:rPr>
              <a:t>    </a:t>
            </a:r>
            <a:r>
              <a:rPr lang="en-GB" sz="1400" b="1" dirty="0">
                <a:solidFill>
                  <a:schemeClr val="accent2"/>
                </a:solidFill>
                <a:latin typeface="Courier New Bold"/>
              </a:rPr>
              <a:t>private:</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x_, y_, z_ ;</a:t>
            </a:r>
          </a:p>
          <a:p>
            <a:pPr marL="0" indent="0">
              <a:buNone/>
            </a:pPr>
            <a:r>
              <a:rPr lang="en-GB" sz="1400" b="1" dirty="0">
                <a:solidFill>
                  <a:schemeClr val="accent2"/>
                </a:solidFill>
                <a:latin typeface="Courier New Bold"/>
              </a:rPr>
              <a:t>    public:</a:t>
            </a:r>
          </a:p>
          <a:p>
            <a:pPr marL="0" indent="0">
              <a:buNone/>
            </a:pPr>
            <a:r>
              <a:rPr lang="en-GB" sz="1400" b="1" dirty="0">
                <a:latin typeface="Courier New Bold"/>
              </a:rPr>
              <a:t>        </a:t>
            </a:r>
            <a:r>
              <a:rPr lang="en-GB" sz="1400" b="1" dirty="0">
                <a:solidFill>
                  <a:schemeClr val="accent1"/>
                </a:solidFill>
                <a:latin typeface="Courier New Bold"/>
              </a:rPr>
              <a:t>Vector</a:t>
            </a: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y,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z) : x_(x), y_(y), z_(z) {} </a:t>
            </a:r>
            <a:r>
              <a:rPr lang="en-GB" sz="1400" b="1" dirty="0">
                <a:solidFill>
                  <a:schemeClr val="tx1">
                    <a:lumMod val="85000"/>
                  </a:schemeClr>
                </a:solidFill>
                <a:latin typeface="Courier New Bold"/>
              </a:rPr>
              <a:t>// constructor</a:t>
            </a:r>
          </a:p>
          <a:p>
            <a:pPr marL="0" indent="0">
              <a:buNone/>
            </a:pPr>
            <a:r>
              <a:rPr lang="en-GB" sz="1400" b="1" dirty="0">
                <a:latin typeface="Courier New Bold"/>
              </a:rPr>
              <a:t>      </a:t>
            </a:r>
          </a:p>
          <a:p>
            <a:pPr marL="0" indent="0">
              <a:buNone/>
            </a:pPr>
            <a:r>
              <a:rPr lang="en-GB" sz="1400" b="1" dirty="0">
                <a:latin typeface="Courier New Bold"/>
              </a:rPr>
              <a:t>       ~Vector </a:t>
            </a:r>
            <a:r>
              <a:rPr lang="en-GB" sz="1400" b="1" dirty="0">
                <a:solidFill>
                  <a:schemeClr val="tx1">
                    <a:lumMod val="85000"/>
                  </a:schemeClr>
                </a:solidFill>
                <a:latin typeface="Courier New Bold"/>
              </a:rPr>
              <a:t>// destructor</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latin typeface="Courier New Bold"/>
              </a:rPr>
              <a:t>cout</a:t>
            </a:r>
            <a:r>
              <a:rPr lang="en-GB" sz="1400" b="1" dirty="0">
                <a:latin typeface="Courier New Bold"/>
              </a:rPr>
              <a:t> &lt;&lt; “vector destructor”;         </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err="1">
                <a:solidFill>
                  <a:schemeClr val="accent1"/>
                </a:solidFill>
                <a:latin typeface="Courier New Bold"/>
              </a:rPr>
              <a:t>getX</a:t>
            </a:r>
            <a:r>
              <a:rPr lang="en-GB" sz="1400" b="1" dirty="0">
                <a:latin typeface="Courier New Bold"/>
              </a:rPr>
              <a:t>() </a:t>
            </a:r>
            <a:r>
              <a:rPr lang="en-GB" sz="1400" b="1" dirty="0" err="1">
                <a:solidFill>
                  <a:schemeClr val="accent2"/>
                </a:solidFill>
                <a:latin typeface="Courier New Bold"/>
              </a:rPr>
              <a:t>const</a:t>
            </a:r>
            <a:r>
              <a:rPr lang="en-GB" sz="1400" b="1" dirty="0">
                <a:solidFill>
                  <a:schemeClr val="accent2"/>
                </a:solidFill>
                <a:latin typeface="Courier New Bold"/>
              </a:rPr>
              <a:t> </a:t>
            </a:r>
            <a:r>
              <a:rPr lang="en-GB" sz="1400" b="1" dirty="0">
                <a:latin typeface="Courier New Bold"/>
              </a:rPr>
              <a:t>{ </a:t>
            </a:r>
            <a:r>
              <a:rPr lang="en-GB" sz="1400" b="1" dirty="0">
                <a:solidFill>
                  <a:schemeClr val="accent2"/>
                </a:solidFill>
                <a:latin typeface="Courier New Bold"/>
              </a:rPr>
              <a:t>return</a:t>
            </a:r>
            <a:r>
              <a:rPr lang="en-GB" sz="1400" b="1" dirty="0">
                <a:latin typeface="Courier New Bold"/>
              </a:rPr>
              <a:t> x_; } // access member function</a:t>
            </a:r>
          </a:p>
          <a:p>
            <a:pPr marL="0" indent="0">
              <a:buNone/>
            </a:pPr>
            <a:r>
              <a:rPr lang="en-GB" sz="1400" b="1" dirty="0">
                <a:latin typeface="Courier New Bold"/>
              </a:rPr>
              <a:t>        …       </a:t>
            </a:r>
          </a:p>
          <a:p>
            <a:pPr marL="0" indent="0">
              <a:buNone/>
            </a:pPr>
            <a:r>
              <a:rPr lang="en-GB" sz="1400" b="1" dirty="0">
                <a:latin typeface="Courier New Bold"/>
              </a:rPr>
              <a:t>   };</a:t>
            </a:r>
          </a:p>
        </p:txBody>
      </p:sp>
      <p:cxnSp>
        <p:nvCxnSpPr>
          <p:cNvPr id="9" name="Straight Arrow Connector 8"/>
          <p:cNvCxnSpPr/>
          <p:nvPr/>
        </p:nvCxnSpPr>
        <p:spPr>
          <a:xfrm flipV="1">
            <a:off x="2123728" y="4437112"/>
            <a:ext cx="648072"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037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90264"/>
            <a:ext cx="9144000" cy="1143000"/>
          </a:xfrm>
        </p:spPr>
        <p:txBody>
          <a:bodyPr>
            <a:normAutofit fontScale="90000"/>
          </a:bodyPr>
          <a:lstStyle/>
          <a:p>
            <a:r>
              <a:rPr lang="en-GB" dirty="0"/>
              <a:t>More information about constructors</a:t>
            </a:r>
          </a:p>
        </p:txBody>
      </p:sp>
      <p:sp>
        <p:nvSpPr>
          <p:cNvPr id="13" name="Content Placeholder 12"/>
          <p:cNvSpPr>
            <a:spLocks noGrp="1"/>
          </p:cNvSpPr>
          <p:nvPr>
            <p:ph idx="1"/>
          </p:nvPr>
        </p:nvSpPr>
        <p:spPr>
          <a:xfrm>
            <a:off x="179512" y="980728"/>
            <a:ext cx="8784976" cy="5688632"/>
          </a:xfrm>
        </p:spPr>
        <p:txBody>
          <a:bodyPr>
            <a:normAutofit fontScale="62500" lnSpcReduction="20000"/>
          </a:bodyPr>
          <a:lstStyle/>
          <a:p>
            <a:r>
              <a:rPr lang="en-GB" dirty="0"/>
              <a:t>Consider the constructor from the previous slide …</a:t>
            </a:r>
          </a:p>
          <a:p>
            <a:pPr marL="457200" lvl="1" indent="0">
              <a:buNone/>
            </a:pPr>
            <a:r>
              <a:rPr lang="en-GB" b="1" dirty="0">
                <a:solidFill>
                  <a:schemeClr val="accent1"/>
                </a:solidFill>
                <a:latin typeface="Courier New Bold"/>
              </a:rPr>
              <a:t>Vector</a:t>
            </a: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y,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z): x_(x), y_(y), z_(z) {}</a:t>
            </a:r>
          </a:p>
          <a:p>
            <a:pPr marL="514350" indent="-457200"/>
            <a:r>
              <a:rPr lang="en-GB" dirty="0"/>
              <a:t>C++ member data local to a class (or </a:t>
            </a:r>
            <a:r>
              <a:rPr lang="en-GB" dirty="0" err="1"/>
              <a:t>struct</a:t>
            </a:r>
            <a:r>
              <a:rPr lang="en-GB" dirty="0"/>
              <a:t>) can be initialized using the </a:t>
            </a:r>
            <a:r>
              <a:rPr lang="en-GB" dirty="0" err="1"/>
              <a:t>noation</a:t>
            </a:r>
            <a:endParaRPr lang="en-GB" dirty="0"/>
          </a:p>
          <a:p>
            <a:pPr marL="457200" lvl="1" indent="0">
              <a:buNone/>
            </a:pPr>
            <a:r>
              <a:rPr lang="en-GB" b="1" dirty="0">
                <a:latin typeface="Courier New Bold"/>
              </a:rPr>
              <a:t>: </a:t>
            </a:r>
            <a:r>
              <a:rPr lang="en-GB" b="1" dirty="0" err="1">
                <a:latin typeface="Courier New Bold"/>
              </a:rPr>
              <a:t>data_name</a:t>
            </a:r>
            <a:r>
              <a:rPr lang="en-GB" b="1" dirty="0">
                <a:latin typeface="Courier New Bold"/>
              </a:rPr>
              <a:t>(</a:t>
            </a:r>
            <a:r>
              <a:rPr lang="en-GB" b="1" dirty="0" err="1">
                <a:latin typeface="Courier New Bold"/>
              </a:rPr>
              <a:t>initializer_name</a:t>
            </a:r>
            <a:r>
              <a:rPr lang="en-GB" b="1" dirty="0">
                <a:latin typeface="Courier New Bold"/>
              </a:rPr>
              <a:t>), ...</a:t>
            </a:r>
          </a:p>
          <a:p>
            <a:pPr marL="514350" indent="-457200"/>
            <a:r>
              <a:rPr lang="en-GB" dirty="0"/>
              <a:t>Consider the following two semantically equivalent </a:t>
            </a:r>
            <a:r>
              <a:rPr lang="en-GB" dirty="0" err="1"/>
              <a:t>structs</a:t>
            </a:r>
            <a:r>
              <a:rPr lang="en-GB" dirty="0"/>
              <a:t> in which the constructor sets the data member x_ to the input value x:</a:t>
            </a:r>
          </a:p>
          <a:p>
            <a:pPr marL="514350" indent="-457200"/>
            <a:endParaRPr lang="en-GB" dirty="0"/>
          </a:p>
          <a:p>
            <a:pPr marL="514350" indent="-457200"/>
            <a:endParaRPr lang="en-GB" dirty="0"/>
          </a:p>
          <a:p>
            <a:pPr marL="514350" indent="-457200"/>
            <a:endParaRPr lang="en-GB" dirty="0"/>
          </a:p>
          <a:p>
            <a:pPr marL="514350" indent="-457200"/>
            <a:endParaRPr lang="en-GB" dirty="0"/>
          </a:p>
          <a:p>
            <a:pPr marL="514350" indent="-457200"/>
            <a:endParaRPr lang="en-GB" dirty="0"/>
          </a:p>
          <a:p>
            <a:pPr marL="514350" indent="-457200"/>
            <a:r>
              <a:rPr lang="en-GB" dirty="0"/>
              <a:t>Case B must use a temporary to read the value of x, while this is not so for Case A. This is due to C’s definition of local stack allocation.</a:t>
            </a:r>
          </a:p>
          <a:p>
            <a:pPr marL="514350" indent="-457200"/>
            <a:r>
              <a:rPr lang="en-GB" dirty="0"/>
              <a:t>This turns out to be very import in C++11 with its memory model which states that an object is said to exist once inside the body of the constructor and hence thread safety becomes an issue, this is not the case for the constructor </a:t>
            </a:r>
            <a:r>
              <a:rPr lang="en-GB" dirty="0" err="1"/>
              <a:t>initalization</a:t>
            </a:r>
            <a:r>
              <a:rPr lang="en-GB" dirty="0"/>
              <a:t> list (case A). This means that safe double locking and similar idioms can be implemented using this approach.</a:t>
            </a:r>
          </a:p>
        </p:txBody>
      </p:sp>
      <p:sp>
        <p:nvSpPr>
          <p:cNvPr id="14" name="TextBox 13"/>
          <p:cNvSpPr txBox="1"/>
          <p:nvPr/>
        </p:nvSpPr>
        <p:spPr>
          <a:xfrm>
            <a:off x="1259632" y="2924944"/>
            <a:ext cx="3370672" cy="1477328"/>
          </a:xfrm>
          <a:prstGeom prst="rect">
            <a:avLst/>
          </a:prstGeom>
          <a:noFill/>
        </p:spPr>
        <p:txBody>
          <a:bodyPr wrap="none" rtlCol="0">
            <a:spAutoFit/>
          </a:bodyPr>
          <a:lstStyle/>
          <a:p>
            <a:r>
              <a:rPr lang="en-GB" b="1" dirty="0" err="1">
                <a:solidFill>
                  <a:schemeClr val="accent2"/>
                </a:solidFill>
                <a:latin typeface="Courier New Bold"/>
              </a:rPr>
              <a:t>struct</a:t>
            </a:r>
            <a:r>
              <a:rPr lang="en-GB" b="1" dirty="0">
                <a:solidFill>
                  <a:schemeClr val="accent2"/>
                </a:solidFill>
                <a:latin typeface="Courier New Bold"/>
              </a:rPr>
              <a:t> </a:t>
            </a:r>
            <a:r>
              <a:rPr lang="en-GB" b="1" dirty="0">
                <a:latin typeface="Courier New Bold"/>
              </a:rPr>
              <a:t>Foo</a:t>
            </a:r>
          </a:p>
          <a:p>
            <a:r>
              <a:rPr lang="en-GB" b="1" dirty="0">
                <a:latin typeface="Courier New Bold"/>
              </a:rPr>
              <a:t>{</a:t>
            </a:r>
          </a:p>
          <a:p>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x_;</a:t>
            </a:r>
          </a:p>
          <a:p>
            <a:r>
              <a:rPr lang="en-GB" b="1" dirty="0">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x) : x_(x) {}</a:t>
            </a:r>
          </a:p>
          <a:p>
            <a:r>
              <a:rPr lang="en-GB" b="1" dirty="0">
                <a:latin typeface="Courier New Bold"/>
              </a:rPr>
              <a:t>}</a:t>
            </a:r>
          </a:p>
        </p:txBody>
      </p:sp>
      <p:sp>
        <p:nvSpPr>
          <p:cNvPr id="15" name="TextBox 14"/>
          <p:cNvSpPr txBox="1"/>
          <p:nvPr/>
        </p:nvSpPr>
        <p:spPr>
          <a:xfrm>
            <a:off x="5004048" y="2924944"/>
            <a:ext cx="3509194" cy="1477328"/>
          </a:xfrm>
          <a:prstGeom prst="rect">
            <a:avLst/>
          </a:prstGeom>
          <a:noFill/>
        </p:spPr>
        <p:txBody>
          <a:bodyPr wrap="none" rtlCol="0">
            <a:spAutoFit/>
          </a:bodyPr>
          <a:lstStyle/>
          <a:p>
            <a:r>
              <a:rPr lang="en-GB" b="1" dirty="0" err="1">
                <a:solidFill>
                  <a:schemeClr val="accent2"/>
                </a:solidFill>
                <a:latin typeface="Courier New Bold"/>
              </a:rPr>
              <a:t>struct</a:t>
            </a:r>
            <a:r>
              <a:rPr lang="en-GB" b="1" dirty="0">
                <a:solidFill>
                  <a:schemeClr val="accent2"/>
                </a:solidFill>
                <a:latin typeface="Courier New Bold"/>
              </a:rPr>
              <a:t> </a:t>
            </a:r>
            <a:r>
              <a:rPr lang="en-GB" b="1" dirty="0">
                <a:latin typeface="Courier New Bold"/>
              </a:rPr>
              <a:t>Foo</a:t>
            </a:r>
          </a:p>
          <a:p>
            <a:r>
              <a:rPr lang="en-GB" b="1" dirty="0">
                <a:latin typeface="Courier New Bold"/>
              </a:rPr>
              <a:t>{</a:t>
            </a:r>
          </a:p>
          <a:p>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x_;</a:t>
            </a:r>
          </a:p>
          <a:p>
            <a:r>
              <a:rPr lang="en-GB" b="1" dirty="0">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x) { x_ = x; }</a:t>
            </a:r>
          </a:p>
          <a:p>
            <a:r>
              <a:rPr lang="en-GB" b="1" dirty="0">
                <a:latin typeface="Courier New Bold"/>
              </a:rPr>
              <a:t>}</a:t>
            </a:r>
          </a:p>
        </p:txBody>
      </p:sp>
      <p:sp>
        <p:nvSpPr>
          <p:cNvPr id="16" name="TextBox 15"/>
          <p:cNvSpPr txBox="1"/>
          <p:nvPr/>
        </p:nvSpPr>
        <p:spPr>
          <a:xfrm>
            <a:off x="611560" y="2924944"/>
            <a:ext cx="330540" cy="369332"/>
          </a:xfrm>
          <a:prstGeom prst="rect">
            <a:avLst/>
          </a:prstGeom>
          <a:noFill/>
        </p:spPr>
        <p:txBody>
          <a:bodyPr wrap="none" rtlCol="0">
            <a:spAutoFit/>
          </a:bodyPr>
          <a:lstStyle/>
          <a:p>
            <a:r>
              <a:rPr lang="en-GB" b="1" dirty="0">
                <a:solidFill>
                  <a:schemeClr val="accent3"/>
                </a:solidFill>
              </a:rPr>
              <a:t>A</a:t>
            </a:r>
          </a:p>
        </p:txBody>
      </p:sp>
      <p:sp>
        <p:nvSpPr>
          <p:cNvPr id="17" name="TextBox 16"/>
          <p:cNvSpPr txBox="1"/>
          <p:nvPr/>
        </p:nvSpPr>
        <p:spPr>
          <a:xfrm>
            <a:off x="4427984" y="2924944"/>
            <a:ext cx="322524" cy="369332"/>
          </a:xfrm>
          <a:prstGeom prst="rect">
            <a:avLst/>
          </a:prstGeom>
          <a:noFill/>
        </p:spPr>
        <p:txBody>
          <a:bodyPr wrap="none" rtlCol="0">
            <a:spAutoFit/>
          </a:bodyPr>
          <a:lstStyle/>
          <a:p>
            <a:r>
              <a:rPr lang="en-GB" b="1" dirty="0">
                <a:solidFill>
                  <a:schemeClr val="accent3"/>
                </a:solidFill>
              </a:rPr>
              <a:t>B</a:t>
            </a:r>
          </a:p>
        </p:txBody>
      </p:sp>
    </p:spTree>
    <p:extLst>
      <p:ext uri="{BB962C8B-B14F-4D97-AF65-F5344CB8AC3E}">
        <p14:creationId xmlns:p14="http://schemas.microsoft.com/office/powerpoint/2010/main" val="33649534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(and </a:t>
            </a:r>
            <a:r>
              <a:rPr lang="en-GB" dirty="0" err="1"/>
              <a:t>structs</a:t>
            </a:r>
            <a:r>
              <a:rPr lang="en-GB" dirty="0"/>
              <a:t>) continued</a:t>
            </a:r>
          </a:p>
        </p:txBody>
      </p:sp>
      <p:sp>
        <p:nvSpPr>
          <p:cNvPr id="3" name="Content Placeholder 2"/>
          <p:cNvSpPr>
            <a:spLocks noGrp="1"/>
          </p:cNvSpPr>
          <p:nvPr>
            <p:ph idx="1"/>
          </p:nvPr>
        </p:nvSpPr>
        <p:spPr/>
        <p:txBody>
          <a:bodyPr>
            <a:normAutofit fontScale="77500" lnSpcReduction="20000"/>
          </a:bodyPr>
          <a:lstStyle/>
          <a:p>
            <a:r>
              <a:rPr lang="en-GB" dirty="0"/>
              <a:t>Consider the following block where we construct an object (the vector “v”), use it and then reach the end of the block</a:t>
            </a:r>
          </a:p>
          <a:p>
            <a:endParaRPr lang="en-GB" dirty="0"/>
          </a:p>
          <a:p>
            <a:pPr marL="0" indent="0">
              <a:buNone/>
            </a:pPr>
            <a:r>
              <a:rPr lang="en-GB" sz="2600" b="1" dirty="0">
                <a:latin typeface="Courier New Bold"/>
              </a:rPr>
              <a:t>{</a:t>
            </a:r>
          </a:p>
          <a:p>
            <a:pPr marL="0" indent="0">
              <a:buNone/>
            </a:pPr>
            <a:r>
              <a:rPr lang="en-GB" sz="2600" b="1" dirty="0">
                <a:latin typeface="Courier New Bold"/>
              </a:rPr>
              <a:t>   Vector v(10,20,30);</a:t>
            </a:r>
          </a:p>
          <a:p>
            <a:pPr marL="0" indent="0">
              <a:buNone/>
            </a:pPr>
            <a:r>
              <a:rPr lang="en-GB" sz="2600" b="1" dirty="0">
                <a:solidFill>
                  <a:schemeClr val="tx1">
                    <a:lumMod val="85000"/>
                  </a:schemeClr>
                </a:solidFill>
                <a:latin typeface="Courier New Bold"/>
              </a:rPr>
              <a:t>   // vector {x_ = 10, y_ = 20 , z_ = 30}</a:t>
            </a:r>
          </a:p>
          <a:p>
            <a:pPr marL="0" indent="0">
              <a:buNone/>
            </a:pPr>
            <a:r>
              <a:rPr lang="en-GB" sz="2600" b="1" dirty="0">
                <a:latin typeface="Courier New Bold"/>
              </a:rPr>
              <a:t>   </a:t>
            </a:r>
            <a:r>
              <a:rPr lang="en-GB" sz="2600" b="1" dirty="0">
                <a:solidFill>
                  <a:schemeClr val="tx1">
                    <a:lumMod val="85000"/>
                  </a:schemeClr>
                </a:solidFill>
                <a:latin typeface="Courier New Bold"/>
              </a:rPr>
              <a:t>// use v</a:t>
            </a:r>
          </a:p>
          <a:p>
            <a:pPr marL="0" indent="0">
              <a:buNone/>
            </a:pPr>
            <a:r>
              <a:rPr lang="en-GB" sz="2600" b="1" dirty="0">
                <a:latin typeface="Courier New Bold"/>
              </a:rPr>
              <a:t>} </a:t>
            </a:r>
            <a:r>
              <a:rPr lang="en-GB" sz="2600" b="1" dirty="0">
                <a:solidFill>
                  <a:schemeClr val="tx1">
                    <a:lumMod val="85000"/>
                  </a:schemeClr>
                </a:solidFill>
                <a:latin typeface="Courier New Bold"/>
              </a:rPr>
              <a:t>// at this point v’s destructor would be called!</a:t>
            </a:r>
          </a:p>
          <a:p>
            <a:endParaRPr lang="en-GB" dirty="0"/>
          </a:p>
          <a:p>
            <a:r>
              <a:rPr lang="en-GB" dirty="0"/>
              <a:t>Note that at the end of the block, v is no longer accessible and hence can be destroyed.  At this point, the destructor for v is called.</a:t>
            </a:r>
          </a:p>
          <a:p>
            <a:endParaRPr lang="en-GB" dirty="0"/>
          </a:p>
        </p:txBody>
      </p:sp>
    </p:spTree>
    <p:extLst>
      <p:ext uri="{BB962C8B-B14F-4D97-AF65-F5344CB8AC3E}">
        <p14:creationId xmlns:p14="http://schemas.microsoft.com/office/powerpoint/2010/main" val="41413292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(and </a:t>
            </a:r>
            <a:r>
              <a:rPr lang="en-GB" dirty="0" err="1"/>
              <a:t>structs</a:t>
            </a:r>
            <a:r>
              <a:rPr lang="en-GB" dirty="0"/>
              <a:t>) continued</a:t>
            </a:r>
          </a:p>
        </p:txBody>
      </p:sp>
      <p:sp>
        <p:nvSpPr>
          <p:cNvPr id="3" name="Content Placeholder 2"/>
          <p:cNvSpPr>
            <a:spLocks noGrp="1"/>
          </p:cNvSpPr>
          <p:nvPr>
            <p:ph idx="1"/>
          </p:nvPr>
        </p:nvSpPr>
        <p:spPr/>
        <p:txBody>
          <a:bodyPr/>
          <a:lstStyle/>
          <a:p>
            <a:r>
              <a:rPr lang="en-GB" dirty="0"/>
              <a:t>There is a lot more to classes, e.g. inheritance but it is all based on this basic notion.</a:t>
            </a:r>
          </a:p>
          <a:p>
            <a:endParaRPr lang="en-GB" dirty="0"/>
          </a:p>
          <a:p>
            <a:r>
              <a:rPr lang="en-GB" dirty="0"/>
              <a:t>The previous examples adds no additional data or overhead to a traditional C </a:t>
            </a:r>
            <a:r>
              <a:rPr lang="en-GB" dirty="0" err="1"/>
              <a:t>struct</a:t>
            </a:r>
            <a:r>
              <a:rPr lang="en-GB" dirty="0"/>
              <a:t>, it has just improved software </a:t>
            </a:r>
            <a:r>
              <a:rPr lang="en-GB" dirty="0" err="1"/>
              <a:t>composibility</a:t>
            </a:r>
            <a:r>
              <a:rPr lang="en-GB" dirty="0"/>
              <a:t>.</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34619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 objects</a:t>
            </a:r>
          </a:p>
        </p:txBody>
      </p:sp>
      <p:sp>
        <p:nvSpPr>
          <p:cNvPr id="3" name="Content Placeholder 2"/>
          <p:cNvSpPr>
            <a:spLocks noGrp="1"/>
          </p:cNvSpPr>
          <p:nvPr>
            <p:ph idx="1"/>
          </p:nvPr>
        </p:nvSpPr>
        <p:spPr/>
        <p:txBody>
          <a:bodyPr>
            <a:normAutofit/>
          </a:bodyPr>
          <a:lstStyle/>
          <a:p>
            <a:r>
              <a:rPr lang="en-GB" dirty="0"/>
              <a:t>Function application operator can be overloaded to define </a:t>
            </a:r>
            <a:r>
              <a:rPr lang="en-GB" dirty="0" err="1"/>
              <a:t>functor</a:t>
            </a:r>
            <a:r>
              <a:rPr lang="en-GB" dirty="0"/>
              <a:t> classes</a:t>
            </a:r>
          </a:p>
          <a:p>
            <a:endParaRPr lang="en-GB" dirty="0"/>
          </a:p>
          <a:p>
            <a:pPr marL="0" indent="0">
              <a:buNone/>
            </a:pPr>
            <a:r>
              <a:rPr lang="en-GB" sz="2200" dirty="0">
                <a:latin typeface="Letter Gothic Std"/>
              </a:rPr>
              <a:t>   </a:t>
            </a:r>
            <a:r>
              <a:rPr lang="en-GB" sz="2200" b="1" dirty="0" err="1">
                <a:solidFill>
                  <a:schemeClr val="accent2"/>
                </a:solidFill>
                <a:latin typeface="Courier New Bold"/>
              </a:rPr>
              <a:t>struct</a:t>
            </a:r>
            <a:r>
              <a:rPr lang="en-GB" sz="2200" b="1" dirty="0">
                <a:solidFill>
                  <a:schemeClr val="accent2"/>
                </a:solidFill>
                <a:latin typeface="Courier New Bold"/>
              </a:rPr>
              <a:t> </a:t>
            </a:r>
            <a:r>
              <a:rPr lang="en-GB" sz="2200" b="1" dirty="0" err="1">
                <a:latin typeface="Courier New Bold"/>
              </a:rPr>
              <a:t>Functor</a:t>
            </a:r>
            <a:endParaRPr lang="en-GB" sz="2200" b="1" dirty="0">
              <a:latin typeface="Courier New Bold"/>
            </a:endParaRPr>
          </a:p>
          <a:p>
            <a:pPr marL="0" indent="0">
              <a:buNone/>
            </a:pPr>
            <a:r>
              <a:rPr lang="en-GB" sz="2200" b="1" dirty="0">
                <a:latin typeface="Courier New Bold"/>
              </a:rPr>
              <a:t>   {</a:t>
            </a:r>
          </a:p>
          <a:p>
            <a:pPr marL="0" indent="0">
              <a:buNone/>
            </a:pP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solidFill>
                  <a:schemeClr val="accent1"/>
                </a:solidFill>
                <a:latin typeface="Courier New Bold"/>
              </a:rPr>
              <a:t>operator</a:t>
            </a: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latin typeface="Courier New Bold"/>
              </a:rPr>
              <a:t>x) { </a:t>
            </a:r>
            <a:r>
              <a:rPr lang="en-GB" sz="2200" b="1" dirty="0">
                <a:solidFill>
                  <a:schemeClr val="accent2"/>
                </a:solidFill>
                <a:latin typeface="Courier New Bold"/>
              </a:rPr>
              <a:t>return</a:t>
            </a:r>
            <a:r>
              <a:rPr lang="en-GB" sz="2200" b="1" dirty="0">
                <a:latin typeface="Courier New Bold"/>
              </a:rPr>
              <a:t> x*x; }</a:t>
            </a:r>
          </a:p>
          <a:p>
            <a:pPr marL="0" indent="0">
              <a:buNone/>
            </a:pPr>
            <a:r>
              <a:rPr lang="en-GB" sz="2200" b="1" dirty="0">
                <a:latin typeface="Courier New Bold"/>
              </a:rPr>
              <a:t>   };</a:t>
            </a:r>
          </a:p>
          <a:p>
            <a:pPr marL="0" indent="0">
              <a:buNone/>
            </a:pPr>
            <a:r>
              <a:rPr lang="en-GB" sz="2200" b="1" dirty="0">
                <a:latin typeface="Courier New Bold"/>
              </a:rPr>
              <a:t>   </a:t>
            </a:r>
            <a:r>
              <a:rPr lang="en-GB" sz="2200" b="1" dirty="0">
                <a:solidFill>
                  <a:schemeClr val="tx1">
                    <a:lumMod val="85000"/>
                  </a:schemeClr>
                </a:solidFill>
                <a:latin typeface="Courier New Bold"/>
              </a:rPr>
              <a:t>// create an object of type </a:t>
            </a:r>
            <a:r>
              <a:rPr lang="en-GB" sz="2200" b="1" dirty="0" err="1">
                <a:solidFill>
                  <a:schemeClr val="tx1">
                    <a:lumMod val="85000"/>
                  </a:schemeClr>
                </a:solidFill>
                <a:latin typeface="Courier New Bold"/>
              </a:rPr>
              <a:t>Functor</a:t>
            </a:r>
            <a:endParaRPr lang="en-GB" sz="2200" b="1" dirty="0">
              <a:latin typeface="Courier New Bold"/>
            </a:endParaRPr>
          </a:p>
          <a:p>
            <a:pPr marL="0" indent="0">
              <a:buNone/>
            </a:pPr>
            <a:r>
              <a:rPr lang="en-GB" sz="2200" b="1" dirty="0">
                <a:latin typeface="Courier New Bold"/>
              </a:rPr>
              <a:t>   </a:t>
            </a:r>
            <a:r>
              <a:rPr lang="en-GB" sz="2200" b="1" dirty="0" err="1">
                <a:latin typeface="Courier New Bold"/>
              </a:rPr>
              <a:t>Functor</a:t>
            </a:r>
            <a:r>
              <a:rPr lang="en-GB" sz="2200" b="1" dirty="0">
                <a:latin typeface="Courier New Bold"/>
              </a:rPr>
              <a:t> f();</a:t>
            </a:r>
          </a:p>
          <a:p>
            <a:pPr marL="0" indent="0">
              <a:buNone/>
            </a:pPr>
            <a:r>
              <a:rPr lang="en-GB" sz="2200" b="1" dirty="0">
                <a:solidFill>
                  <a:schemeClr val="tx2">
                    <a:lumMod val="75000"/>
                  </a:schemeClr>
                </a:solidFill>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latin typeface="Courier New Bold"/>
              </a:rPr>
              <a:t>value = f(10); </a:t>
            </a:r>
            <a:r>
              <a:rPr lang="en-GB" sz="2200" b="1" dirty="0">
                <a:solidFill>
                  <a:schemeClr val="tx1">
                    <a:lumMod val="85000"/>
                  </a:schemeClr>
                </a:solidFill>
                <a:latin typeface="Courier New Bold"/>
              </a:rPr>
              <a:t>// call the operator()</a:t>
            </a:r>
          </a:p>
          <a:p>
            <a:endParaRPr lang="en-GB" b="1" dirty="0">
              <a:latin typeface="Courier New Bold"/>
            </a:endParaRPr>
          </a:p>
        </p:txBody>
      </p:sp>
    </p:spTree>
    <p:extLst>
      <p:ext uri="{BB962C8B-B14F-4D97-AF65-F5344CB8AC3E}">
        <p14:creationId xmlns:p14="http://schemas.microsoft.com/office/powerpoint/2010/main" val="9981293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Template functions</a:t>
            </a:r>
          </a:p>
        </p:txBody>
      </p:sp>
      <p:sp>
        <p:nvSpPr>
          <p:cNvPr id="3" name="Content Placeholder 2"/>
          <p:cNvSpPr>
            <a:spLocks noGrp="1"/>
          </p:cNvSpPr>
          <p:nvPr>
            <p:ph idx="1"/>
          </p:nvPr>
        </p:nvSpPr>
        <p:spPr>
          <a:xfrm>
            <a:off x="179512" y="1600200"/>
            <a:ext cx="8784976" cy="4997152"/>
          </a:xfrm>
        </p:spPr>
        <p:txBody>
          <a:bodyPr>
            <a:normAutofit fontScale="85000" lnSpcReduction="10000"/>
          </a:bodyPr>
          <a:lstStyle/>
          <a:p>
            <a:r>
              <a:rPr lang="en-GB" dirty="0"/>
              <a:t>Don’t want to write the same function many times for different types?</a:t>
            </a:r>
          </a:p>
          <a:p>
            <a:r>
              <a:rPr lang="en-GB" dirty="0"/>
              <a:t>Templates allow functions to be parameterized with a type(s).</a:t>
            </a:r>
          </a:p>
          <a:p>
            <a:pPr marL="0" indent="0">
              <a:buNone/>
            </a:pPr>
            <a:r>
              <a:rPr lang="en-GB" sz="2400" dirty="0">
                <a:latin typeface="Letter Gothic Std"/>
              </a:rPr>
              <a:t> </a:t>
            </a:r>
          </a:p>
          <a:p>
            <a:pPr marL="0" indent="0">
              <a:buNone/>
            </a:pPr>
            <a:r>
              <a:rPr lang="en-GB" sz="2400" b="1" dirty="0">
                <a:solidFill>
                  <a:schemeClr val="tx2">
                    <a:lumMod val="75000"/>
                  </a:schemeClr>
                </a:solidFill>
                <a:latin typeface="Courier New Bold"/>
              </a:rPr>
              <a:t>template</a:t>
            </a:r>
            <a:r>
              <a:rPr lang="en-GB" sz="2400" b="1" dirty="0">
                <a:latin typeface="Courier New Bold"/>
              </a:rPr>
              <a:t>&lt;</a:t>
            </a:r>
            <a:r>
              <a:rPr lang="en-GB" sz="2400" b="1" dirty="0" err="1">
                <a:solidFill>
                  <a:schemeClr val="accent2"/>
                </a:solidFill>
                <a:latin typeface="Courier New Bold"/>
              </a:rPr>
              <a:t>typename</a:t>
            </a:r>
            <a:r>
              <a:rPr lang="en-GB" sz="2400" b="1" dirty="0">
                <a:solidFill>
                  <a:schemeClr val="accent2"/>
                </a:solidFill>
                <a:latin typeface="Courier New Bold"/>
              </a:rPr>
              <a:t> </a:t>
            </a:r>
            <a:r>
              <a:rPr lang="en-GB" sz="2400" b="1" dirty="0">
                <a:latin typeface="Courier New Bold"/>
              </a:rPr>
              <a:t>T&gt;</a:t>
            </a:r>
          </a:p>
          <a:p>
            <a:pPr marL="0" indent="0">
              <a:buNone/>
            </a:pPr>
            <a:r>
              <a:rPr lang="en-GB" sz="2400" b="1" dirty="0">
                <a:latin typeface="Courier New Bold"/>
              </a:rPr>
              <a:t>    T </a:t>
            </a:r>
            <a:r>
              <a:rPr lang="en-GB" sz="2400" b="1" dirty="0">
                <a:solidFill>
                  <a:schemeClr val="accent1"/>
                </a:solidFill>
                <a:latin typeface="Courier New Bold"/>
              </a:rPr>
              <a:t>add</a:t>
            </a:r>
            <a:r>
              <a:rPr lang="en-GB" sz="2400" b="1" dirty="0">
                <a:latin typeface="Courier New Bold"/>
              </a:rPr>
              <a:t>(T x, T y) { </a:t>
            </a:r>
            <a:r>
              <a:rPr lang="en-GB" sz="2400" b="1" dirty="0">
                <a:solidFill>
                  <a:schemeClr val="accent2"/>
                </a:solidFill>
                <a:latin typeface="Courier New Bold"/>
              </a:rPr>
              <a:t>return</a:t>
            </a:r>
            <a:r>
              <a:rPr lang="en-GB" sz="2400" b="1" dirty="0">
                <a:latin typeface="Courier New Bold"/>
              </a:rPr>
              <a:t> </a:t>
            </a:r>
            <a:r>
              <a:rPr lang="en-GB" sz="2400" b="1" dirty="0" err="1">
                <a:latin typeface="Courier New Bold"/>
              </a:rPr>
              <a:t>x+y</a:t>
            </a:r>
            <a:r>
              <a:rPr lang="en-GB" sz="2400" b="1" dirty="0">
                <a:latin typeface="Courier New Bold"/>
              </a:rPr>
              <a:t>; }</a:t>
            </a:r>
          </a:p>
          <a:p>
            <a:pPr marL="0" indent="0">
              <a:buNone/>
            </a:pPr>
            <a:endParaRPr lang="en-GB" sz="2400" b="1" dirty="0">
              <a:latin typeface="Courier New Bold"/>
            </a:endParaRPr>
          </a:p>
          <a:p>
            <a:pPr marL="0" indent="0">
              <a:buNone/>
            </a:pPr>
            <a:r>
              <a:rPr lang="en-GB" sz="2400" b="1" dirty="0">
                <a:latin typeface="Courier New Bold"/>
              </a:rPr>
              <a:t>    </a:t>
            </a:r>
            <a:r>
              <a:rPr lang="en-GB" sz="2400" b="1" dirty="0">
                <a:solidFill>
                  <a:schemeClr val="tx2">
                    <a:lumMod val="75000"/>
                  </a:schemeClr>
                </a:solidFill>
                <a:latin typeface="Courier New Bold"/>
              </a:rPr>
              <a:t>float</a:t>
            </a:r>
            <a:r>
              <a:rPr lang="en-GB" sz="2400" b="1" dirty="0">
                <a:latin typeface="Courier New Bold"/>
              </a:rPr>
              <a:t>  f = </a:t>
            </a:r>
            <a:r>
              <a:rPr lang="en-GB" sz="2400" b="1" dirty="0">
                <a:solidFill>
                  <a:schemeClr val="accent1"/>
                </a:solidFill>
                <a:latin typeface="Courier New Bold"/>
              </a:rPr>
              <a:t>add</a:t>
            </a:r>
            <a:r>
              <a:rPr lang="en-GB" sz="2400" b="1" dirty="0">
                <a:latin typeface="Courier New Bold"/>
              </a:rPr>
              <a:t>&lt;</a:t>
            </a:r>
            <a:r>
              <a:rPr lang="en-GB" sz="2400" b="1" dirty="0">
                <a:solidFill>
                  <a:schemeClr val="tx2">
                    <a:lumMod val="75000"/>
                  </a:schemeClr>
                </a:solidFill>
                <a:latin typeface="Courier New Bold"/>
              </a:rPr>
              <a:t>float</a:t>
            </a:r>
            <a:r>
              <a:rPr lang="en-GB" sz="2400" b="1" dirty="0">
                <a:latin typeface="Courier New Bold"/>
              </a:rPr>
              <a:t>&gt;(10.4f, 5.0f); </a:t>
            </a:r>
            <a:r>
              <a:rPr lang="en-GB" sz="2400" b="1" dirty="0">
                <a:solidFill>
                  <a:schemeClr val="tx1">
                    <a:lumMod val="85000"/>
                  </a:schemeClr>
                </a:solidFill>
                <a:latin typeface="Courier New Bold"/>
              </a:rPr>
              <a:t>// float version</a:t>
            </a:r>
          </a:p>
          <a:p>
            <a:pPr marL="0" indent="0">
              <a:buNone/>
            </a:pPr>
            <a:r>
              <a:rPr lang="en-GB" sz="2400" b="1" dirty="0">
                <a:latin typeface="Courier New Bold"/>
              </a:rPr>
              <a:t>    </a:t>
            </a:r>
            <a:r>
              <a:rPr lang="en-GB" sz="2400" b="1" dirty="0" err="1">
                <a:solidFill>
                  <a:schemeClr val="tx2">
                    <a:lumMod val="75000"/>
                  </a:schemeClr>
                </a:solidFill>
                <a:latin typeface="Courier New Bold"/>
              </a:rPr>
              <a:t>int</a:t>
            </a:r>
            <a:r>
              <a:rPr lang="en-GB" sz="2400" b="1" dirty="0">
                <a:solidFill>
                  <a:schemeClr val="tx2">
                    <a:lumMod val="75000"/>
                  </a:schemeClr>
                </a:solidFill>
                <a:latin typeface="Courier New Bold"/>
              </a:rPr>
              <a:t> </a:t>
            </a:r>
            <a:r>
              <a:rPr lang="en-GB" sz="2400" b="1" dirty="0" err="1">
                <a:latin typeface="Courier New Bold"/>
              </a:rPr>
              <a:t>i</a:t>
            </a:r>
            <a:r>
              <a:rPr lang="en-GB" sz="2400" b="1" dirty="0">
                <a:latin typeface="Courier New Bold"/>
              </a:rPr>
              <a:t> = </a:t>
            </a:r>
            <a:r>
              <a:rPr lang="en-GB" sz="2400" b="1" dirty="0">
                <a:solidFill>
                  <a:schemeClr val="accent1"/>
                </a:solidFill>
                <a:latin typeface="Courier New Bold"/>
              </a:rPr>
              <a:t>add</a:t>
            </a:r>
            <a:r>
              <a:rPr lang="en-GB" sz="2400" b="1" dirty="0">
                <a:latin typeface="Courier New Bold"/>
              </a:rPr>
              <a:t>&lt;</a:t>
            </a:r>
            <a:r>
              <a:rPr lang="en-GB" sz="2400" b="1" dirty="0" err="1">
                <a:solidFill>
                  <a:schemeClr val="tx2">
                    <a:lumMod val="75000"/>
                  </a:schemeClr>
                </a:solidFill>
                <a:latin typeface="Courier New Bold"/>
              </a:rPr>
              <a:t>int</a:t>
            </a:r>
            <a:r>
              <a:rPr lang="en-GB" sz="2400" b="1" dirty="0">
                <a:latin typeface="Courier New Bold"/>
              </a:rPr>
              <a:t>&gt;(100,20</a:t>
            </a:r>
            <a:r>
              <a:rPr lang="en-GB" sz="2400" b="1" dirty="0">
                <a:solidFill>
                  <a:schemeClr val="tx1">
                    <a:lumMod val="85000"/>
                  </a:schemeClr>
                </a:solidFill>
                <a:latin typeface="Courier New Bold"/>
              </a:rPr>
              <a:t>);           // </a:t>
            </a:r>
            <a:r>
              <a:rPr lang="en-GB" sz="2400" b="1" dirty="0" err="1">
                <a:solidFill>
                  <a:schemeClr val="tx1">
                    <a:lumMod val="85000"/>
                  </a:schemeClr>
                </a:solidFill>
                <a:latin typeface="Courier New Bold"/>
              </a:rPr>
              <a:t>int</a:t>
            </a:r>
            <a:r>
              <a:rPr lang="en-GB" sz="2400" b="1" dirty="0">
                <a:solidFill>
                  <a:schemeClr val="tx1">
                    <a:lumMod val="85000"/>
                  </a:schemeClr>
                </a:solidFill>
                <a:latin typeface="Courier New Bold"/>
              </a:rPr>
              <a:t> version</a:t>
            </a:r>
          </a:p>
          <a:p>
            <a:pPr marL="0" indent="0">
              <a:buNone/>
            </a:pPr>
            <a:endParaRPr lang="en-GB" dirty="0">
              <a:latin typeface="Letter Gothic Std"/>
            </a:endParaRPr>
          </a:p>
          <a:p>
            <a:r>
              <a:rPr lang="en-GB" dirty="0"/>
              <a:t>You can use the </a:t>
            </a:r>
            <a:r>
              <a:rPr lang="en-GB" dirty="0" err="1"/>
              <a:t>templatized</a:t>
            </a:r>
            <a:r>
              <a:rPr lang="en-GB" dirty="0"/>
              <a:t> type, T, inside the template function</a:t>
            </a:r>
          </a:p>
          <a:p>
            <a:endParaRPr lang="en-GB" dirty="0"/>
          </a:p>
        </p:txBody>
      </p:sp>
    </p:spTree>
    <p:extLst>
      <p:ext uri="{BB962C8B-B14F-4D97-AF65-F5344CB8AC3E}">
        <p14:creationId xmlns:p14="http://schemas.microsoft.com/office/powerpoint/2010/main" val="33647129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Template classes</a:t>
            </a:r>
          </a:p>
        </p:txBody>
      </p:sp>
      <p:sp>
        <p:nvSpPr>
          <p:cNvPr id="3" name="Content Placeholder 2"/>
          <p:cNvSpPr>
            <a:spLocks noGrp="1"/>
          </p:cNvSpPr>
          <p:nvPr>
            <p:ph idx="1"/>
          </p:nvPr>
        </p:nvSpPr>
        <p:spPr>
          <a:xfrm>
            <a:off x="251520" y="1600200"/>
            <a:ext cx="8640960" cy="5213176"/>
          </a:xfrm>
          <a:noFill/>
        </p:spPr>
        <p:txBody>
          <a:bodyPr>
            <a:normAutofit fontScale="92500" lnSpcReduction="10000"/>
          </a:bodyPr>
          <a:lstStyle/>
          <a:p>
            <a:r>
              <a:rPr lang="en-GB" dirty="0"/>
              <a:t>Don’t want to write the same class many times for different types?</a:t>
            </a:r>
          </a:p>
          <a:p>
            <a:r>
              <a:rPr lang="en-GB" dirty="0"/>
              <a:t>Templates allow class to be parameterized with a type(s) too.</a:t>
            </a:r>
          </a:p>
          <a:p>
            <a:pPr marL="400050" lvl="1" indent="0">
              <a:buNone/>
            </a:pPr>
            <a:br>
              <a:rPr lang="en-GB" sz="2600" b="1" dirty="0">
                <a:solidFill>
                  <a:schemeClr val="tx2">
                    <a:lumMod val="75000"/>
                  </a:schemeClr>
                </a:solidFill>
                <a:latin typeface="Courier New Bold"/>
              </a:rPr>
            </a:br>
            <a:r>
              <a:rPr lang="en-GB" sz="2600" b="1" dirty="0">
                <a:solidFill>
                  <a:schemeClr val="tx2">
                    <a:lumMod val="75000"/>
                  </a:schemeClr>
                </a:solidFill>
                <a:latin typeface="Courier New Bold"/>
              </a:rPr>
              <a:t>template</a:t>
            </a:r>
            <a:r>
              <a:rPr lang="en-GB" sz="2600" b="1" dirty="0">
                <a:latin typeface="Courier New Bold"/>
              </a:rPr>
              <a:t> &lt;</a:t>
            </a:r>
            <a:r>
              <a:rPr lang="en-GB" sz="2600" b="1" dirty="0" err="1">
                <a:solidFill>
                  <a:schemeClr val="accent2"/>
                </a:solidFill>
                <a:latin typeface="Courier New Bold"/>
              </a:rPr>
              <a:t>typename</a:t>
            </a:r>
            <a:r>
              <a:rPr lang="en-GB" sz="2600" b="1" dirty="0">
                <a:solidFill>
                  <a:schemeClr val="accent2"/>
                </a:solidFill>
                <a:latin typeface="Courier New Bold"/>
              </a:rPr>
              <a:t> </a:t>
            </a:r>
            <a:r>
              <a:rPr lang="en-GB" sz="2600" b="1" dirty="0">
                <a:latin typeface="Courier New Bold"/>
              </a:rPr>
              <a:t>T&gt;</a:t>
            </a:r>
          </a:p>
          <a:p>
            <a:pPr marL="400050" lvl="1" indent="0">
              <a:buNone/>
            </a:pPr>
            <a:r>
              <a:rPr lang="en-GB" sz="2600" b="1" dirty="0">
                <a:latin typeface="Courier New Bold"/>
              </a:rPr>
              <a:t>    </a:t>
            </a:r>
            <a:r>
              <a:rPr lang="en-GB" sz="2600" b="1" dirty="0">
                <a:solidFill>
                  <a:schemeClr val="tx2">
                    <a:lumMod val="75000"/>
                  </a:schemeClr>
                </a:solidFill>
                <a:latin typeface="Courier New Bold"/>
              </a:rPr>
              <a:t>class</a:t>
            </a:r>
            <a:r>
              <a:rPr lang="en-GB" sz="2600" b="1" dirty="0">
                <a:latin typeface="Courier New Bold"/>
              </a:rPr>
              <a:t> Square</a:t>
            </a:r>
          </a:p>
          <a:p>
            <a:pPr marL="400050" lvl="1" indent="0">
              <a:buNone/>
            </a:pPr>
            <a:r>
              <a:rPr lang="en-GB" sz="2600" b="1" dirty="0">
                <a:latin typeface="Courier New Bold"/>
              </a:rPr>
              <a:t>    {</a:t>
            </a:r>
          </a:p>
          <a:p>
            <a:pPr marL="400050" lvl="1" indent="0">
              <a:buNone/>
            </a:pPr>
            <a:r>
              <a:rPr lang="en-GB" sz="2600" b="1" dirty="0">
                <a:latin typeface="Courier New Bold"/>
              </a:rPr>
              <a:t>        T </a:t>
            </a:r>
            <a:r>
              <a:rPr lang="en-GB" sz="2600" b="1" dirty="0">
                <a:solidFill>
                  <a:schemeClr val="accent1"/>
                </a:solidFill>
                <a:latin typeface="Courier New Bold"/>
              </a:rPr>
              <a:t>operator</a:t>
            </a:r>
            <a:r>
              <a:rPr lang="en-GB" sz="2600" b="1" dirty="0">
                <a:latin typeface="Courier New Bold"/>
              </a:rPr>
              <a:t>() (T x) { </a:t>
            </a:r>
            <a:r>
              <a:rPr lang="en-GB" sz="2600" b="1" dirty="0">
                <a:solidFill>
                  <a:schemeClr val="accent2"/>
                </a:solidFill>
                <a:latin typeface="Courier New Bold"/>
              </a:rPr>
              <a:t>return </a:t>
            </a:r>
            <a:r>
              <a:rPr lang="en-GB" sz="2600" b="1" dirty="0">
                <a:latin typeface="Courier New Bold"/>
              </a:rPr>
              <a:t>x*x; }</a:t>
            </a:r>
          </a:p>
          <a:p>
            <a:pPr marL="400050" lvl="1" indent="0">
              <a:buNone/>
            </a:pPr>
            <a:r>
              <a:rPr lang="en-GB" sz="2600" b="1" dirty="0">
                <a:latin typeface="Courier New Bold"/>
              </a:rPr>
              <a:t>    };</a:t>
            </a:r>
          </a:p>
          <a:p>
            <a:pPr marL="400050" lvl="1" indent="0">
              <a:buNone/>
            </a:pPr>
            <a:r>
              <a:rPr lang="en-GB" sz="2600" b="1" dirty="0">
                <a:latin typeface="Courier New Bold"/>
              </a:rPr>
              <a:t>    Square&lt;</a:t>
            </a:r>
            <a:r>
              <a:rPr lang="en-GB" sz="2600" b="1" dirty="0" err="1">
                <a:solidFill>
                  <a:schemeClr val="tx2">
                    <a:lumMod val="75000"/>
                  </a:schemeClr>
                </a:solidFill>
                <a:latin typeface="Courier New Bold"/>
              </a:rPr>
              <a:t>int</a:t>
            </a:r>
            <a:r>
              <a:rPr lang="en-GB" sz="2600" b="1" dirty="0">
                <a:latin typeface="Courier New Bold"/>
              </a:rPr>
              <a:t>&gt; </a:t>
            </a:r>
            <a:r>
              <a:rPr lang="en-GB" sz="2600" b="1" dirty="0" err="1">
                <a:latin typeface="Courier New Bold"/>
              </a:rPr>
              <a:t>f_int</a:t>
            </a:r>
            <a:r>
              <a:rPr lang="en-GB" sz="2600" b="1" dirty="0">
                <a:latin typeface="Courier New Bold"/>
              </a:rPr>
              <a:t>(); </a:t>
            </a:r>
          </a:p>
          <a:p>
            <a:pPr marL="400050" lvl="1" indent="0">
              <a:buNone/>
            </a:pPr>
            <a:r>
              <a:rPr lang="en-GB" sz="2600" b="1" dirty="0">
                <a:latin typeface="Courier New Bold"/>
              </a:rPr>
              <a:t>    </a:t>
            </a:r>
            <a:r>
              <a:rPr lang="en-GB" sz="2600" b="1" dirty="0" err="1">
                <a:solidFill>
                  <a:schemeClr val="tx2">
                    <a:lumMod val="75000"/>
                  </a:schemeClr>
                </a:solidFill>
                <a:latin typeface="Courier New Bold"/>
              </a:rPr>
              <a:t>int</a:t>
            </a:r>
            <a:r>
              <a:rPr lang="en-GB" sz="2600" b="1" dirty="0">
                <a:solidFill>
                  <a:schemeClr val="tx2">
                    <a:lumMod val="75000"/>
                  </a:schemeClr>
                </a:solidFill>
                <a:latin typeface="Courier New Bold"/>
              </a:rPr>
              <a:t> </a:t>
            </a:r>
            <a:r>
              <a:rPr lang="en-GB" sz="2600" b="1" dirty="0">
                <a:latin typeface="Courier New Bold"/>
              </a:rPr>
              <a:t>value = </a:t>
            </a:r>
            <a:r>
              <a:rPr lang="en-GB" sz="2600" b="1" dirty="0" err="1">
                <a:solidFill>
                  <a:schemeClr val="accent1"/>
                </a:solidFill>
                <a:latin typeface="Courier New Bold"/>
              </a:rPr>
              <a:t>f_int</a:t>
            </a:r>
            <a:r>
              <a:rPr lang="en-GB" sz="2600" b="1" dirty="0">
                <a:latin typeface="Courier New Bold"/>
              </a:rPr>
              <a:t>(10); </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9460540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C++11 defines a function template</a:t>
            </a:r>
          </a:p>
        </p:txBody>
      </p:sp>
      <p:sp>
        <p:nvSpPr>
          <p:cNvPr id="3" name="Content Placeholder 2"/>
          <p:cNvSpPr>
            <a:spLocks noGrp="1"/>
          </p:cNvSpPr>
          <p:nvPr>
            <p:ph idx="1"/>
          </p:nvPr>
        </p:nvSpPr>
        <p:spPr>
          <a:xfrm>
            <a:off x="179512" y="1600200"/>
            <a:ext cx="8784976" cy="4525963"/>
          </a:xfrm>
        </p:spPr>
        <p:txBody>
          <a:bodyPr>
            <a:normAutofit fontScale="70000" lnSpcReduction="20000"/>
          </a:bodyPr>
          <a:lstStyle/>
          <a:p>
            <a:r>
              <a:rPr lang="en-US" dirty="0"/>
              <a:t>C++ function objects can be stored in the </a:t>
            </a:r>
            <a:r>
              <a:rPr lang="en-US" dirty="0" err="1"/>
              <a:t>templated</a:t>
            </a:r>
            <a:r>
              <a:rPr lang="en-US" dirty="0"/>
              <a:t> class </a:t>
            </a:r>
            <a:r>
              <a:rPr lang="en-US" dirty="0" err="1"/>
              <a:t>std</a:t>
            </a:r>
            <a:r>
              <a:rPr lang="en-US" dirty="0"/>
              <a:t>::function.    The following header defines the class </a:t>
            </a:r>
            <a:r>
              <a:rPr lang="en-US" dirty="0" err="1"/>
              <a:t>std</a:t>
            </a:r>
            <a:r>
              <a:rPr lang="en-US" dirty="0"/>
              <a:t>::function</a:t>
            </a:r>
            <a:br>
              <a:rPr lang="en-US" dirty="0"/>
            </a:br>
            <a:endParaRPr lang="en-US" dirty="0"/>
          </a:p>
          <a:p>
            <a:pPr marL="0" indent="0">
              <a:buNone/>
            </a:pPr>
            <a:r>
              <a:rPr lang="en-US" dirty="0"/>
              <a:t>	</a:t>
            </a:r>
            <a:r>
              <a:rPr lang="en-US" b="1" dirty="0">
                <a:latin typeface="Courier New Bold"/>
              </a:rPr>
              <a:t>#</a:t>
            </a:r>
            <a:r>
              <a:rPr lang="en-US" b="1" dirty="0">
                <a:solidFill>
                  <a:schemeClr val="accent2"/>
                </a:solidFill>
                <a:latin typeface="Courier New Bold"/>
              </a:rPr>
              <a:t>include</a:t>
            </a:r>
            <a:r>
              <a:rPr lang="en-US" b="1" dirty="0">
                <a:latin typeface="Courier New Bold"/>
              </a:rPr>
              <a:t> </a:t>
            </a:r>
            <a:r>
              <a:rPr lang="en-US" b="1" dirty="0">
                <a:solidFill>
                  <a:schemeClr val="accent4"/>
                </a:solidFill>
                <a:latin typeface="Courier New Bold"/>
              </a:rPr>
              <a:t>&lt;functional&gt;</a:t>
            </a:r>
            <a:br>
              <a:rPr lang="en-US" b="1" dirty="0">
                <a:solidFill>
                  <a:schemeClr val="accent4"/>
                </a:solidFill>
                <a:latin typeface="Courier New Bold"/>
              </a:rPr>
            </a:br>
            <a:endParaRPr lang="en-US" b="1" dirty="0">
              <a:solidFill>
                <a:schemeClr val="accent4"/>
              </a:solidFill>
              <a:latin typeface="Courier New Bold"/>
            </a:endParaRPr>
          </a:p>
          <a:p>
            <a:r>
              <a:rPr lang="en-GB" dirty="0"/>
              <a:t>We can define a C++ function object (e.g. </a:t>
            </a:r>
            <a:r>
              <a:rPr lang="en-GB" dirty="0" err="1"/>
              <a:t>functor</a:t>
            </a:r>
            <a:r>
              <a:rPr lang="en-GB" dirty="0"/>
              <a:t>) and then store it in the </a:t>
            </a:r>
            <a:r>
              <a:rPr lang="en-GB" dirty="0" err="1"/>
              <a:t>tempated</a:t>
            </a:r>
            <a:r>
              <a:rPr lang="en-GB" dirty="0"/>
              <a:t> class </a:t>
            </a:r>
            <a:r>
              <a:rPr lang="en-GB" dirty="0" err="1"/>
              <a:t>std</a:t>
            </a:r>
            <a:r>
              <a:rPr lang="en-GB" dirty="0"/>
              <a:t>::function</a:t>
            </a:r>
          </a:p>
          <a:p>
            <a:pPr marL="400050" lvl="1" indent="0">
              <a:buNone/>
            </a:pPr>
            <a:br>
              <a:rPr lang="en-GB" b="1" dirty="0">
                <a:solidFill>
                  <a:schemeClr val="tx2">
                    <a:lumMod val="75000"/>
                  </a:schemeClr>
                </a:solidFill>
                <a:latin typeface="Courier New Bold"/>
              </a:rPr>
            </a:br>
            <a:r>
              <a:rPr lang="en-GB" b="1" dirty="0" err="1">
                <a:solidFill>
                  <a:schemeClr val="tx2">
                    <a:lumMod val="75000"/>
                  </a:schemeClr>
                </a:solidFill>
                <a:latin typeface="Courier New Bold"/>
              </a:rPr>
              <a:t>struct</a:t>
            </a:r>
            <a:r>
              <a:rPr lang="en-GB" b="1" dirty="0">
                <a:solidFill>
                  <a:schemeClr val="tx2">
                    <a:lumMod val="75000"/>
                  </a:schemeClr>
                </a:solidFill>
                <a:latin typeface="Courier New Bold"/>
              </a:rPr>
              <a:t> </a:t>
            </a:r>
            <a:r>
              <a:rPr lang="en-GB" b="1" dirty="0" err="1">
                <a:latin typeface="Courier New Bold"/>
              </a:rPr>
              <a:t>Functor</a:t>
            </a:r>
            <a:endParaRPr lang="en-GB" b="1" dirty="0">
              <a:latin typeface="Courier New Bold"/>
            </a:endParaRPr>
          </a:p>
          <a:p>
            <a:pPr marL="400050" lvl="1" indent="0">
              <a:buNone/>
            </a:pPr>
            <a:r>
              <a:rPr lang="en-GB" b="1" dirty="0">
                <a:latin typeface="Courier New Bold"/>
              </a:rPr>
              <a:t>   {</a:t>
            </a:r>
          </a:p>
          <a:p>
            <a:pPr marL="400050" lvl="1"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operator</a:t>
            </a: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 { </a:t>
            </a:r>
            <a:r>
              <a:rPr lang="en-GB" b="1" dirty="0">
                <a:solidFill>
                  <a:schemeClr val="accent2"/>
                </a:solidFill>
                <a:latin typeface="Courier New Bold"/>
              </a:rPr>
              <a:t>return</a:t>
            </a:r>
            <a:r>
              <a:rPr lang="en-GB" b="1" dirty="0">
                <a:latin typeface="Courier New Bold"/>
              </a:rPr>
              <a:t> x*x; }</a:t>
            </a:r>
          </a:p>
          <a:p>
            <a:pPr marL="400050" lvl="1" indent="0">
              <a:buNone/>
            </a:pPr>
            <a:r>
              <a:rPr lang="en-GB" b="1" dirty="0">
                <a:latin typeface="Courier New Bold"/>
              </a:rPr>
              <a:t>   };</a:t>
            </a:r>
          </a:p>
          <a:p>
            <a:pPr marL="400050" lvl="1" indent="0">
              <a:buNone/>
            </a:pPr>
            <a:r>
              <a:rPr lang="en-GB" b="1" dirty="0">
                <a:latin typeface="Courier New Bold"/>
              </a:rPr>
              <a:t>   </a:t>
            </a:r>
            <a:r>
              <a:rPr lang="en-GB" b="1" dirty="0" err="1">
                <a:latin typeface="Courier New Bold"/>
              </a:rPr>
              <a:t>std</a:t>
            </a:r>
            <a:r>
              <a:rPr lang="en-GB" b="1" dirty="0">
                <a:latin typeface="Courier New Bold"/>
              </a:rPr>
              <a:t>::function&lt;</a:t>
            </a:r>
            <a:r>
              <a:rPr lang="en-GB" b="1" dirty="0" err="1">
                <a:solidFill>
                  <a:schemeClr val="tx2">
                    <a:lumMod val="75000"/>
                  </a:schemeClr>
                </a:solidFill>
                <a:latin typeface="Courier New Bold"/>
              </a:rPr>
              <a:t>int</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)&gt; square(</a:t>
            </a:r>
            <a:r>
              <a:rPr lang="en-GB" b="1" dirty="0" err="1">
                <a:latin typeface="Courier New Bold"/>
              </a:rPr>
              <a:t>Functor</a:t>
            </a:r>
            <a:r>
              <a:rPr lang="en-GB" b="1" dirty="0">
                <a:latin typeface="Courier New Bold"/>
              </a:rPr>
              <a:t>());</a:t>
            </a:r>
          </a:p>
          <a:p>
            <a:endParaRPr lang="en-US" dirty="0"/>
          </a:p>
        </p:txBody>
      </p:sp>
    </p:spTree>
    <p:extLst>
      <p:ext uri="{BB962C8B-B14F-4D97-AF65-F5344CB8AC3E}">
        <p14:creationId xmlns:p14="http://schemas.microsoft.com/office/powerpoint/2010/main" val="36131752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 function template: example 1</a:t>
            </a:r>
          </a:p>
        </p:txBody>
      </p:sp>
      <p:sp>
        <p:nvSpPr>
          <p:cNvPr id="4" name="Text Placeholder 3"/>
          <p:cNvSpPr>
            <a:spLocks noGrp="1"/>
          </p:cNvSpPr>
          <p:nvPr>
            <p:ph type="body" idx="1"/>
          </p:nvPr>
        </p:nvSpPr>
        <p:spPr>
          <a:xfrm>
            <a:off x="457200" y="1535113"/>
            <a:ext cx="8219256" cy="639762"/>
          </a:xfrm>
        </p:spPr>
        <p:txBody>
          <a:bodyPr>
            <a:normAutofit fontScale="77500" lnSpcReduction="20000"/>
          </a:bodyPr>
          <a:lstStyle/>
          <a:p>
            <a:r>
              <a:rPr lang="en-GB" dirty="0">
                <a:latin typeface="+mj-lt"/>
              </a:rPr>
              <a:t>The header &lt;functional&gt; just defines the template </a:t>
            </a:r>
            <a:r>
              <a:rPr lang="en-GB" dirty="0" err="1">
                <a:latin typeface="+mj-lt"/>
              </a:rPr>
              <a:t>std</a:t>
            </a:r>
            <a:r>
              <a:rPr lang="en-GB" dirty="0">
                <a:latin typeface="+mj-lt"/>
              </a:rPr>
              <a:t>::function. This can be used to warp standard functions or function objects, e.g.:</a:t>
            </a:r>
          </a:p>
        </p:txBody>
      </p:sp>
      <p:sp>
        <p:nvSpPr>
          <p:cNvPr id="8" name="Content Placeholder 7"/>
          <p:cNvSpPr>
            <a:spLocks noGrp="1"/>
          </p:cNvSpPr>
          <p:nvPr>
            <p:ph sz="half" idx="2"/>
          </p:nvPr>
        </p:nvSpPr>
        <p:spPr>
          <a:xfrm>
            <a:off x="457200" y="2174875"/>
            <a:ext cx="8003232" cy="3951288"/>
          </a:xfrm>
        </p:spPr>
        <p:txBody>
          <a:bodyPr>
            <a:normAutofit/>
          </a:bodyPr>
          <a:lstStyle/>
          <a:p>
            <a:pPr marL="0" indent="0">
              <a:buNone/>
            </a:pP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foo(</a:t>
            </a:r>
            <a:r>
              <a:rPr lang="en-GB" sz="2000" b="1" dirty="0" err="1">
                <a:solidFill>
                  <a:schemeClr val="tx2">
                    <a:lumMod val="75000"/>
                  </a:schemeClr>
                </a:solidFill>
                <a:latin typeface="Courier New Bold"/>
              </a:rPr>
              <a:t>int</a:t>
            </a:r>
            <a:r>
              <a:rPr lang="en-GB" sz="2000" b="1" dirty="0">
                <a:latin typeface="Courier New Bold"/>
              </a:rPr>
              <a:t> x)  { </a:t>
            </a:r>
            <a:r>
              <a:rPr lang="en-GB" sz="2000" b="1" dirty="0">
                <a:solidFill>
                  <a:schemeClr val="accent2"/>
                </a:solidFill>
                <a:latin typeface="Courier New Bold"/>
              </a:rPr>
              <a:t>return</a:t>
            </a:r>
            <a:r>
              <a:rPr lang="en-GB" sz="2000" b="1" dirty="0">
                <a:latin typeface="Courier New Bold"/>
              </a:rPr>
              <a:t> x; }  </a:t>
            </a:r>
            <a:r>
              <a:rPr lang="en-GB" sz="2000" b="1" dirty="0">
                <a:solidFill>
                  <a:schemeClr val="tx1">
                    <a:lumMod val="85000"/>
                  </a:schemeClr>
                </a:solidFill>
                <a:latin typeface="Courier New Bold"/>
              </a:rPr>
              <a:t>// standard function</a:t>
            </a:r>
          </a:p>
          <a:p>
            <a:pPr marL="0" indent="0">
              <a:buNone/>
            </a:pP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foo_wrapper</a:t>
            </a:r>
            <a:r>
              <a:rPr lang="en-GB" sz="2000" b="1" dirty="0">
                <a:latin typeface="Courier New Bold"/>
              </a:rPr>
              <a:t>(foo);</a:t>
            </a:r>
          </a:p>
          <a:p>
            <a:pPr marL="0" indent="0">
              <a:buNone/>
            </a:pPr>
            <a:r>
              <a:rPr lang="en-GB" sz="2000" b="1" dirty="0">
                <a:latin typeface="Courier New Bold"/>
              </a:rPr>
              <a:t> </a:t>
            </a:r>
          </a:p>
          <a:p>
            <a:pPr marL="0" indent="0">
              <a:buNone/>
            </a:pPr>
            <a:r>
              <a:rPr lang="en-GB" sz="2000" b="1" dirty="0" err="1">
                <a:solidFill>
                  <a:schemeClr val="tx2">
                    <a:lumMod val="75000"/>
                  </a:schemeClr>
                </a:solidFill>
                <a:latin typeface="Courier New Bold"/>
              </a:rPr>
              <a:t>struct</a:t>
            </a:r>
            <a:r>
              <a:rPr lang="en-GB" sz="2000" b="1" dirty="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a:latin typeface="Courier New Bold"/>
              </a:rPr>
              <a:t>{</a:t>
            </a:r>
          </a:p>
          <a:p>
            <a:pPr marL="0" indent="0">
              <a:buNone/>
            </a:pPr>
            <a:r>
              <a:rPr lang="en-GB" sz="2000" b="1" dirty="0">
                <a:latin typeface="Courier New Bold"/>
              </a:rPr>
              <a:t>  </a:t>
            </a:r>
            <a:r>
              <a:rPr lang="en-GB" sz="2000" b="1" dirty="0">
                <a:solidFill>
                  <a:schemeClr val="tx2">
                    <a:lumMod val="75000"/>
                  </a:schemeClr>
                </a:solidFill>
                <a:latin typeface="Courier New Bold"/>
              </a:rPr>
              <a:t>void</a:t>
            </a:r>
            <a:r>
              <a:rPr lang="en-GB" sz="2000" b="1" dirty="0">
                <a:latin typeface="Courier New Bold"/>
              </a:rPr>
              <a:t> 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a:t>
            </a:r>
            <a:r>
              <a:rPr lang="en-GB" sz="2000" b="1" dirty="0">
                <a:solidFill>
                  <a:schemeClr val="accent2"/>
                </a:solidFill>
                <a:latin typeface="Courier New Bold"/>
              </a:rPr>
              <a:t>return</a:t>
            </a:r>
            <a:r>
              <a:rPr lang="en-GB" sz="2000" b="1" dirty="0">
                <a:latin typeface="Courier New Bold"/>
              </a:rPr>
              <a:t> x;}</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foo_functor</a:t>
            </a:r>
            <a:r>
              <a:rPr lang="en-GB" sz="2000" b="1" dirty="0">
                <a:latin typeface="Courier New Bold"/>
              </a:rPr>
              <a:t>(Foo());</a:t>
            </a:r>
          </a:p>
          <a:p>
            <a:pPr marL="0" indent="0">
              <a:buNone/>
            </a:pPr>
            <a:endParaRPr lang="en-GB" sz="2000" b="1" dirty="0">
              <a:latin typeface="Courier New Bold"/>
            </a:endParaRPr>
          </a:p>
        </p:txBody>
      </p:sp>
      <p:sp>
        <p:nvSpPr>
          <p:cNvPr id="10" name="Content Placeholder 9"/>
          <p:cNvSpPr>
            <a:spLocks noGrp="1"/>
          </p:cNvSpPr>
          <p:nvPr>
            <p:ph sz="quarter" idx="4"/>
          </p:nvPr>
        </p:nvSpPr>
        <p:spPr>
          <a:xfrm>
            <a:off x="3779912" y="5373216"/>
            <a:ext cx="5220072" cy="1422692"/>
          </a:xfrm>
        </p:spPr>
        <p:txBody>
          <a:bodyPr>
            <a:normAutofit/>
          </a:bodyPr>
          <a:lstStyle/>
          <a:p>
            <a:pPr marL="0" indent="0">
              <a:buNone/>
            </a:pPr>
            <a:r>
              <a:rPr lang="en-GB" sz="2000" dirty="0" err="1">
                <a:solidFill>
                  <a:schemeClr val="accent3"/>
                </a:solidFill>
                <a:latin typeface="+mj-lt"/>
              </a:rPr>
              <a:t>foo_functor</a:t>
            </a:r>
            <a:r>
              <a:rPr lang="en-GB" sz="2000" dirty="0">
                <a:solidFill>
                  <a:schemeClr val="accent3"/>
                </a:solidFill>
                <a:latin typeface="+mj-lt"/>
              </a:rPr>
              <a:t> and </a:t>
            </a:r>
            <a:r>
              <a:rPr lang="en-GB" sz="2000" dirty="0" err="1">
                <a:solidFill>
                  <a:schemeClr val="accent3"/>
                </a:solidFill>
                <a:latin typeface="+mj-lt"/>
              </a:rPr>
              <a:t>foo_wrapper</a:t>
            </a:r>
            <a:r>
              <a:rPr lang="en-GB" sz="2000" dirty="0">
                <a:solidFill>
                  <a:schemeClr val="accent3"/>
                </a:solidFill>
                <a:latin typeface="+mj-lt"/>
              </a:rPr>
              <a:t> are basically the same but one is using a standard C like function, while the other is using a function object</a:t>
            </a:r>
          </a:p>
        </p:txBody>
      </p:sp>
    </p:spTree>
    <p:extLst>
      <p:ext uri="{BB962C8B-B14F-4D97-AF65-F5344CB8AC3E}">
        <p14:creationId xmlns:p14="http://schemas.microsoft.com/office/powerpoint/2010/main" val="42105390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C++ function template: example 2</a:t>
            </a:r>
          </a:p>
        </p:txBody>
      </p:sp>
      <p:sp>
        <p:nvSpPr>
          <p:cNvPr id="9" name="Text Placeholder 8"/>
          <p:cNvSpPr>
            <a:spLocks noGrp="1"/>
          </p:cNvSpPr>
          <p:nvPr>
            <p:ph type="body" idx="1"/>
          </p:nvPr>
        </p:nvSpPr>
        <p:spPr>
          <a:xfrm>
            <a:off x="457200" y="1268760"/>
            <a:ext cx="8291264" cy="906115"/>
          </a:xfrm>
        </p:spPr>
        <p:txBody>
          <a:bodyPr>
            <a:normAutofit fontScale="85000" lnSpcReduction="20000"/>
          </a:bodyPr>
          <a:lstStyle/>
          <a:p>
            <a:r>
              <a:rPr lang="en-GB" dirty="0">
                <a:latin typeface="+mj-lt"/>
              </a:rPr>
              <a:t>What is the point of function objects?  Well they can of course contain local state, which functions cannot, they can also contain member functions and so on. A silly example might be:</a:t>
            </a:r>
          </a:p>
        </p:txBody>
      </p:sp>
      <p:sp>
        <p:nvSpPr>
          <p:cNvPr id="10" name="Content Placeholder 9"/>
          <p:cNvSpPr>
            <a:spLocks noGrp="1"/>
          </p:cNvSpPr>
          <p:nvPr>
            <p:ph sz="half" idx="2"/>
          </p:nvPr>
        </p:nvSpPr>
        <p:spPr>
          <a:xfrm>
            <a:off x="457200" y="2174875"/>
            <a:ext cx="8291264" cy="3951288"/>
          </a:xfrm>
        </p:spPr>
        <p:txBody>
          <a:bodyPr>
            <a:normAutofit lnSpcReduction="10000"/>
          </a:bodyPr>
          <a:lstStyle/>
          <a:p>
            <a:pPr marL="0" indent="0">
              <a:buNone/>
            </a:pPr>
            <a:endParaRPr lang="en-GB" sz="2000" b="1" dirty="0">
              <a:solidFill>
                <a:schemeClr val="tx2">
                  <a:lumMod val="75000"/>
                </a:schemeClr>
              </a:solidFill>
              <a:latin typeface="Courier New Bold"/>
            </a:endParaRPr>
          </a:p>
          <a:p>
            <a:pPr marL="0" indent="0">
              <a:buNone/>
            </a:pPr>
            <a:r>
              <a:rPr lang="en-GB" sz="2000" b="1" dirty="0" err="1">
                <a:solidFill>
                  <a:schemeClr val="tx2">
                    <a:lumMod val="75000"/>
                  </a:schemeClr>
                </a:solidFill>
                <a:latin typeface="Courier New Bold"/>
              </a:rPr>
              <a:t>struct</a:t>
            </a:r>
            <a:r>
              <a:rPr lang="en-GB" sz="2000" b="1" dirty="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a:latin typeface="Courier New Bold"/>
              </a:rPr>
              <a:t>{</a:t>
            </a:r>
          </a:p>
          <a:p>
            <a:pPr marL="0" indent="0">
              <a:buNone/>
            </a:pPr>
            <a:r>
              <a:rPr lang="en-GB" sz="2000" b="1" dirty="0">
                <a:solidFill>
                  <a:schemeClr val="tx2">
                    <a:lumMod val="75000"/>
                  </a:schemeClr>
                </a:solidFill>
                <a:latin typeface="Courier New Bold"/>
              </a:rPr>
              <a:t>  </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y_;</a:t>
            </a:r>
          </a:p>
          <a:p>
            <a:pPr marL="0" indent="0">
              <a:buNone/>
            </a:pPr>
            <a:r>
              <a:rPr lang="en-GB" sz="2000" b="1" dirty="0">
                <a:latin typeface="Courier New Bold"/>
              </a:rPr>
              <a:t>  Foo() : y_(100) {}</a:t>
            </a:r>
          </a:p>
          <a:p>
            <a:pPr marL="0" indent="0">
              <a:buNone/>
            </a:pPr>
            <a:r>
              <a:rPr lang="en-GB" sz="2000" b="1" dirty="0">
                <a:latin typeface="Courier New Bold"/>
              </a:rPr>
              <a:t> </a:t>
            </a:r>
          </a:p>
          <a:p>
            <a:pPr marL="0" indent="0">
              <a:buNone/>
            </a:pPr>
            <a:r>
              <a:rPr lang="en-GB" sz="2000" b="1" dirty="0">
                <a:solidFill>
                  <a:schemeClr val="tx2">
                    <a:lumMod val="75000"/>
                  </a:schemeClr>
                </a:solidFill>
                <a:latin typeface="Courier New Bold"/>
              </a:rPr>
              <a:t>  void </a:t>
            </a:r>
            <a:r>
              <a:rPr lang="en-GB" sz="2000" b="1" dirty="0">
                <a:latin typeface="Courier New Bold"/>
              </a:rPr>
              <a:t>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 </a:t>
            </a:r>
            <a:r>
              <a:rPr lang="en-GB" sz="2000" b="1" dirty="0">
                <a:solidFill>
                  <a:schemeClr val="accent2"/>
                </a:solidFill>
                <a:latin typeface="Courier New Bold"/>
              </a:rPr>
              <a:t>return</a:t>
            </a:r>
            <a:r>
              <a:rPr lang="en-GB" sz="2000" b="1" dirty="0">
                <a:latin typeface="Courier New Bold"/>
              </a:rPr>
              <a:t> x+100; }</a:t>
            </a:r>
          </a:p>
          <a:p>
            <a:pPr marL="0" indent="0">
              <a:buNone/>
            </a:pPr>
            <a:r>
              <a:rPr lang="en-GB" sz="2000" b="1" dirty="0">
                <a:latin typeface="Courier New Bold"/>
              </a:rPr>
              <a:t>};</a:t>
            </a:r>
          </a:p>
          <a:p>
            <a:pPr marL="0" indent="0">
              <a:buNone/>
            </a:pPr>
            <a:r>
              <a:rPr lang="en-GB" sz="2000" b="1" dirty="0">
                <a:latin typeface="Courier New Bold"/>
              </a:rPr>
              <a:t> </a:t>
            </a:r>
          </a:p>
          <a:p>
            <a:pPr marL="0" indent="0">
              <a:buNone/>
            </a:pP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add100(Foo());</a:t>
            </a:r>
          </a:p>
          <a:p>
            <a:pPr marL="0" indent="0">
              <a:buNone/>
            </a:pPr>
            <a:r>
              <a:rPr lang="en-GB" sz="2000" b="1" dirty="0">
                <a:solidFill>
                  <a:schemeClr val="tx1">
                    <a:lumMod val="85000"/>
                  </a:schemeClr>
                </a:solidFill>
                <a:latin typeface="Courier New Bold"/>
              </a:rPr>
              <a:t>// function that adds 100 to its argument</a:t>
            </a:r>
          </a:p>
          <a:p>
            <a:pPr marL="0" indent="0">
              <a:buNone/>
            </a:pPr>
            <a:endParaRPr lang="en-GB" sz="2000" b="1" dirty="0">
              <a:latin typeface="Courier New Bold"/>
            </a:endParaRPr>
          </a:p>
        </p:txBody>
      </p:sp>
    </p:spTree>
    <p:extLst>
      <p:ext uri="{BB962C8B-B14F-4D97-AF65-F5344CB8AC3E}">
        <p14:creationId xmlns:p14="http://schemas.microsoft.com/office/powerpoint/2010/main" val="36709979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Python for C programmers</a:t>
            </a:r>
          </a:p>
        </p:txBody>
      </p:sp>
      <p:sp>
        <p:nvSpPr>
          <p:cNvPr id="5" name="Text Placeholder 4"/>
          <p:cNvSpPr>
            <a:spLocks noGrp="1"/>
          </p:cNvSpPr>
          <p:nvPr>
            <p:ph type="body" idx="1"/>
          </p:nvPr>
        </p:nvSpPr>
        <p:spPr/>
        <p:txBody>
          <a:bodyPr/>
          <a:lstStyle/>
          <a:p>
            <a:r>
              <a:rPr lang="en-GB" dirty="0">
                <a:solidFill>
                  <a:schemeClr val="tx1"/>
                </a:solidFill>
              </a:rPr>
              <a:t>Appendix E</a:t>
            </a:r>
          </a:p>
        </p:txBody>
      </p:sp>
    </p:spTree>
    <p:extLst>
      <p:ext uri="{BB962C8B-B14F-4D97-AF65-F5344CB8AC3E}">
        <p14:creationId xmlns:p14="http://schemas.microsoft.com/office/powerpoint/2010/main" val="418786277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Python 101</a:t>
            </a:r>
          </a:p>
        </p:txBody>
      </p:sp>
      <p:sp>
        <p:nvSpPr>
          <p:cNvPr id="5" name="Content Placeholder 4"/>
          <p:cNvSpPr>
            <a:spLocks noGrp="1"/>
          </p:cNvSpPr>
          <p:nvPr>
            <p:ph idx="1"/>
          </p:nvPr>
        </p:nvSpPr>
        <p:spPr>
          <a:xfrm>
            <a:off x="107504" y="836712"/>
            <a:ext cx="8856984" cy="5760640"/>
          </a:xfrm>
        </p:spPr>
        <p:txBody>
          <a:bodyPr>
            <a:normAutofit fontScale="92500" lnSpcReduction="20000"/>
          </a:bodyPr>
          <a:lstStyle/>
          <a:p>
            <a:r>
              <a:rPr lang="en-GB" dirty="0"/>
              <a:t>Python is an interpreted language, and so doesn’t need to be compiled</a:t>
            </a:r>
          </a:p>
          <a:p>
            <a:r>
              <a:rPr lang="en-GB" dirty="0"/>
              <a:t>Python is often used as a language to glue other parts of your application together – with </a:t>
            </a:r>
            <a:r>
              <a:rPr lang="en-GB" dirty="0" err="1"/>
              <a:t>OpenCL</a:t>
            </a:r>
            <a:r>
              <a:rPr lang="en-GB" dirty="0"/>
              <a:t> this is great as the host code is fast to write and the heavy computation is done on your accelerator</a:t>
            </a:r>
          </a:p>
          <a:p>
            <a:r>
              <a:rPr lang="en-GB" dirty="0"/>
              <a:t>Run your code as:</a:t>
            </a:r>
          </a:p>
          <a:p>
            <a:pPr lvl="1"/>
            <a:r>
              <a:rPr lang="en-GB" dirty="0"/>
              <a:t>python file.py</a:t>
            </a:r>
          </a:p>
          <a:p>
            <a:r>
              <a:rPr lang="en-GB" dirty="0"/>
              <a:t>No curly braces – indent consistently to define blocks of code</a:t>
            </a:r>
          </a:p>
          <a:p>
            <a:r>
              <a:rPr lang="en-GB" dirty="0"/>
              <a:t>Print to </a:t>
            </a:r>
            <a:r>
              <a:rPr lang="en-GB" dirty="0" err="1"/>
              <a:t>stdout</a:t>
            </a:r>
            <a:r>
              <a:rPr lang="en-GB" dirty="0"/>
              <a:t> with print – it will try it’s best to format variables:</a:t>
            </a:r>
          </a:p>
          <a:p>
            <a:pPr marL="457200" lvl="1" indent="0">
              <a:buNone/>
            </a:pPr>
            <a:r>
              <a:rPr lang="en-GB" b="1" dirty="0">
                <a:latin typeface="Courier New Bold"/>
              </a:rPr>
              <a:t>print ‘a =‘, a, ‘and b =‘, b</a:t>
            </a:r>
          </a:p>
        </p:txBody>
      </p:sp>
    </p:spTree>
    <p:extLst>
      <p:ext uri="{BB962C8B-B14F-4D97-AF65-F5344CB8AC3E}">
        <p14:creationId xmlns:p14="http://schemas.microsoft.com/office/powerpoint/2010/main" val="27789980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Comments, variables and includes</a:t>
            </a:r>
          </a:p>
        </p:txBody>
      </p:sp>
      <p:sp>
        <p:nvSpPr>
          <p:cNvPr id="5" name="Content Placeholder 4"/>
          <p:cNvSpPr>
            <a:spLocks noGrp="1"/>
          </p:cNvSpPr>
          <p:nvPr>
            <p:ph idx="1"/>
          </p:nvPr>
        </p:nvSpPr>
        <p:spPr>
          <a:xfrm>
            <a:off x="107504" y="1600200"/>
            <a:ext cx="8856984" cy="5141168"/>
          </a:xfrm>
        </p:spPr>
        <p:txBody>
          <a:bodyPr>
            <a:normAutofit fontScale="77500" lnSpcReduction="20000"/>
          </a:bodyPr>
          <a:lstStyle/>
          <a:p>
            <a:r>
              <a:rPr lang="en-GB" dirty="0"/>
              <a:t>A comment is prefixed with the hash</a:t>
            </a:r>
          </a:p>
          <a:p>
            <a:pPr marL="457200" lvl="1" indent="0">
              <a:buNone/>
            </a:pPr>
            <a:r>
              <a:rPr lang="en-GB" b="1" dirty="0">
                <a:solidFill>
                  <a:schemeClr val="tx1">
                    <a:lumMod val="85000"/>
                  </a:schemeClr>
                </a:solidFill>
                <a:latin typeface="Courier New Bold"/>
              </a:rPr>
              <a:t># this is a comment</a:t>
            </a:r>
          </a:p>
          <a:p>
            <a:r>
              <a:rPr lang="en-GB" dirty="0" err="1"/>
              <a:t>Initilize</a:t>
            </a:r>
            <a:r>
              <a:rPr lang="en-GB" dirty="0"/>
              <a:t> variables as you go – no need for a type</a:t>
            </a:r>
          </a:p>
          <a:p>
            <a:pPr marL="457200" lvl="1" indent="0">
              <a:buNone/>
            </a:pPr>
            <a:r>
              <a:rPr lang="en-GB" b="1" dirty="0">
                <a:latin typeface="Courier New Bold"/>
              </a:rPr>
              <a:t>N = 1024</a:t>
            </a:r>
          </a:p>
          <a:p>
            <a:pPr marL="457200" lvl="1" indent="0">
              <a:buNone/>
            </a:pPr>
            <a:r>
              <a:rPr lang="en-GB" b="1" dirty="0">
                <a:latin typeface="Courier New Bold"/>
              </a:rPr>
              <a:t>x = 5.23</a:t>
            </a:r>
          </a:p>
          <a:p>
            <a:pPr marL="457200" lvl="1" indent="0">
              <a:buNone/>
            </a:pPr>
            <a:r>
              <a:rPr lang="en-GB" b="1" dirty="0" err="1">
                <a:latin typeface="Courier New Bold"/>
              </a:rPr>
              <a:t>my_string</a:t>
            </a:r>
            <a:r>
              <a:rPr lang="en-GB" b="1" dirty="0">
                <a:latin typeface="Courier New Bold"/>
              </a:rPr>
              <a:t> = 'hello world'</a:t>
            </a:r>
          </a:p>
          <a:p>
            <a:r>
              <a:rPr lang="en-GB" dirty="0"/>
              <a:t>Use single or double quotes for strings</a:t>
            </a:r>
          </a:p>
          <a:p>
            <a:pPr marL="457200" lvl="1" indent="0">
              <a:buNone/>
            </a:pPr>
            <a:r>
              <a:rPr lang="en-GB" b="1" dirty="0">
                <a:latin typeface="Courier New Bold"/>
              </a:rPr>
              <a:t>'this is the same'</a:t>
            </a:r>
          </a:p>
          <a:p>
            <a:pPr marL="457200" lvl="1" indent="0">
              <a:buNone/>
            </a:pPr>
            <a:r>
              <a:rPr lang="en-GB" b="1" dirty="0">
                <a:latin typeface="Courier New Bold"/>
              </a:rPr>
              <a:t>"as this"</a:t>
            </a:r>
          </a:p>
          <a:p>
            <a:pPr marL="457200" lvl="1" indent="0">
              <a:buNone/>
            </a:pPr>
            <a:r>
              <a:rPr lang="en-GB" b="1" dirty="0">
                <a:latin typeface="Courier New Bold"/>
              </a:rPr>
              <a:t>"no need to escape 'opposite' quotes!"</a:t>
            </a:r>
          </a:p>
          <a:p>
            <a:r>
              <a:rPr lang="en-GB" dirty="0"/>
              <a:t>Also use three quotes </a:t>
            </a:r>
            <a:r>
              <a:rPr lang="en-GB" dirty="0">
                <a:latin typeface="Courier New Bold"/>
                <a:cs typeface="Courier New Bold"/>
              </a:rPr>
              <a:t>'''</a:t>
            </a:r>
            <a:r>
              <a:rPr lang="en-GB" dirty="0"/>
              <a:t> or """ for multiline strings without escaping anything!</a:t>
            </a:r>
          </a:p>
          <a:p>
            <a:r>
              <a:rPr lang="en-GB" dirty="0"/>
              <a:t>Include additional modules and libraries with</a:t>
            </a:r>
          </a:p>
          <a:p>
            <a:pPr marL="457200" lvl="1" indent="0">
              <a:buNone/>
            </a:pPr>
            <a:r>
              <a:rPr lang="en-GB" b="1" dirty="0">
                <a:solidFill>
                  <a:schemeClr val="accent2"/>
                </a:solidFill>
                <a:latin typeface="Courier New Bold"/>
              </a:rPr>
              <a:t>import</a:t>
            </a:r>
            <a:r>
              <a:rPr lang="en-GB" b="1" dirty="0">
                <a:latin typeface="Courier New Bold"/>
              </a:rPr>
              <a:t> sys</a:t>
            </a:r>
          </a:p>
          <a:p>
            <a:endParaRPr lang="en-GB" dirty="0"/>
          </a:p>
        </p:txBody>
      </p:sp>
    </p:spTree>
    <p:extLst>
      <p:ext uri="{BB962C8B-B14F-4D97-AF65-F5344CB8AC3E}">
        <p14:creationId xmlns:p14="http://schemas.microsoft.com/office/powerpoint/2010/main" val="18293671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Conditionals</a:t>
            </a:r>
          </a:p>
        </p:txBody>
      </p:sp>
      <p:sp>
        <p:nvSpPr>
          <p:cNvPr id="3" name="Content Placeholder 2"/>
          <p:cNvSpPr>
            <a:spLocks noGrp="1"/>
          </p:cNvSpPr>
          <p:nvPr>
            <p:ph idx="1"/>
          </p:nvPr>
        </p:nvSpPr>
        <p:spPr/>
        <p:txBody>
          <a:bodyPr/>
          <a:lstStyle/>
          <a:p>
            <a:pPr marL="457200" lvl="1" indent="0">
              <a:buNone/>
            </a:pPr>
            <a:r>
              <a:rPr lang="en-GB" sz="3200" b="1" dirty="0">
                <a:solidFill>
                  <a:schemeClr val="accent1"/>
                </a:solidFill>
                <a:latin typeface="Courier New Bold"/>
              </a:rPr>
              <a:t>if</a:t>
            </a:r>
            <a:r>
              <a:rPr lang="en-GB" sz="3200" b="1" dirty="0">
                <a:latin typeface="Courier New Bold"/>
              </a:rPr>
              <a:t> n == 1:</a:t>
            </a:r>
          </a:p>
          <a:p>
            <a:pPr marL="914400" lvl="2" indent="0">
              <a:buNone/>
            </a:pPr>
            <a:r>
              <a:rPr lang="en-GB" sz="3200" b="1" dirty="0">
                <a:solidFill>
                  <a:schemeClr val="accent2"/>
                </a:solidFill>
                <a:latin typeface="Courier New Bold"/>
              </a:rPr>
              <a:t>print</a:t>
            </a:r>
            <a:r>
              <a:rPr lang="en-GB" sz="3200" b="1" dirty="0">
                <a:latin typeface="Courier New Bold"/>
              </a:rPr>
              <a:t> ‘n was 1’</a:t>
            </a:r>
          </a:p>
          <a:p>
            <a:pPr marL="457200" lvl="1" indent="0">
              <a:buNone/>
            </a:pPr>
            <a:r>
              <a:rPr lang="en-GB" sz="3200" b="1" dirty="0" err="1">
                <a:solidFill>
                  <a:schemeClr val="accent1"/>
                </a:solidFill>
                <a:latin typeface="Courier New Bold"/>
              </a:rPr>
              <a:t>elif</a:t>
            </a:r>
            <a:r>
              <a:rPr lang="en-GB" sz="3200" b="1" dirty="0">
                <a:latin typeface="Courier New Bold"/>
              </a:rPr>
              <a:t> n == 2 </a:t>
            </a:r>
            <a:r>
              <a:rPr lang="en-GB" sz="3200" b="1" dirty="0">
                <a:solidFill>
                  <a:schemeClr val="accent3"/>
                </a:solidFill>
                <a:latin typeface="Courier New Bold"/>
              </a:rPr>
              <a:t>or</a:t>
            </a:r>
            <a:r>
              <a:rPr lang="en-GB" sz="3200" b="1" dirty="0">
                <a:latin typeface="Courier New Bold"/>
              </a:rPr>
              <a:t> n == 3:</a:t>
            </a:r>
          </a:p>
          <a:p>
            <a:pPr marL="914400" lvl="2" indent="0">
              <a:buNone/>
            </a:pPr>
            <a:r>
              <a:rPr lang="en-GB" sz="3200" b="1" dirty="0">
                <a:solidFill>
                  <a:schemeClr val="accent2"/>
                </a:solidFill>
                <a:latin typeface="Courier New Bold"/>
              </a:rPr>
              <a:t>print</a:t>
            </a:r>
            <a:r>
              <a:rPr lang="en-GB" sz="3200" b="1" dirty="0">
                <a:latin typeface="Courier New Bold"/>
              </a:rPr>
              <a:t> ‘n was 2 or 3’</a:t>
            </a:r>
          </a:p>
          <a:p>
            <a:pPr marL="514350" lvl="1" indent="0">
              <a:buNone/>
            </a:pPr>
            <a:r>
              <a:rPr lang="en-GB" sz="3200" b="1" dirty="0">
                <a:solidFill>
                  <a:schemeClr val="accent1"/>
                </a:solidFill>
                <a:latin typeface="Courier New Bold"/>
              </a:rPr>
              <a:t>else</a:t>
            </a:r>
            <a:r>
              <a:rPr lang="en-GB" sz="3200" b="1" dirty="0">
                <a:latin typeface="Courier New Bold"/>
              </a:rPr>
              <a:t>:</a:t>
            </a:r>
          </a:p>
          <a:p>
            <a:pPr marL="514350" lvl="1" indent="0">
              <a:buNone/>
            </a:pPr>
            <a:r>
              <a:rPr lang="en-GB" sz="3200" b="1" dirty="0">
                <a:latin typeface="Courier New Bold"/>
              </a:rPr>
              <a:t>	</a:t>
            </a:r>
            <a:r>
              <a:rPr lang="en-GB" sz="3200" b="1" dirty="0">
                <a:solidFill>
                  <a:schemeClr val="accent2"/>
                </a:solidFill>
                <a:latin typeface="Courier New Bold"/>
              </a:rPr>
              <a:t>print</a:t>
            </a:r>
            <a:r>
              <a:rPr lang="en-GB" sz="3200" b="1" dirty="0">
                <a:latin typeface="Courier New Bold"/>
              </a:rPr>
              <a:t> ‘n was’, n</a:t>
            </a:r>
          </a:p>
          <a:p>
            <a:pPr lvl="2"/>
            <a:endParaRPr lang="en-GB" b="1" dirty="0">
              <a:latin typeface="Courier New Bold"/>
            </a:endParaRPr>
          </a:p>
          <a:p>
            <a:pPr lvl="1"/>
            <a:endParaRPr lang="en-GB" b="1" dirty="0">
              <a:latin typeface="Courier New Bold"/>
            </a:endParaRPr>
          </a:p>
        </p:txBody>
      </p:sp>
    </p:spTree>
    <p:extLst>
      <p:ext uri="{BB962C8B-B14F-4D97-AF65-F5344CB8AC3E}">
        <p14:creationId xmlns:p14="http://schemas.microsoft.com/office/powerpoint/2010/main" val="103488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dirty="0">
                <a:solidFill>
                  <a:schemeClr val="accent1"/>
                </a:solidFill>
              </a:rPr>
              <a:t>CU = Compute Unit; PE = Processing Element</a:t>
            </a:r>
          </a:p>
        </p:txBody>
      </p:sp>
    </p:spTree>
    <p:extLst>
      <p:ext uri="{BB962C8B-B14F-4D97-AF65-F5344CB8AC3E}">
        <p14:creationId xmlns:p14="http://schemas.microsoft.com/office/powerpoint/2010/main" val="3109981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Loops</a:t>
            </a:r>
          </a:p>
        </p:txBody>
      </p:sp>
      <p:sp>
        <p:nvSpPr>
          <p:cNvPr id="4" name="Content Placeholder 3"/>
          <p:cNvSpPr>
            <a:spLocks noGrp="1"/>
          </p:cNvSpPr>
          <p:nvPr>
            <p:ph idx="1"/>
          </p:nvPr>
        </p:nvSpPr>
        <p:spPr>
          <a:xfrm>
            <a:off x="1691680" y="1556792"/>
            <a:ext cx="6552728" cy="5069160"/>
          </a:xfrm>
        </p:spPr>
        <p:txBody>
          <a:bodyPr>
            <a:normAutofit fontScale="85000" lnSpcReduction="20000"/>
          </a:bodyPr>
          <a:lstStyle/>
          <a:p>
            <a:pPr marL="0" indent="0">
              <a:buNone/>
            </a:pPr>
            <a:r>
              <a:rPr lang="en-GB" b="1" dirty="0">
                <a:solidFill>
                  <a:schemeClr val="tx1">
                    <a:lumMod val="85000"/>
                  </a:schemeClr>
                </a:solidFill>
                <a:latin typeface="Courier New Bold"/>
              </a:rPr>
              <a:t># loop from 0 to 1023</a:t>
            </a:r>
          </a:p>
          <a:p>
            <a:pPr marL="0" indent="0">
              <a:buNone/>
            </a:pP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a:t>
            </a:r>
            <a:r>
              <a:rPr lang="en-GB" b="1" dirty="0">
                <a:solidFill>
                  <a:schemeClr val="accent1"/>
                </a:solidFill>
                <a:latin typeface="Courier New Bold"/>
              </a:rPr>
              <a:t>in</a:t>
            </a:r>
            <a:r>
              <a:rPr lang="en-GB" b="1" dirty="0">
                <a:latin typeface="Courier New Bold"/>
              </a:rPr>
              <a:t> range(1024):</a:t>
            </a:r>
          </a:p>
          <a:p>
            <a:pPr marL="0" indent="0">
              <a:buNone/>
            </a:pPr>
            <a:r>
              <a:rPr lang="en-GB" b="1" dirty="0">
                <a:latin typeface="Courier New Bold"/>
              </a:rPr>
              <a:t>	print </a:t>
            </a:r>
            <a:r>
              <a:rPr lang="en-GB" b="1" dirty="0" err="1">
                <a:latin typeface="Courier New Bold"/>
              </a:rPr>
              <a:t>i</a:t>
            </a:r>
            <a:endParaRPr lang="en-GB" b="1" dirty="0">
              <a:latin typeface="Courier New Bold"/>
            </a:endParaRPr>
          </a:p>
          <a:p>
            <a:pPr marL="0" indent="0">
              <a:buNone/>
            </a:pPr>
            <a:endParaRPr lang="en-GB" b="1" dirty="0">
              <a:latin typeface="Courier New Bold"/>
            </a:endParaRPr>
          </a:p>
          <a:p>
            <a:pPr marL="0" indent="0">
              <a:buNone/>
            </a:pPr>
            <a:r>
              <a:rPr lang="en-GB" b="1" dirty="0">
                <a:solidFill>
                  <a:schemeClr val="tx1">
                    <a:lumMod val="85000"/>
                  </a:schemeClr>
                </a:solidFill>
                <a:latin typeface="Courier New Bold"/>
              </a:rPr>
              <a:t># iterate through an array</a:t>
            </a:r>
          </a:p>
          <a:p>
            <a:pPr marL="0" indent="0">
              <a:buNone/>
            </a:pPr>
            <a:r>
              <a:rPr lang="en-GB" b="1" dirty="0">
                <a:solidFill>
                  <a:schemeClr val="accent1"/>
                </a:solidFill>
                <a:latin typeface="Courier New Bold"/>
              </a:rPr>
              <a:t>for</a:t>
            </a:r>
            <a:r>
              <a:rPr lang="en-GB" b="1" dirty="0">
                <a:latin typeface="Courier New Bold"/>
              </a:rPr>
              <a:t> x </a:t>
            </a:r>
            <a:r>
              <a:rPr lang="en-GB" b="1" dirty="0">
                <a:solidFill>
                  <a:schemeClr val="accent1"/>
                </a:solidFill>
                <a:latin typeface="Courier New Bold"/>
              </a:rPr>
              <a:t>in</a:t>
            </a:r>
            <a:r>
              <a:rPr lang="en-GB" b="1" dirty="0">
                <a:latin typeface="Courier New Bold"/>
              </a:rPr>
              <a:t> </a:t>
            </a:r>
            <a:r>
              <a:rPr lang="en-GB" b="1" dirty="0" err="1">
                <a:latin typeface="Courier New Bold"/>
              </a:rPr>
              <a:t>my_array</a:t>
            </a:r>
            <a:r>
              <a:rPr lang="en-GB" b="1" dirty="0">
                <a:latin typeface="Courier New Bold"/>
              </a:rPr>
              <a:t>:</a:t>
            </a:r>
          </a:p>
          <a:p>
            <a:pPr marL="0" indent="0">
              <a:buNone/>
            </a:pPr>
            <a:r>
              <a:rPr lang="en-GB" b="1" dirty="0">
                <a:latin typeface="Courier New Bold"/>
              </a:rPr>
              <a:t>	x += 1</a:t>
            </a:r>
          </a:p>
          <a:p>
            <a:pPr marL="0" indent="0">
              <a:buNone/>
            </a:pPr>
            <a:endParaRPr lang="en-GB" b="1" dirty="0">
              <a:latin typeface="Courier New Bold"/>
            </a:endParaRPr>
          </a:p>
          <a:p>
            <a:pPr marL="0" indent="0">
              <a:buNone/>
            </a:pPr>
            <a:r>
              <a:rPr lang="en-GB" b="1" dirty="0">
                <a:solidFill>
                  <a:schemeClr val="tx1">
                    <a:lumMod val="85000"/>
                  </a:schemeClr>
                </a:solidFill>
                <a:latin typeface="Courier New Bold"/>
              </a:rPr>
              <a:t># same as the first one</a:t>
            </a:r>
          </a:p>
          <a:p>
            <a:pPr marL="0" indent="0">
              <a:buNone/>
            </a:pPr>
            <a:r>
              <a:rPr lang="en-GB" b="1" dirty="0">
                <a:solidFill>
                  <a:schemeClr val="accent1"/>
                </a:solidFill>
                <a:latin typeface="Courier New Bold"/>
              </a:rPr>
              <a:t>while</a:t>
            </a:r>
            <a:r>
              <a:rPr lang="en-GB" b="1" dirty="0">
                <a:latin typeface="Courier New Bold"/>
              </a:rPr>
              <a:t> </a:t>
            </a:r>
            <a:r>
              <a:rPr lang="en-GB" b="1" dirty="0" err="1">
                <a:latin typeface="Courier New Bold"/>
              </a:rPr>
              <a:t>i</a:t>
            </a:r>
            <a:r>
              <a:rPr lang="en-GB" b="1" dirty="0">
                <a:latin typeface="Courier New Bold"/>
              </a:rPr>
              <a:t> &lt; 1024:</a:t>
            </a:r>
          </a:p>
          <a:p>
            <a:pPr marL="0" indent="0">
              <a:buNone/>
            </a:pPr>
            <a:r>
              <a:rPr lang="en-GB" b="1" dirty="0">
                <a:latin typeface="Courier New Bold"/>
              </a:rPr>
              <a:t>	print </a:t>
            </a:r>
            <a:r>
              <a:rPr lang="en-GB" b="1" dirty="0" err="1">
                <a:latin typeface="Courier New Bold"/>
              </a:rPr>
              <a:t>i</a:t>
            </a:r>
            <a:endParaRPr lang="en-GB" b="1" dirty="0">
              <a:latin typeface="Courier New Bold"/>
            </a:endParaRPr>
          </a:p>
          <a:p>
            <a:pPr marL="0" indent="0">
              <a:buNone/>
            </a:pPr>
            <a:r>
              <a:rPr lang="en-GB" b="1" dirty="0">
                <a:latin typeface="Courier New Bold"/>
              </a:rPr>
              <a:t>	i += 1</a:t>
            </a:r>
          </a:p>
        </p:txBody>
      </p:sp>
    </p:spTree>
    <p:extLst>
      <p:ext uri="{BB962C8B-B14F-4D97-AF65-F5344CB8AC3E}">
        <p14:creationId xmlns:p14="http://schemas.microsoft.com/office/powerpoint/2010/main" val="354153450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Functions and classes</a:t>
            </a:r>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dirty="0"/>
              <a:t>Define a function with the </a:t>
            </a:r>
            <a:r>
              <a:rPr lang="en-GB" dirty="0" err="1">
                <a:solidFill>
                  <a:schemeClr val="accent1"/>
                </a:solidFill>
              </a:rPr>
              <a:t>def</a:t>
            </a:r>
            <a:r>
              <a:rPr lang="en-GB" dirty="0">
                <a:solidFill>
                  <a:schemeClr val="accent1"/>
                </a:solidFill>
              </a:rPr>
              <a:t> </a:t>
            </a:r>
            <a:r>
              <a:rPr lang="en-GB" dirty="0"/>
              <a:t>keyword</a:t>
            </a:r>
          </a:p>
          <a:p>
            <a:pPr marL="457200" lvl="1" indent="0">
              <a:buNone/>
            </a:pPr>
            <a:r>
              <a:rPr lang="en-GB" b="1" dirty="0" err="1">
                <a:solidFill>
                  <a:schemeClr val="accent1"/>
                </a:solidFill>
                <a:latin typeface="Courier New Bold"/>
              </a:rPr>
              <a:t>def</a:t>
            </a:r>
            <a:r>
              <a:rPr lang="en-GB" b="1" dirty="0">
                <a:solidFill>
                  <a:schemeClr val="accent1"/>
                </a:solidFill>
                <a:latin typeface="Courier New Bold"/>
              </a:rPr>
              <a:t> </a:t>
            </a:r>
            <a:r>
              <a:rPr lang="en-GB" b="1" dirty="0" err="1">
                <a:latin typeface="Courier New Bold"/>
              </a:rPr>
              <a:t>func</a:t>
            </a:r>
            <a:r>
              <a:rPr lang="en-GB" b="1" dirty="0">
                <a:latin typeface="Courier New Bold"/>
              </a:rPr>
              <a:t>(</a:t>
            </a:r>
            <a:r>
              <a:rPr lang="en-GB" b="1" dirty="0" err="1">
                <a:latin typeface="Courier New Bold"/>
              </a:rPr>
              <a:t>arg</a:t>
            </a:r>
            <a:r>
              <a:rPr lang="en-GB" b="1" dirty="0">
                <a:latin typeface="Courier New Bold"/>
              </a:rPr>
              <a:t>):</a:t>
            </a:r>
          </a:p>
          <a:p>
            <a:r>
              <a:rPr lang="en-GB" dirty="0"/>
              <a:t>You don’t specify the types or return arguments</a:t>
            </a:r>
          </a:p>
          <a:p>
            <a:pPr lvl="1"/>
            <a:r>
              <a:rPr lang="en-GB" dirty="0"/>
              <a:t>you just return what you like</a:t>
            </a:r>
          </a:p>
          <a:p>
            <a:r>
              <a:rPr lang="en-GB" dirty="0"/>
              <a:t>Define a class with the </a:t>
            </a:r>
            <a:r>
              <a:rPr lang="en-GB" dirty="0">
                <a:solidFill>
                  <a:schemeClr val="accent1"/>
                </a:solidFill>
              </a:rPr>
              <a:t>class</a:t>
            </a:r>
            <a:r>
              <a:rPr lang="en-GB" dirty="0"/>
              <a:t> keyword</a:t>
            </a:r>
          </a:p>
          <a:p>
            <a:pPr marL="457200" lvl="1" indent="0">
              <a:buNone/>
            </a:pPr>
            <a:r>
              <a:rPr lang="en-GB" dirty="0">
                <a:solidFill>
                  <a:schemeClr val="accent1"/>
                </a:solidFill>
              </a:rPr>
              <a:t>class</a:t>
            </a:r>
            <a:r>
              <a:rPr lang="en-GB" dirty="0"/>
              <a:t> name:</a:t>
            </a:r>
          </a:p>
          <a:p>
            <a:r>
              <a:rPr lang="en-GB" dirty="0"/>
              <a:t>Classes contain function definitions and variables</a:t>
            </a:r>
          </a:p>
          <a:p>
            <a:pPr lvl="1"/>
            <a:r>
              <a:rPr lang="en-GB" dirty="0"/>
              <a:t>These are both called attributes</a:t>
            </a:r>
          </a:p>
        </p:txBody>
      </p:sp>
    </p:spTree>
    <p:extLst>
      <p:ext uri="{BB962C8B-B14F-4D97-AF65-F5344CB8AC3E}">
        <p14:creationId xmlns:p14="http://schemas.microsoft.com/office/powerpoint/2010/main" val="2852702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about classes</a:t>
            </a:r>
          </a:p>
        </p:txBody>
      </p:sp>
      <p:sp>
        <p:nvSpPr>
          <p:cNvPr id="3" name="Content Placeholder 2"/>
          <p:cNvSpPr>
            <a:spLocks noGrp="1"/>
          </p:cNvSpPr>
          <p:nvPr>
            <p:ph idx="1"/>
          </p:nvPr>
        </p:nvSpPr>
        <p:spPr>
          <a:xfrm>
            <a:off x="457200" y="1600200"/>
            <a:ext cx="8686800" cy="4525963"/>
          </a:xfrm>
        </p:spPr>
        <p:txBody>
          <a:bodyPr>
            <a:normAutofit fontScale="92500" lnSpcReduction="10000"/>
          </a:bodyPr>
          <a:lstStyle/>
          <a:p>
            <a:r>
              <a:rPr lang="en-GB" dirty="0"/>
              <a:t>There is a lot more about classes e.g. inheritance</a:t>
            </a:r>
          </a:p>
          <a:p>
            <a:r>
              <a:rPr lang="en-GB" dirty="0"/>
              <a:t>Python is an object-oriented language</a:t>
            </a:r>
          </a:p>
          <a:p>
            <a:r>
              <a:rPr lang="en-GB" dirty="0"/>
              <a:t>A small example from the python tutorial:</a:t>
            </a:r>
          </a:p>
          <a:p>
            <a:pPr marL="0" indent="0">
              <a:buNone/>
            </a:pPr>
            <a:r>
              <a:rPr lang="en-GB" sz="2600" b="1" dirty="0">
                <a:solidFill>
                  <a:schemeClr val="accent2"/>
                </a:solidFill>
                <a:latin typeface="Courier New Bold"/>
              </a:rPr>
              <a:t>class</a:t>
            </a:r>
            <a:r>
              <a:rPr lang="en-GB" sz="2600" b="1" dirty="0">
                <a:latin typeface="Courier New Bold"/>
              </a:rPr>
              <a:t> Complex:</a:t>
            </a:r>
          </a:p>
          <a:p>
            <a:pPr marL="0" indent="0">
              <a:buNone/>
            </a:pPr>
            <a:r>
              <a:rPr lang="en-GB" sz="2600" b="1" dirty="0">
                <a:latin typeface="Courier New Bold"/>
              </a:rPr>
              <a:t>	</a:t>
            </a:r>
            <a:r>
              <a:rPr lang="en-GB" sz="2600" b="1" dirty="0" err="1">
                <a:solidFill>
                  <a:schemeClr val="accent2"/>
                </a:solidFill>
                <a:latin typeface="Courier New Bold"/>
              </a:rPr>
              <a:t>def</a:t>
            </a:r>
            <a:r>
              <a:rPr lang="en-GB" sz="2600" b="1" dirty="0">
                <a:solidFill>
                  <a:schemeClr val="accent2"/>
                </a:solidFill>
                <a:latin typeface="Courier New Bold"/>
              </a:rPr>
              <a:t> </a:t>
            </a:r>
            <a:r>
              <a:rPr lang="en-GB" sz="2600" b="1" dirty="0">
                <a:latin typeface="Courier New Bold"/>
              </a:rPr>
              <a:t>__</a:t>
            </a:r>
            <a:r>
              <a:rPr lang="en-GB" sz="2600" b="1" dirty="0" err="1">
                <a:latin typeface="Courier New Bold"/>
              </a:rPr>
              <a:t>init</a:t>
            </a:r>
            <a:r>
              <a:rPr lang="en-GB" sz="2600" b="1" dirty="0">
                <a:latin typeface="Courier New Bold"/>
              </a:rPr>
              <a:t>__(</a:t>
            </a:r>
            <a:r>
              <a:rPr lang="en-GB" sz="2600" b="1" dirty="0">
                <a:solidFill>
                  <a:schemeClr val="accent1"/>
                </a:solidFill>
                <a:latin typeface="Courier New Bold"/>
              </a:rPr>
              <a:t>self</a:t>
            </a:r>
            <a:r>
              <a:rPr lang="en-GB" sz="2600" b="1" dirty="0">
                <a:latin typeface="Courier New Bold"/>
              </a:rPr>
              <a:t>, </a:t>
            </a:r>
            <a:r>
              <a:rPr lang="en-GB" sz="2600" b="1" dirty="0" err="1">
                <a:latin typeface="Courier New Bold"/>
              </a:rPr>
              <a:t>realpart</a:t>
            </a:r>
            <a:r>
              <a:rPr lang="en-GB" sz="2600" b="1" dirty="0">
                <a:latin typeface="Courier New Bold"/>
              </a:rPr>
              <a:t>, </a:t>
            </a:r>
            <a:r>
              <a:rPr lang="en-GB" sz="2600" b="1" dirty="0" err="1">
                <a:latin typeface="Courier New Bold"/>
              </a:rPr>
              <a:t>imagpart</a:t>
            </a:r>
            <a:r>
              <a:rPr lang="en-GB" sz="2600" b="1" dirty="0">
                <a:latin typeface="Courier New Bold"/>
              </a:rPr>
              <a:t>):</a:t>
            </a:r>
          </a:p>
          <a:p>
            <a:pPr marL="0" indent="0">
              <a:buNone/>
            </a:pPr>
            <a:r>
              <a:rPr lang="en-GB" sz="2600" b="1" dirty="0">
                <a:latin typeface="Courier New Bold"/>
              </a:rPr>
              <a:t>		</a:t>
            </a:r>
            <a:r>
              <a:rPr lang="en-GB" sz="2600" b="1" i="1" dirty="0" err="1">
                <a:solidFill>
                  <a:schemeClr val="accent1"/>
                </a:solidFill>
                <a:latin typeface="Courier New Bold"/>
              </a:rPr>
              <a:t>self</a:t>
            </a:r>
            <a:r>
              <a:rPr lang="en-GB" sz="2600" b="1" dirty="0" err="1">
                <a:latin typeface="Courier New Bold"/>
              </a:rPr>
              <a:t>.r</a:t>
            </a:r>
            <a:r>
              <a:rPr lang="en-GB" sz="2600" b="1" dirty="0">
                <a:latin typeface="Courier New Bold"/>
              </a:rPr>
              <a:t> = </a:t>
            </a:r>
            <a:r>
              <a:rPr lang="en-GB" sz="2600" b="1" dirty="0" err="1">
                <a:latin typeface="Courier New Bold"/>
              </a:rPr>
              <a:t>realpart</a:t>
            </a:r>
            <a:endParaRPr lang="en-GB" sz="2600" b="1" dirty="0">
              <a:latin typeface="Courier New Bold"/>
            </a:endParaRPr>
          </a:p>
          <a:p>
            <a:pPr marL="0" indent="0">
              <a:buNone/>
            </a:pPr>
            <a:r>
              <a:rPr lang="en-GB" sz="2600" b="1" dirty="0">
                <a:latin typeface="Courier New Bold"/>
              </a:rPr>
              <a:t>		</a:t>
            </a:r>
            <a:r>
              <a:rPr lang="en-GB" sz="2600" b="1" i="1" dirty="0" err="1">
                <a:solidFill>
                  <a:schemeClr val="accent1"/>
                </a:solidFill>
                <a:latin typeface="Courier New Bold"/>
              </a:rPr>
              <a:t>self</a:t>
            </a:r>
            <a:r>
              <a:rPr lang="en-GB" sz="2600" b="1" dirty="0" err="1">
                <a:latin typeface="Courier New Bold"/>
              </a:rPr>
              <a:t>.i</a:t>
            </a:r>
            <a:r>
              <a:rPr lang="en-GB" sz="2600" b="1" dirty="0">
                <a:latin typeface="Courier New Bold"/>
              </a:rPr>
              <a:t> = </a:t>
            </a:r>
            <a:r>
              <a:rPr lang="en-GB" sz="2600" b="1" dirty="0" err="1">
                <a:latin typeface="Courier New Bold"/>
              </a:rPr>
              <a:t>imagpart</a:t>
            </a:r>
            <a:endParaRPr lang="en-GB" sz="2600" b="1" dirty="0">
              <a:latin typeface="Courier New Bold"/>
            </a:endParaRPr>
          </a:p>
          <a:p>
            <a:r>
              <a:rPr lang="en-GB" dirty="0" err="1"/>
              <a:t>Initilize</a:t>
            </a:r>
            <a:r>
              <a:rPr lang="en-GB" dirty="0"/>
              <a:t> an instance of the class with:</a:t>
            </a:r>
          </a:p>
          <a:p>
            <a:pPr marL="457200" lvl="1" indent="0">
              <a:buNone/>
            </a:pPr>
            <a:r>
              <a:rPr lang="en-GB" b="1" dirty="0">
                <a:latin typeface="Courier New Bold"/>
              </a:rPr>
              <a:t>x = Complex(3.0, -4.5)</a:t>
            </a:r>
          </a:p>
        </p:txBody>
      </p:sp>
    </p:spTree>
    <p:extLst>
      <p:ext uri="{BB962C8B-B14F-4D97-AF65-F5344CB8AC3E}">
        <p14:creationId xmlns:p14="http://schemas.microsoft.com/office/powerpoint/2010/main" val="36860999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Python has functional programming elements</a:t>
            </a:r>
          </a:p>
        </p:txBody>
      </p:sp>
      <p:sp>
        <p:nvSpPr>
          <p:cNvPr id="3" name="Content Placeholder 2"/>
          <p:cNvSpPr>
            <a:spLocks noGrp="1"/>
          </p:cNvSpPr>
          <p:nvPr>
            <p:ph idx="1"/>
          </p:nvPr>
        </p:nvSpPr>
        <p:spPr>
          <a:xfrm>
            <a:off x="179512" y="1268760"/>
            <a:ext cx="8712968" cy="5400600"/>
          </a:xfrm>
        </p:spPr>
        <p:txBody>
          <a:bodyPr>
            <a:normAutofit fontScale="92500" lnSpcReduction="10000"/>
          </a:bodyPr>
          <a:lstStyle/>
          <a:p>
            <a:r>
              <a:rPr lang="en-GB" dirty="0"/>
              <a:t>Filter</a:t>
            </a:r>
          </a:p>
          <a:p>
            <a:pPr marL="457200" lvl="1" indent="0">
              <a:buNone/>
            </a:pPr>
            <a:r>
              <a:rPr lang="en-GB" b="1" dirty="0">
                <a:latin typeface="Courier New Bold"/>
              </a:rPr>
              <a:t>filter(function, sequence)</a:t>
            </a:r>
          </a:p>
          <a:p>
            <a:pPr lvl="1"/>
            <a:r>
              <a:rPr lang="en-GB" dirty="0"/>
              <a:t>Returns a list from sequence which function returns true</a:t>
            </a:r>
          </a:p>
          <a:p>
            <a:r>
              <a:rPr lang="en-GB" dirty="0"/>
              <a:t>Map</a:t>
            </a:r>
          </a:p>
          <a:p>
            <a:pPr marL="457200" lvl="1" indent="0">
              <a:buNone/>
            </a:pPr>
            <a:r>
              <a:rPr lang="en-GB" b="1" dirty="0">
                <a:latin typeface="Courier New Bold"/>
              </a:rPr>
              <a:t>map(function, sequence)</a:t>
            </a:r>
          </a:p>
          <a:p>
            <a:pPr lvl="1"/>
            <a:r>
              <a:rPr lang="en-GB" dirty="0"/>
              <a:t>Applies the function to each element in the sequence</a:t>
            </a:r>
          </a:p>
          <a:p>
            <a:r>
              <a:rPr lang="en-GB" dirty="0"/>
              <a:t>Reduce</a:t>
            </a:r>
          </a:p>
          <a:p>
            <a:pPr marL="457200" lvl="1" indent="0">
              <a:buNone/>
            </a:pPr>
            <a:r>
              <a:rPr lang="en-GB" b="1" dirty="0">
                <a:latin typeface="Courier New Bold"/>
              </a:rPr>
              <a:t>reduce(function, sequence)</a:t>
            </a:r>
          </a:p>
          <a:p>
            <a:pPr lvl="1"/>
            <a:r>
              <a:rPr lang="en-GB" dirty="0"/>
              <a:t>Applies binary function with first two in sequence, then with the result with third, etc.</a:t>
            </a:r>
          </a:p>
        </p:txBody>
      </p:sp>
    </p:spTree>
    <p:extLst>
      <p:ext uri="{BB962C8B-B14F-4D97-AF65-F5344CB8AC3E}">
        <p14:creationId xmlns:p14="http://schemas.microsoft.com/office/powerpoint/2010/main" val="16906299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Python has functional programming elements</a:t>
            </a:r>
          </a:p>
        </p:txBody>
      </p:sp>
      <p:sp>
        <p:nvSpPr>
          <p:cNvPr id="3" name="Content Placeholder 2"/>
          <p:cNvSpPr>
            <a:spLocks noGrp="1"/>
          </p:cNvSpPr>
          <p:nvPr>
            <p:ph idx="1"/>
          </p:nvPr>
        </p:nvSpPr>
        <p:spPr>
          <a:xfrm>
            <a:off x="179512" y="1268760"/>
            <a:ext cx="8712968" cy="5400600"/>
          </a:xfrm>
        </p:spPr>
        <p:txBody>
          <a:bodyPr>
            <a:normAutofit fontScale="92500" lnSpcReduction="20000"/>
          </a:bodyPr>
          <a:lstStyle/>
          <a:p>
            <a:r>
              <a:rPr lang="en-GB" dirty="0"/>
              <a:t>List comprehensions</a:t>
            </a:r>
          </a:p>
          <a:p>
            <a:pPr marL="457200" lvl="1" indent="0">
              <a:buNone/>
            </a:pPr>
            <a:r>
              <a:rPr lang="en-GB" b="1" dirty="0">
                <a:latin typeface="Courier New Bold"/>
              </a:rPr>
              <a:t>squares = [x*x for x in range(10)]</a:t>
            </a:r>
          </a:p>
          <a:p>
            <a:pPr marL="457200" lvl="1" indent="0">
              <a:buNone/>
            </a:pPr>
            <a:r>
              <a:rPr lang="en-GB" b="1" dirty="0">
                <a:solidFill>
                  <a:schemeClr val="tx1">
                    <a:lumMod val="85000"/>
                  </a:schemeClr>
                </a:solidFill>
                <a:latin typeface="Courier New Bold"/>
              </a:rPr>
              <a:t># squares = [0, 1, 4, 9, 16, </a:t>
            </a:r>
            <a:r>
              <a:rPr lang="en-GB" b="1" dirty="0" err="1">
                <a:solidFill>
                  <a:schemeClr val="tx1">
                    <a:lumMod val="85000"/>
                  </a:schemeClr>
                </a:solidFill>
                <a:latin typeface="Courier New Bold"/>
              </a:rPr>
              <a:t>etc</a:t>
            </a:r>
            <a:r>
              <a:rPr lang="en-GB" b="1" dirty="0">
                <a:solidFill>
                  <a:schemeClr val="tx1">
                    <a:lumMod val="85000"/>
                  </a:schemeClr>
                </a:solidFill>
                <a:latin typeface="Courier New Bold"/>
              </a:rPr>
              <a:t>]</a:t>
            </a:r>
          </a:p>
          <a:p>
            <a:r>
              <a:rPr lang="en-GB" dirty="0">
                <a:solidFill>
                  <a:schemeClr val="tx1">
                    <a:lumMod val="85000"/>
                  </a:schemeClr>
                </a:solidFill>
              </a:rPr>
              <a:t>Zip</a:t>
            </a:r>
          </a:p>
          <a:p>
            <a:pPr marL="457200" lvl="1" indent="0">
              <a:buNone/>
            </a:pPr>
            <a:r>
              <a:rPr lang="en-GB" b="1" dirty="0">
                <a:solidFill>
                  <a:schemeClr val="tx1">
                    <a:lumMod val="85000"/>
                  </a:schemeClr>
                </a:solidFill>
                <a:latin typeface="Courier New Bold"/>
              </a:rPr>
              <a:t>zip(list1, list2)</a:t>
            </a:r>
          </a:p>
          <a:p>
            <a:pPr lvl="1"/>
            <a:r>
              <a:rPr lang="en-GB" dirty="0">
                <a:solidFill>
                  <a:schemeClr val="tx1">
                    <a:lumMod val="85000"/>
                  </a:schemeClr>
                </a:solidFill>
              </a:rPr>
              <a:t>Creates a list of tuples, where the </a:t>
            </a:r>
            <a:r>
              <a:rPr lang="en-GB" dirty="0" err="1">
                <a:solidFill>
                  <a:schemeClr val="tx1">
                    <a:lumMod val="85000"/>
                  </a:schemeClr>
                </a:solidFill>
              </a:rPr>
              <a:t>ith</a:t>
            </a:r>
            <a:r>
              <a:rPr lang="en-GB" dirty="0">
                <a:solidFill>
                  <a:schemeClr val="tx1">
                    <a:lumMod val="85000"/>
                  </a:schemeClr>
                </a:solidFill>
              </a:rPr>
              <a:t> tuple consists of the </a:t>
            </a:r>
            <a:r>
              <a:rPr lang="en-GB" dirty="0" err="1">
                <a:solidFill>
                  <a:schemeClr val="tx1">
                    <a:lumMod val="85000"/>
                  </a:schemeClr>
                </a:solidFill>
              </a:rPr>
              <a:t>ith</a:t>
            </a:r>
            <a:r>
              <a:rPr lang="en-GB" dirty="0">
                <a:solidFill>
                  <a:schemeClr val="tx1">
                    <a:lumMod val="85000"/>
                  </a:schemeClr>
                </a:solidFill>
              </a:rPr>
              <a:t> elements of each list</a:t>
            </a:r>
          </a:p>
          <a:p>
            <a:r>
              <a:rPr lang="en-GB" dirty="0">
                <a:solidFill>
                  <a:schemeClr val="tx1">
                    <a:lumMod val="85000"/>
                  </a:schemeClr>
                </a:solidFill>
              </a:rPr>
              <a:t>Generators</a:t>
            </a:r>
          </a:p>
          <a:p>
            <a:pPr lvl="1"/>
            <a:r>
              <a:rPr lang="en-GB" dirty="0">
                <a:solidFill>
                  <a:schemeClr val="tx1">
                    <a:lumMod val="85000"/>
                  </a:schemeClr>
                </a:solidFill>
              </a:rPr>
              <a:t>Lazy generation of lists</a:t>
            </a:r>
          </a:p>
          <a:p>
            <a:pPr lvl="1"/>
            <a:r>
              <a:rPr lang="en-GB" dirty="0">
                <a:solidFill>
                  <a:schemeClr val="tx1">
                    <a:lumMod val="85000"/>
                  </a:schemeClr>
                </a:solidFill>
              </a:rPr>
              <a:t>Either:</a:t>
            </a:r>
          </a:p>
          <a:p>
            <a:pPr lvl="2"/>
            <a:r>
              <a:rPr lang="en-GB" dirty="0">
                <a:solidFill>
                  <a:schemeClr val="tx1">
                    <a:lumMod val="85000"/>
                  </a:schemeClr>
                </a:solidFill>
              </a:rPr>
              <a:t>Replace [] with () in list comprehensions to use as expression, i.e. to pass to another function</a:t>
            </a:r>
          </a:p>
          <a:p>
            <a:pPr lvl="2"/>
            <a:r>
              <a:rPr lang="en-GB" dirty="0">
                <a:solidFill>
                  <a:schemeClr val="tx1">
                    <a:lumMod val="85000"/>
                  </a:schemeClr>
                </a:solidFill>
              </a:rPr>
              <a:t>Use the yield keyword instead of return in a function which builds and returns a list</a:t>
            </a:r>
          </a:p>
        </p:txBody>
      </p:sp>
    </p:spTree>
    <p:extLst>
      <p:ext uri="{BB962C8B-B14F-4D97-AF65-F5344CB8AC3E}">
        <p14:creationId xmlns:p14="http://schemas.microsoft.com/office/powerpoint/2010/main" val="75354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Further information:</a:t>
            </a:r>
          </a:p>
        </p:txBody>
      </p:sp>
      <p:sp>
        <p:nvSpPr>
          <p:cNvPr id="3" name="Content Placeholder 2"/>
          <p:cNvSpPr>
            <a:spLocks noGrp="1"/>
          </p:cNvSpPr>
          <p:nvPr>
            <p:ph idx="1"/>
          </p:nvPr>
        </p:nvSpPr>
        <p:spPr/>
        <p:txBody>
          <a:bodyPr>
            <a:normAutofit lnSpcReduction="10000"/>
          </a:bodyPr>
          <a:lstStyle/>
          <a:p>
            <a:r>
              <a:rPr lang="en-GB" dirty="0"/>
              <a:t>There is lots more to python, this is just a </a:t>
            </a:r>
            <a:r>
              <a:rPr lang="en-GB" dirty="0" err="1"/>
              <a:t>flavor</a:t>
            </a:r>
            <a:r>
              <a:rPr lang="en-GB" dirty="0"/>
              <a:t> of the language to help you understand the syntax in this course</a:t>
            </a:r>
          </a:p>
          <a:p>
            <a:r>
              <a:rPr lang="en-GB" dirty="0"/>
              <a:t>The official python tutorial is much more complete:</a:t>
            </a:r>
          </a:p>
          <a:p>
            <a:pPr lvl="1"/>
            <a:r>
              <a:rPr lang="en-GB" dirty="0">
                <a:hlinkClick r:id="rId2"/>
              </a:rPr>
              <a:t>http://docs.python.org/2/tutorial/index.html</a:t>
            </a:r>
            <a:endParaRPr lang="en-GB" dirty="0"/>
          </a:p>
          <a:p>
            <a:r>
              <a:rPr lang="en-GB" dirty="0"/>
              <a:t>The python docs are really good too</a:t>
            </a:r>
          </a:p>
          <a:p>
            <a:pPr lvl="1"/>
            <a:r>
              <a:rPr lang="en-GB" dirty="0">
                <a:hlinkClick r:id="rId3"/>
              </a:rPr>
              <a:t>http://docs.python.org/2/library/index.html</a:t>
            </a:r>
            <a:endParaRPr lang="en-GB" dirty="0"/>
          </a:p>
        </p:txBody>
      </p:sp>
    </p:spTree>
    <p:extLst>
      <p:ext uri="{BB962C8B-B14F-4D97-AF65-F5344CB8AC3E}">
        <p14:creationId xmlns:p14="http://schemas.microsoft.com/office/powerpoint/2010/main" val="80887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Exercise 1: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3</a:t>
            </a:r>
          </a:p>
        </p:txBody>
      </p:sp>
    </p:spTree>
    <p:extLst>
      <p:ext uri="{BB962C8B-B14F-4D97-AF65-F5344CB8AC3E}">
        <p14:creationId xmlns:p14="http://schemas.microsoft.com/office/powerpoint/2010/main" val="151429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课程参考资料</a:t>
            </a:r>
            <a:endParaRPr lang="en-GB" dirty="0"/>
          </a:p>
        </p:txBody>
      </p:sp>
      <p:sp>
        <p:nvSpPr>
          <p:cNvPr id="5" name="Text Placeholder 4"/>
          <p:cNvSpPr>
            <a:spLocks noGrp="1"/>
          </p:cNvSpPr>
          <p:nvPr>
            <p:ph type="body" idx="1"/>
          </p:nvPr>
        </p:nvSpPr>
        <p:spPr>
          <a:xfrm>
            <a:off x="457200" y="1535113"/>
            <a:ext cx="8238565" cy="639762"/>
          </a:xfrm>
        </p:spPr>
        <p:txBody>
          <a:bodyPr>
            <a:normAutofit fontScale="92500" lnSpcReduction="20000"/>
          </a:bodyPr>
          <a:lstStyle/>
          <a:p>
            <a:r>
              <a:rPr lang="zh-CN" altLang="en-US" dirty="0"/>
              <a:t>除了本讲义</a:t>
            </a:r>
            <a:r>
              <a:rPr lang="en-GB" dirty="0"/>
              <a:t>, C++ API </a:t>
            </a:r>
            <a:r>
              <a:rPr lang="zh-CN" altLang="en-US" dirty="0"/>
              <a:t>头文件</a:t>
            </a:r>
            <a:r>
              <a:rPr lang="en-GB" dirty="0"/>
              <a:t>, </a:t>
            </a:r>
            <a:r>
              <a:rPr lang="zh-CN" altLang="en-US" dirty="0"/>
              <a:t>一系列的练习题和解题答案</a:t>
            </a:r>
            <a:r>
              <a:rPr lang="en-GB" dirty="0"/>
              <a:t>, </a:t>
            </a:r>
            <a:r>
              <a:rPr lang="zh-CN" altLang="en-US" dirty="0"/>
              <a:t>还建议参考下面的内容：</a:t>
            </a:r>
            <a:endParaRPr lang="en-GB" dirty="0"/>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92500" lnSpcReduction="20000"/>
          </a:bodyPr>
          <a:lstStyle/>
          <a:p>
            <a:pPr marL="0" indent="0">
              <a:buNone/>
            </a:pPr>
            <a:r>
              <a:rPr lang="en-GB" b="1" dirty="0"/>
              <a:t>OpenCL 1.1 Reference Card</a:t>
            </a:r>
          </a:p>
          <a:p>
            <a:pPr marL="0" indent="0">
              <a:buNone/>
            </a:pPr>
            <a:endParaRPr lang="en-GB" b="1" dirty="0"/>
          </a:p>
          <a:p>
            <a:pPr marL="0" indent="0">
              <a:buNone/>
            </a:pPr>
            <a:r>
              <a:rPr lang="zh-CN" altLang="en-US" dirty="0"/>
              <a:t>这个卡片很有助于记住各个</a:t>
            </a:r>
            <a:r>
              <a:rPr lang="en-US" altLang="zh-CN" dirty="0"/>
              <a:t>API</a:t>
            </a:r>
            <a:r>
              <a:rPr lang="zh-CN" altLang="en-US" dirty="0"/>
              <a:t>：</a:t>
            </a:r>
            <a:endParaRPr lang="en-GB" dirty="0"/>
          </a:p>
          <a:p>
            <a:pPr marL="0" indent="0">
              <a:buNone/>
            </a:pPr>
            <a:r>
              <a:rPr lang="en-GB" dirty="0">
                <a:hlinkClick r:id="rId4"/>
              </a:rPr>
              <a:t>https://www.khronos.org/files/opencl-1-1-quick-reference-card.pdf</a:t>
            </a:r>
            <a:r>
              <a:rPr lang="en-GB" dirty="0"/>
              <a:t> </a:t>
            </a:r>
          </a:p>
          <a:p>
            <a:pPr marL="0" indent="0">
              <a:buNone/>
            </a:pPr>
            <a:endParaRPr lang="en-GB" dirty="0"/>
          </a:p>
          <a:p>
            <a:pPr marL="0" indent="0">
              <a:buNone/>
            </a:pPr>
            <a:r>
              <a:rPr lang="en-GB" dirty="0"/>
              <a:t>v1.1 </a:t>
            </a:r>
            <a:r>
              <a:rPr lang="zh-CN" altLang="en-US" dirty="0"/>
              <a:t>版本的详细文档可读性很好，推荐日常备一本阅读</a:t>
            </a:r>
            <a:r>
              <a:rPr lang="en-GB" dirty="0"/>
              <a:t>:</a:t>
            </a:r>
          </a:p>
          <a:p>
            <a:pPr marL="0" indent="0">
              <a:buNone/>
            </a:pPr>
            <a:endParaRPr lang="en-GB" dirty="0"/>
          </a:p>
          <a:p>
            <a:pPr marL="0" indent="0">
              <a:buNone/>
            </a:pPr>
            <a:r>
              <a:rPr lang="en-GB" dirty="0">
                <a:hlinkClick r:id="rId5"/>
              </a:rPr>
              <a:t>https://www.khronos.org/registry/cl/specs/opencl-1.1.pdf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1124745"/>
            <a:ext cx="8928992" cy="1584175"/>
          </a:xfrm>
        </p:spPr>
        <p:txBody>
          <a:bodyPr>
            <a:normAutofit fontScale="77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 1024x1024 image with one kernel invocation per pixel or 1024x1024=1,048,576 kernel executions</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id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c[id] = a[id] * b[id];</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a:t>
            </a:r>
            <a:r>
              <a:rPr lang="en-GB" sz="1800" b="1" i="1" dirty="0">
                <a:solidFill>
                  <a:schemeClr val="tx1">
                    <a:lumMod val="75000"/>
                  </a:schemeClr>
                </a:solidFill>
                <a:latin typeface="Courier New Bold"/>
              </a:rPr>
              <a:t>work-items</a:t>
            </a:r>
            <a:r>
              <a:rPr lang="en-GB" sz="1800" b="1" dirty="0">
                <a:solidFill>
                  <a:schemeClr val="tx1">
                    <a:lumMod val="75000"/>
                  </a:schemeClr>
                </a:solidFill>
                <a:latin typeface="Courier New Bold"/>
              </a:rPr>
              <a:t>,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64x64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dirty="0" err="1"/>
              <a:t>NDRange</a:t>
            </a:r>
            <a:r>
              <a:rPr lang="en-GB" dirty="0"/>
              <a:t>)</a:t>
            </a:r>
          </a:p>
        </p:txBody>
      </p:sp>
      <p:sp>
        <p:nvSpPr>
          <p:cNvPr id="3" name="Content Placeholder 2"/>
          <p:cNvSpPr>
            <a:spLocks noGrp="1"/>
          </p:cNvSpPr>
          <p:nvPr>
            <p:ph idx="1"/>
          </p:nvPr>
        </p:nvSpPr>
        <p:spPr/>
        <p:txBody>
          <a:bodyPr>
            <a:normAutofit fontScale="92500" lnSpcReduction="20000"/>
          </a:bodyPr>
          <a:lstStyle/>
          <a:p>
            <a:r>
              <a:rPr lang="en-GB" dirty="0"/>
              <a:t>The problem we want to compute should have some </a:t>
            </a:r>
            <a:r>
              <a:rPr lang="en-GB" b="1" dirty="0">
                <a:solidFill>
                  <a:schemeClr val="accent2"/>
                </a:solidFill>
              </a:rPr>
              <a:t>dimensionality</a:t>
            </a:r>
            <a:r>
              <a:rPr lang="en-GB" dirty="0"/>
              <a:t>; </a:t>
            </a:r>
          </a:p>
          <a:p>
            <a:pPr lvl="1"/>
            <a:r>
              <a:rPr lang="en-GB" dirty="0"/>
              <a:t>For example,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 this is called the </a:t>
            </a:r>
            <a:r>
              <a:rPr lang="en-GB" b="1" dirty="0">
                <a:solidFill>
                  <a:schemeClr val="accent2"/>
                </a:solidFill>
              </a:rPr>
              <a:t>global</a:t>
            </a:r>
            <a:r>
              <a:rPr lang="en-GB" dirty="0">
                <a:solidFill>
                  <a:schemeClr val="accent2"/>
                </a:solidFill>
              </a:rPr>
              <a:t> </a:t>
            </a:r>
            <a:r>
              <a:rPr lang="en-GB" dirty="0"/>
              <a:t>size</a:t>
            </a:r>
          </a:p>
          <a:p>
            <a:r>
              <a:rPr lang="en-GB" dirty="0"/>
              <a:t>We associate each point in the iteration space with a </a:t>
            </a:r>
            <a:r>
              <a:rPr lang="en-GB" b="1"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dirty="0" err="1"/>
              <a:t>NDRange</a:t>
            </a:r>
            <a:r>
              <a:rPr lang="en-GB" dirty="0"/>
              <a:t>)</a:t>
            </a:r>
          </a:p>
        </p:txBody>
      </p:sp>
      <p:sp>
        <p:nvSpPr>
          <p:cNvPr id="3" name="Content Placeholder 2"/>
          <p:cNvSpPr>
            <a:spLocks noGrp="1"/>
          </p:cNvSpPr>
          <p:nvPr>
            <p:ph idx="1"/>
          </p:nvPr>
        </p:nvSpPr>
        <p:spPr>
          <a:xfrm>
            <a:off x="457200" y="1600200"/>
            <a:ext cx="8435280" cy="4853136"/>
          </a:xfrm>
        </p:spPr>
        <p:txBody>
          <a:bodyPr>
            <a:normAutofit/>
          </a:bodyPr>
          <a:lstStyle/>
          <a:p>
            <a:r>
              <a:rPr lang="en-GB" dirty="0"/>
              <a:t>Work-items are grouped into </a:t>
            </a:r>
            <a:r>
              <a:rPr lang="en-GB" b="1"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 this is called the </a:t>
            </a:r>
            <a:r>
              <a:rPr lang="en-GB" b="1" dirty="0">
                <a:solidFill>
                  <a:schemeClr val="accent2"/>
                </a:solidFill>
              </a:rPr>
              <a:t>local</a:t>
            </a:r>
            <a:r>
              <a:rPr lang="en-GB" dirty="0">
                <a:solidFill>
                  <a:schemeClr val="accent2"/>
                </a:solidFill>
              </a:rPr>
              <a:t> </a:t>
            </a:r>
            <a:r>
              <a:rPr lang="en-GB" dirty="0"/>
              <a:t>(work-group) size</a:t>
            </a:r>
          </a:p>
          <a:p>
            <a:r>
              <a:rPr lang="en-GB" dirty="0"/>
              <a:t>Or the OpenCL run-time can choose the work-group size for you (usually not optimally)</a:t>
            </a:r>
          </a:p>
        </p:txBody>
      </p:sp>
    </p:spTree>
    <p:extLst>
      <p:ext uri="{BB962C8B-B14F-4D97-AF65-F5344CB8AC3E}">
        <p14:creationId xmlns:p14="http://schemas.microsoft.com/office/powerpoint/2010/main" val="2742442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9392"/>
            <a:ext cx="8229600" cy="1143000"/>
          </a:xfrm>
        </p:spPr>
        <p:txBody>
          <a:bodyPr/>
          <a:lstStyle/>
          <a:p>
            <a:r>
              <a:rPr lang="en-GB" dirty="0"/>
              <a:t>Execution model (kernels)</a:t>
            </a:r>
          </a:p>
        </p:txBody>
      </p:sp>
      <p:sp>
        <p:nvSpPr>
          <p:cNvPr id="6" name="Content Placeholder 5"/>
          <p:cNvSpPr>
            <a:spLocks noGrp="1"/>
          </p:cNvSpPr>
          <p:nvPr>
            <p:ph idx="1"/>
          </p:nvPr>
        </p:nvSpPr>
        <p:spPr>
          <a:xfrm>
            <a:off x="179512" y="1052736"/>
            <a:ext cx="8784976" cy="1296144"/>
          </a:xfrm>
        </p:spPr>
        <p:txBody>
          <a:bodyPr>
            <a:normAutofit fontScale="92500" lnSpcReduction="20000"/>
          </a:bodyPr>
          <a:lstStyle/>
          <a:p>
            <a:r>
              <a:rPr lang="en-GB" dirty="0"/>
              <a:t>OpenCL execution model … define a problem domain and execute an instance of a </a:t>
            </a:r>
            <a:r>
              <a:rPr lang="en-GB" b="1" dirty="0">
                <a:solidFill>
                  <a:schemeClr val="accent2"/>
                </a:solidFill>
              </a:rPr>
              <a:t>kernel</a:t>
            </a:r>
            <a:r>
              <a:rPr lang="en-GB" dirty="0">
                <a:solidFill>
                  <a:schemeClr val="accent2"/>
                </a:solidFill>
              </a:rPr>
              <a:t> </a:t>
            </a:r>
            <a:r>
              <a:rPr lang="en-GB" dirty="0"/>
              <a:t>for each point in the domain</a:t>
            </a:r>
          </a:p>
        </p:txBody>
      </p:sp>
      <p:sp>
        <p:nvSpPr>
          <p:cNvPr id="7" name="TextBox 6"/>
          <p:cNvSpPr txBox="1"/>
          <p:nvPr/>
        </p:nvSpPr>
        <p:spPr>
          <a:xfrm>
            <a:off x="1043608" y="2276872"/>
            <a:ext cx="6912768" cy="2677656"/>
          </a:xfrm>
          <a:prstGeom prst="rect">
            <a:avLst/>
          </a:prstGeom>
          <a:noFill/>
        </p:spPr>
        <p:txBody>
          <a:bodyPr wrap="square" rtlCol="0">
            <a:spAutoFit/>
          </a:bodyPr>
          <a:lstStyle/>
          <a:p>
            <a:r>
              <a:rPr lang="en-GB" sz="2400" b="1" dirty="0">
                <a:solidFill>
                  <a:schemeClr val="accent1"/>
                </a:solidFill>
                <a:latin typeface="Courier New Bold"/>
              </a:rPr>
              <a:t>__kernel</a:t>
            </a:r>
            <a:r>
              <a:rPr lang="en-GB" sz="2400" b="1" dirty="0">
                <a:latin typeface="Courier New Bold"/>
              </a:rPr>
              <a:t> </a:t>
            </a:r>
            <a:r>
              <a:rPr lang="en-GB" sz="2400" b="1" dirty="0">
                <a:solidFill>
                  <a:schemeClr val="accent2"/>
                </a:solidFill>
                <a:latin typeface="Courier New Bold"/>
              </a:rPr>
              <a:t>void</a:t>
            </a:r>
            <a:r>
              <a:rPr lang="en-GB" sz="2400" b="1" dirty="0">
                <a:latin typeface="Courier New Bold"/>
              </a:rPr>
              <a:t> </a:t>
            </a:r>
            <a:r>
              <a:rPr lang="en-GB" sz="2400" b="1" dirty="0" err="1">
                <a:solidFill>
                  <a:schemeClr val="tx2">
                    <a:lumMod val="75000"/>
                  </a:schemeClr>
                </a:solidFill>
                <a:latin typeface="Courier New Bold"/>
              </a:rPr>
              <a:t>times_two</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__global</a:t>
            </a:r>
            <a:r>
              <a:rPr lang="en-GB" sz="2400" b="1" dirty="0">
                <a:latin typeface="Courier New Bold"/>
              </a:rPr>
              <a:t> </a:t>
            </a:r>
            <a:r>
              <a:rPr lang="en-GB" sz="2400" b="1" dirty="0">
                <a:solidFill>
                  <a:schemeClr val="accent2"/>
                </a:solidFill>
                <a:latin typeface="Courier New Bold"/>
              </a:rPr>
              <a:t>float</a:t>
            </a:r>
            <a:r>
              <a:rPr lang="en-GB" sz="2400" b="1" dirty="0">
                <a:latin typeface="Courier New Bold"/>
              </a:rPr>
              <a:t>* input,</a:t>
            </a:r>
          </a:p>
          <a:p>
            <a:r>
              <a:rPr lang="en-GB" sz="2400" b="1" dirty="0">
                <a:solidFill>
                  <a:schemeClr val="accent1"/>
                </a:solidFill>
                <a:latin typeface="Courier New Bold"/>
              </a:rPr>
              <a:t>    __global </a:t>
            </a:r>
            <a:r>
              <a:rPr lang="en-GB" sz="2400" b="1" dirty="0">
                <a:solidFill>
                  <a:schemeClr val="accent2"/>
                </a:solidFill>
                <a:latin typeface="Courier New Bold"/>
              </a:rPr>
              <a:t>float</a:t>
            </a:r>
            <a:r>
              <a:rPr lang="en-GB" sz="2400" b="1" dirty="0">
                <a:latin typeface="Courier New Bold"/>
              </a:rPr>
              <a:t>* output)</a:t>
            </a:r>
          </a:p>
          <a:p>
            <a:r>
              <a:rPr lang="en-GB" sz="2400" b="1" dirty="0">
                <a:latin typeface="Courier New Bold"/>
              </a:rPr>
              <a:t>{</a:t>
            </a:r>
            <a:endParaRPr lang="en-GB" sz="2400" b="1" dirty="0">
              <a:solidFill>
                <a:schemeClr val="accent2"/>
              </a:solidFill>
              <a:latin typeface="Courier New Bold"/>
            </a:endParaRPr>
          </a:p>
          <a:p>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i</a:t>
            </a:r>
            <a:r>
              <a:rPr lang="en-GB" sz="2400" b="1" dirty="0">
                <a:latin typeface="Courier New Bold"/>
              </a:rPr>
              <a:t> = </a:t>
            </a:r>
            <a:r>
              <a:rPr lang="en-GB" sz="2400" b="1" dirty="0" err="1">
                <a:solidFill>
                  <a:schemeClr val="accent1"/>
                </a:solidFill>
                <a:latin typeface="Courier New Bold"/>
              </a:rPr>
              <a:t>get_global_id</a:t>
            </a:r>
            <a:r>
              <a:rPr lang="en-GB" sz="2400" b="1" dirty="0">
                <a:latin typeface="Courier New Bold"/>
              </a:rPr>
              <a:t>(0);</a:t>
            </a:r>
          </a:p>
          <a:p>
            <a:r>
              <a:rPr lang="en-GB" sz="2400" b="1" dirty="0">
                <a:latin typeface="Courier New Bold"/>
              </a:rPr>
              <a:t>   output[</a:t>
            </a:r>
            <a:r>
              <a:rPr lang="en-GB" sz="2400" b="1" dirty="0" err="1">
                <a:latin typeface="Courier New Bold"/>
              </a:rPr>
              <a:t>i</a:t>
            </a:r>
            <a:r>
              <a:rPr lang="en-GB" sz="2400" b="1" dirty="0">
                <a:latin typeface="Courier New Bold"/>
              </a:rPr>
              <a:t>] = 2.0f * input[</a:t>
            </a:r>
            <a:r>
              <a:rPr lang="en-GB" sz="2400" b="1" dirty="0" err="1">
                <a:latin typeface="Courier New Bold"/>
              </a:rPr>
              <a:t>i</a:t>
            </a:r>
            <a:r>
              <a:rPr lang="en-GB" sz="2400" b="1" dirty="0">
                <a:latin typeface="Courier New Bold"/>
              </a:rPr>
              <a:t>];</a:t>
            </a:r>
          </a:p>
          <a:p>
            <a:r>
              <a:rPr lang="en-GB" sz="2400" b="1" dirty="0">
                <a:latin typeface="Courier New Bold"/>
              </a:rPr>
              <a:t>}</a:t>
            </a:r>
          </a:p>
        </p:txBody>
      </p:sp>
      <p:sp>
        <p:nvSpPr>
          <p:cNvPr id="8" name="Rectangle 110"/>
          <p:cNvSpPr>
            <a:spLocks/>
          </p:cNvSpPr>
          <p:nvPr/>
        </p:nvSpPr>
        <p:spPr bwMode="auto">
          <a:xfrm>
            <a:off x="4520870" y="4927760"/>
            <a:ext cx="2462613" cy="307777"/>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2000" b="1" dirty="0" err="1">
                <a:solidFill>
                  <a:schemeClr val="tx2">
                    <a:lumMod val="75000"/>
                  </a:schemeClr>
                </a:solidFill>
                <a:latin typeface="Courier New Bold"/>
              </a:rPr>
              <a:t>get_global_id</a:t>
            </a:r>
            <a:r>
              <a:rPr lang="en-US" sz="2000" b="1" dirty="0">
                <a:solidFill>
                  <a:schemeClr val="tx2">
                    <a:lumMod val="75000"/>
                  </a:schemeClr>
                </a:solidFill>
                <a:latin typeface="Courier New Bold"/>
              </a:rPr>
              <a:t>(0)</a:t>
            </a:r>
          </a:p>
        </p:txBody>
      </p:sp>
      <p:sp>
        <p:nvSpPr>
          <p:cNvPr id="9" name="Line 111"/>
          <p:cNvSpPr>
            <a:spLocks noChangeShapeType="1"/>
          </p:cNvSpPr>
          <p:nvPr/>
        </p:nvSpPr>
        <p:spPr bwMode="auto">
          <a:xfrm flipH="1">
            <a:off x="4226934" y="4949026"/>
            <a:ext cx="14716" cy="299839"/>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0" name="Line 112"/>
          <p:cNvSpPr>
            <a:spLocks noChangeShapeType="1"/>
          </p:cNvSpPr>
          <p:nvPr/>
        </p:nvSpPr>
        <p:spPr bwMode="auto">
          <a:xfrm flipH="1">
            <a:off x="4225346" y="5852194"/>
            <a:ext cx="0" cy="457126"/>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1" name="Rectangle 113"/>
          <p:cNvSpPr>
            <a:spLocks/>
          </p:cNvSpPr>
          <p:nvPr/>
        </p:nvSpPr>
        <p:spPr bwMode="auto">
          <a:xfrm>
            <a:off x="4056448" y="5235537"/>
            <a:ext cx="306494" cy="27699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1800" b="1" dirty="0">
                <a:solidFill>
                  <a:srgbClr val="A50021"/>
                </a:solidFill>
              </a:rPr>
              <a:t>10</a:t>
            </a:r>
          </a:p>
        </p:txBody>
      </p:sp>
      <p:sp>
        <p:nvSpPr>
          <p:cNvPr id="12" name="Rectangle 225"/>
          <p:cNvSpPr>
            <a:spLocks/>
          </p:cNvSpPr>
          <p:nvPr/>
        </p:nvSpPr>
        <p:spPr bwMode="auto">
          <a:xfrm>
            <a:off x="323529" y="5528265"/>
            <a:ext cx="926858" cy="276999"/>
          </a:xfrm>
          <a:prstGeom prst="rect">
            <a:avLst/>
          </a:prstGeom>
          <a:noFill/>
          <a:ln w="12700">
            <a:noFill/>
            <a:miter lim="800000"/>
            <a:headEnd/>
            <a:tailEnd/>
          </a:ln>
        </p:spPr>
        <p:txBody>
          <a:bodyPr wrap="squar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Input</a:t>
            </a:r>
          </a:p>
        </p:txBody>
      </p:sp>
      <p:sp>
        <p:nvSpPr>
          <p:cNvPr id="13" name="Rectangle 333"/>
          <p:cNvSpPr>
            <a:spLocks/>
          </p:cNvSpPr>
          <p:nvPr/>
        </p:nvSpPr>
        <p:spPr bwMode="auto">
          <a:xfrm>
            <a:off x="461387" y="6324302"/>
            <a:ext cx="788999" cy="276999"/>
          </a:xfrm>
          <a:prstGeom prst="rect">
            <a:avLst/>
          </a:prstGeom>
          <a:noFill/>
          <a:ln w="12700">
            <a:noFill/>
            <a:miter lim="800000"/>
            <a:headEnd/>
            <a:tailEnd/>
          </a:ln>
        </p:spPr>
        <p:txBody>
          <a:bodyPr wrap="non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Output</a:t>
            </a:r>
          </a:p>
        </p:txBody>
      </p:sp>
      <p:graphicFrame>
        <p:nvGraphicFramePr>
          <p:cNvPr id="122" name="Group 119"/>
          <p:cNvGraphicFramePr>
            <a:graphicFrameLocks noGrp="1"/>
          </p:cNvGraphicFramePr>
          <p:nvPr>
            <p:extLst>
              <p:ext uri="{D42A27DB-BD31-4B8C-83A1-F6EECF244321}">
                <p14:modId xmlns:p14="http://schemas.microsoft.com/office/powerpoint/2010/main" val="1669013819"/>
              </p:ext>
            </p:extLst>
          </p:nvPr>
        </p:nvGraphicFramePr>
        <p:xfrm>
          <a:off x="1377982" y="5523504"/>
          <a:ext cx="7075488" cy="271463"/>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gridCol w="271462">
                  <a:extLst>
                    <a:ext uri="{9D8B030D-6E8A-4147-A177-3AD203B41FA5}">
                      <a16:colId xmlns:a16="http://schemas.microsoft.com/office/drawing/2014/main" val="20020"/>
                    </a:ext>
                  </a:extLst>
                </a:gridCol>
                <a:gridCol w="273050">
                  <a:extLst>
                    <a:ext uri="{9D8B030D-6E8A-4147-A177-3AD203B41FA5}">
                      <a16:colId xmlns:a16="http://schemas.microsoft.com/office/drawing/2014/main" val="20021"/>
                    </a:ext>
                  </a:extLst>
                </a:gridCol>
                <a:gridCol w="271463">
                  <a:extLst>
                    <a:ext uri="{9D8B030D-6E8A-4147-A177-3AD203B41FA5}">
                      <a16:colId xmlns:a16="http://schemas.microsoft.com/office/drawing/2014/main" val="20022"/>
                    </a:ext>
                  </a:extLst>
                </a:gridCol>
                <a:gridCol w="273050">
                  <a:extLst>
                    <a:ext uri="{9D8B030D-6E8A-4147-A177-3AD203B41FA5}">
                      <a16:colId xmlns:a16="http://schemas.microsoft.com/office/drawing/2014/main" val="20023"/>
                    </a:ext>
                  </a:extLst>
                </a:gridCol>
                <a:gridCol w="271462">
                  <a:extLst>
                    <a:ext uri="{9D8B030D-6E8A-4147-A177-3AD203B41FA5}">
                      <a16:colId xmlns:a16="http://schemas.microsoft.com/office/drawing/2014/main" val="20024"/>
                    </a:ext>
                  </a:extLst>
                </a:gridCol>
                <a:gridCol w="271463">
                  <a:extLst>
                    <a:ext uri="{9D8B030D-6E8A-4147-A177-3AD203B41FA5}">
                      <a16:colId xmlns:a16="http://schemas.microsoft.com/office/drawing/2014/main" val="20025"/>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52" name="Group 119"/>
          <p:cNvGraphicFramePr>
            <a:graphicFrameLocks noGrp="1"/>
          </p:cNvGraphicFramePr>
          <p:nvPr>
            <p:extLst>
              <p:ext uri="{D42A27DB-BD31-4B8C-83A1-F6EECF244321}">
                <p14:modId xmlns:p14="http://schemas.microsoft.com/office/powerpoint/2010/main" val="733822846"/>
              </p:ext>
            </p:extLst>
          </p:nvPr>
        </p:nvGraphicFramePr>
        <p:xfrm>
          <a:off x="1384944" y="6381328"/>
          <a:ext cx="7075488" cy="271463"/>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gridCol w="271462">
                  <a:extLst>
                    <a:ext uri="{9D8B030D-6E8A-4147-A177-3AD203B41FA5}">
                      <a16:colId xmlns:a16="http://schemas.microsoft.com/office/drawing/2014/main" val="20020"/>
                    </a:ext>
                  </a:extLst>
                </a:gridCol>
                <a:gridCol w="273050">
                  <a:extLst>
                    <a:ext uri="{9D8B030D-6E8A-4147-A177-3AD203B41FA5}">
                      <a16:colId xmlns:a16="http://schemas.microsoft.com/office/drawing/2014/main" val="20021"/>
                    </a:ext>
                  </a:extLst>
                </a:gridCol>
                <a:gridCol w="271463">
                  <a:extLst>
                    <a:ext uri="{9D8B030D-6E8A-4147-A177-3AD203B41FA5}">
                      <a16:colId xmlns:a16="http://schemas.microsoft.com/office/drawing/2014/main" val="20022"/>
                    </a:ext>
                  </a:extLst>
                </a:gridCol>
                <a:gridCol w="273050">
                  <a:extLst>
                    <a:ext uri="{9D8B030D-6E8A-4147-A177-3AD203B41FA5}">
                      <a16:colId xmlns:a16="http://schemas.microsoft.com/office/drawing/2014/main" val="20023"/>
                    </a:ext>
                  </a:extLst>
                </a:gridCol>
                <a:gridCol w="271462">
                  <a:extLst>
                    <a:ext uri="{9D8B030D-6E8A-4147-A177-3AD203B41FA5}">
                      <a16:colId xmlns:a16="http://schemas.microsoft.com/office/drawing/2014/main" val="20024"/>
                    </a:ext>
                  </a:extLst>
                </a:gridCol>
                <a:gridCol w="271463">
                  <a:extLst>
                    <a:ext uri="{9D8B030D-6E8A-4147-A177-3AD203B41FA5}">
                      <a16:colId xmlns:a16="http://schemas.microsoft.com/office/drawing/2014/main" val="20025"/>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50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3287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zh-CN" altLang="en-US" dirty="0"/>
              <a:t>创建和设置 </a:t>
            </a:r>
            <a:r>
              <a:rPr lang="en-GB" altLang="zh-CN" dirty="0"/>
              <a:t>OpenCL </a:t>
            </a:r>
            <a:r>
              <a:rPr lang="zh-CN" altLang="en-US" dirty="0"/>
              <a:t>平台</a:t>
            </a:r>
            <a:endParaRPr lang="en-GB" altLang="zh-CN" dirty="0"/>
          </a:p>
        </p:txBody>
      </p:sp>
      <p:sp>
        <p:nvSpPr>
          <p:cNvPr id="8" name="Text Placeholder 7"/>
          <p:cNvSpPr>
            <a:spLocks noGrp="1"/>
          </p:cNvSpPr>
          <p:nvPr>
            <p:ph type="body" idx="1"/>
          </p:nvPr>
        </p:nvSpPr>
        <p:spPr/>
        <p:txBody>
          <a:bodyPr/>
          <a:lstStyle/>
          <a:p>
            <a:r>
              <a:rPr lang="zh-CN" altLang="en-US" dirty="0">
                <a:solidFill>
                  <a:schemeClr val="tx1"/>
                </a:solidFill>
              </a:rPr>
              <a:t>章节</a:t>
            </a:r>
            <a:r>
              <a:rPr lang="en-GB" dirty="0">
                <a:solidFill>
                  <a:schemeClr val="tx1"/>
                </a:solidFill>
              </a:rPr>
              <a:t> 1</a:t>
            </a:r>
          </a:p>
        </p:txBody>
      </p:sp>
    </p:spTree>
    <p:extLst>
      <p:ext uri="{BB962C8B-B14F-4D97-AF65-F5344CB8AC3E}">
        <p14:creationId xmlns:p14="http://schemas.microsoft.com/office/powerpoint/2010/main" val="805832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gid</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gid</a:t>
            </a:r>
            <a:r>
              <a:rPr lang="en-GB" sz="2800" b="1" spc="-150" dirty="0">
                <a:latin typeface="Courier New Bold"/>
                <a:cs typeface="Courier New Bold"/>
              </a:rPr>
              <a:t>]  = a[</a:t>
            </a:r>
            <a:r>
              <a:rPr lang="en-GB" sz="2800" b="1" spc="-150" dirty="0" err="1">
                <a:latin typeface="Courier New Bold"/>
                <a:cs typeface="Courier New Bold"/>
              </a:rPr>
              <a:t>gid</a:t>
            </a:r>
            <a:r>
              <a:rPr lang="en-GB" sz="2800" b="1" spc="-150" dirty="0">
                <a:latin typeface="Courier New Bold"/>
                <a:cs typeface="Courier New Bold"/>
              </a:rPr>
              <a:t>] + b[</a:t>
            </a:r>
            <a:r>
              <a:rPr lang="en-GB" sz="2800" b="1" spc="-150" dirty="0" err="1">
                <a:latin typeface="Courier New Bold"/>
                <a:cs typeface="Courier New Bold"/>
              </a:rPr>
              <a:t>gid</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simple steps in a basic host program:</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dirty="0">
                <a:solidFill>
                  <a:schemeClr val="accent6"/>
                </a:solidFill>
              </a:rPr>
              <a:t>platform</a:t>
            </a:r>
            <a:r>
              <a:rPr lang="en-GB" sz="2400" dirty="0"/>
              <a:t>:</a:t>
            </a:r>
          </a:p>
          <a:p>
            <a:pPr marL="457200" lvl="1" indent="0">
              <a:buNone/>
            </a:pPr>
            <a:r>
              <a:rPr lang="en-GB" sz="2000" dirty="0">
                <a:latin typeface="Courier New Bold"/>
              </a:rPr>
              <a:t>err = </a:t>
            </a:r>
            <a:r>
              <a:rPr lang="en-GB" sz="2000"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dirty="0">
                <a:solidFill>
                  <a:schemeClr val="accent6"/>
                </a:solidFill>
              </a:rPr>
              <a:t>device </a:t>
            </a:r>
            <a:r>
              <a:rPr lang="en-GB" sz="2400" dirty="0"/>
              <a:t>the platform provides:</a:t>
            </a:r>
          </a:p>
          <a:p>
            <a:pPr marL="457200" lvl="1" indent="0">
              <a:buNone/>
            </a:pPr>
            <a:r>
              <a:rPr lang="en-GB" sz="2000" dirty="0">
                <a:latin typeface="Courier New Bold"/>
              </a:rPr>
              <a:t>err = </a:t>
            </a:r>
            <a:r>
              <a:rPr lang="en-GB" sz="2000"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dirty="0">
                <a:solidFill>
                  <a:schemeClr val="accent6"/>
                </a:solidFill>
              </a:rPr>
              <a:t>context </a:t>
            </a:r>
            <a:r>
              <a:rPr lang="en-GB" sz="2400" dirty="0"/>
              <a:t>with a single device:</a:t>
            </a:r>
          </a:p>
          <a:p>
            <a:pPr marL="457200" lvl="1" indent="0">
              <a:buNone/>
            </a:pPr>
            <a:r>
              <a:rPr lang="en-GB" sz="2000" dirty="0">
                <a:latin typeface="Courier New Bold"/>
              </a:rPr>
              <a:t>context = </a:t>
            </a:r>
            <a:r>
              <a:rPr lang="en-GB" sz="2000"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(great for toy programs) or read from a file (for real applications).</a:t>
            </a:r>
          </a:p>
          <a:p>
            <a:endParaRPr lang="en-GB" sz="2400" dirty="0"/>
          </a:p>
          <a:p>
            <a:r>
              <a:rPr lang="en-GB" sz="2400" dirty="0"/>
              <a:t>Build the </a:t>
            </a:r>
            <a:r>
              <a:rPr lang="en-GB" sz="2400" dirty="0">
                <a:solidFill>
                  <a:schemeClr val="accent6"/>
                </a:solidFill>
              </a:rPr>
              <a:t>program object</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dirty="0">
                <a:solidFill>
                  <a:schemeClr val="accent6"/>
                </a:solidFill>
              </a:rPr>
              <a:t>Compile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dirty="0">
                <a:solidFill>
                  <a:schemeClr val="accent6"/>
                </a:solidFill>
              </a:rPr>
              <a:t>error</a:t>
            </a:r>
            <a:r>
              <a:rPr lang="en-GB" sz="2400" dirty="0">
                <a:solidFill>
                  <a:schemeClr val="accent2">
                    <a:lumMod val="60000"/>
                    <a:lumOff val="40000"/>
                  </a:schemeClr>
                </a:solidFill>
              </a:rPr>
              <a:t> </a:t>
            </a:r>
            <a:r>
              <a:rPr lang="en-GB" sz="2400" dirty="0"/>
              <a:t>messages:</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do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[LENGTH], </a:t>
            </a:r>
            <a:r>
              <a:rPr lang="en-GB" sz="2000" dirty="0" err="1">
                <a:latin typeface="Courier New Bold"/>
              </a:rPr>
              <a:t>h_b</a:t>
            </a:r>
            <a:r>
              <a:rPr lang="en-GB" sz="2000" dirty="0">
                <a:latin typeface="Courier New Bold"/>
              </a:rPr>
              <a:t>[LENGTH], </a:t>
            </a:r>
            <a:r>
              <a:rPr lang="en-GB" sz="2000" dirty="0" err="1">
                <a:latin typeface="Courier New Bold"/>
              </a:rPr>
              <a:t>h_c</a:t>
            </a:r>
            <a:r>
              <a:rPr lang="en-GB" sz="2000" dirty="0">
                <a:latin typeface="Courier New Bold"/>
              </a:rPr>
              <a:t>[LENGTH];</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length;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NULL, NULL);</a:t>
            </a:r>
          </a:p>
          <a:p>
            <a:pPr marL="457200" lvl="1" indent="0">
              <a:buNone/>
            </a:pPr>
            <a:r>
              <a:rPr lang="en-GB" sz="2000" dirty="0" err="1">
                <a:latin typeface="Courier New Bold"/>
              </a:rPr>
              <a:t>d_b</a:t>
            </a:r>
            <a:r>
              <a:rPr lang="en-GB" sz="2000" dirty="0">
                <a:latin typeface="Courier New Bold"/>
              </a:rPr>
              <a:t> = </a:t>
            </a:r>
            <a:r>
              <a:rPr lang="en-GB" sz="2000"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NULL, NULL);</a:t>
            </a:r>
          </a:p>
          <a:p>
            <a:pPr marL="457200" lvl="1" indent="0">
              <a:buNone/>
            </a:pPr>
            <a:r>
              <a:rPr lang="en-GB" sz="2000" dirty="0" err="1">
                <a:latin typeface="Courier New Bold"/>
              </a:rPr>
              <a:t>d_c</a:t>
            </a:r>
            <a:r>
              <a:rPr lang="en-GB" sz="2000" dirty="0">
                <a:latin typeface="Courier New Bold"/>
              </a:rPr>
              <a:t> = </a:t>
            </a:r>
            <a:r>
              <a:rPr lang="en-GB" sz="2000"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57200" y="1484784"/>
            <a:ext cx="8229600" cy="4752528"/>
          </a:xfrm>
        </p:spPr>
        <p:txBody>
          <a:bodyPr>
            <a:normAutofit fontScale="77500" lnSpcReduction="20000"/>
          </a:bodyPr>
          <a:lstStyle/>
          <a:p>
            <a:pPr marL="0" indent="0">
              <a:buNone/>
            </a:pPr>
            <a:r>
              <a:rPr lang="en-GB" dirty="0"/>
              <a:t>Memory Objects: </a:t>
            </a:r>
          </a:p>
          <a:p>
            <a:r>
              <a:rPr lang="en-GB" dirty="0"/>
              <a:t>A handle to a reference-counted region of </a:t>
            </a:r>
            <a:r>
              <a:rPr lang="en-GB" dirty="0">
                <a:solidFill>
                  <a:schemeClr val="accent2"/>
                </a:solidFill>
              </a:rPr>
              <a:t>global </a:t>
            </a:r>
            <a:r>
              <a:rPr lang="en-GB" dirty="0"/>
              <a:t>memory.</a:t>
            </a:r>
          </a:p>
          <a:p>
            <a:pPr lvl="1"/>
            <a:endParaRPr lang="en-GB" dirty="0"/>
          </a:p>
          <a:p>
            <a:pPr marL="0" indent="0">
              <a:buNone/>
            </a:pPr>
            <a:r>
              <a:rPr lang="en-GB" dirty="0"/>
              <a:t>There are two kinds of memory object</a:t>
            </a:r>
          </a:p>
          <a:p>
            <a:r>
              <a:rPr lang="en-GB" b="1" i="1" dirty="0">
                <a:solidFill>
                  <a:schemeClr val="accent2"/>
                </a:solidFill>
              </a:rPr>
              <a:t>Buffer</a:t>
            </a:r>
            <a:r>
              <a:rPr lang="en-GB" dirty="0">
                <a:solidFill>
                  <a:schemeClr val="accent2"/>
                </a:solidFill>
              </a:rPr>
              <a:t> </a:t>
            </a:r>
            <a:r>
              <a:rPr lang="en-GB" dirty="0"/>
              <a:t>object: </a:t>
            </a:r>
          </a:p>
          <a:p>
            <a:pPr lvl="1"/>
            <a:r>
              <a:rPr lang="en-GB" dirty="0"/>
              <a:t>Defines a linear collection of bytes (“</a:t>
            </a:r>
            <a:r>
              <a:rPr lang="en-GB" i="1" dirty="0"/>
              <a:t>just a C array”</a:t>
            </a:r>
            <a:r>
              <a:rPr lang="en-GB" dirty="0"/>
              <a:t>).</a:t>
            </a:r>
          </a:p>
          <a:p>
            <a:pPr lvl="1"/>
            <a:r>
              <a:rPr lang="en-GB" dirty="0"/>
              <a:t>The contents of buffer objects are fully exposed within kernels and can be accessed using pointers</a:t>
            </a:r>
          </a:p>
          <a:p>
            <a:r>
              <a:rPr lang="en-GB" b="1" i="1" dirty="0">
                <a:solidFill>
                  <a:schemeClr val="accent2"/>
                </a:solidFill>
              </a:rPr>
              <a:t>Image</a:t>
            </a:r>
            <a:r>
              <a:rPr lang="en-GB" dirty="0">
                <a:solidFill>
                  <a:schemeClr val="accent2"/>
                </a:solidFill>
              </a:rPr>
              <a:t> </a:t>
            </a:r>
            <a:r>
              <a:rPr lang="en-GB" dirty="0"/>
              <a:t>object: </a:t>
            </a:r>
          </a:p>
          <a:p>
            <a:pPr lvl="1"/>
            <a:r>
              <a:rPr lang="en-GB" dirty="0"/>
              <a:t>Defines a two- or three-dimensional region of memory.</a:t>
            </a:r>
          </a:p>
          <a:p>
            <a:pPr lvl="1"/>
            <a:r>
              <a:rPr lang="en-GB" dirty="0"/>
              <a:t>Image data can </a:t>
            </a:r>
            <a:r>
              <a:rPr lang="en-GB" dirty="0">
                <a:solidFill>
                  <a:schemeClr val="accent2"/>
                </a:solidFill>
              </a:rPr>
              <a:t>only </a:t>
            </a:r>
            <a:r>
              <a:rPr lang="en-GB" dirty="0"/>
              <a:t>be accessed with read and write functions, i.e. these are opaque data structures.  The read functions use a sampler.</a:t>
            </a:r>
          </a:p>
          <a:p>
            <a:endParaRPr lang="en-GB" dirty="0"/>
          </a:p>
          <a:p>
            <a:endParaRPr lang="en-GB" dirty="0"/>
          </a:p>
          <a:p>
            <a:endParaRPr lang="en-GB" dirty="0"/>
          </a:p>
        </p:txBody>
      </p:sp>
      <p:sp>
        <p:nvSpPr>
          <p:cNvPr id="4" name="TextBox 3"/>
          <p:cNvSpPr txBox="1"/>
          <p:nvPr/>
        </p:nvSpPr>
        <p:spPr>
          <a:xfrm>
            <a:off x="3923928" y="6300608"/>
            <a:ext cx="5199450" cy="584776"/>
          </a:xfrm>
          <a:prstGeom prst="rect">
            <a:avLst/>
          </a:prstGeom>
          <a:noFill/>
        </p:spPr>
        <p:txBody>
          <a:bodyPr wrap="square" rtlCol="0">
            <a:spAutoFit/>
          </a:bodyPr>
          <a:lstStyle/>
          <a:p>
            <a:r>
              <a:rPr lang="en-GB" sz="1600" dirty="0">
                <a:solidFill>
                  <a:schemeClr val="accent1"/>
                </a:solidFill>
              </a:rPr>
              <a:t>Used when interfacing with a graphics API such as OpenGL.  We won’t use image objects in this tutorial.</a:t>
            </a:r>
          </a:p>
        </p:txBody>
      </p:sp>
    </p:spTree>
    <p:extLst>
      <p:ext uri="{BB962C8B-B14F-4D97-AF65-F5344CB8AC3E}">
        <p14:creationId xmlns:p14="http://schemas.microsoft.com/office/powerpoint/2010/main" val="250218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zh-CN" altLang="en-US" dirty="0"/>
              <a:t>创建和设置 </a:t>
            </a:r>
            <a:r>
              <a:rPr lang="en-GB" altLang="zh-CN" dirty="0"/>
              <a:t>OpenCL </a:t>
            </a:r>
            <a:r>
              <a:rPr lang="zh-CN" altLang="en-US" dirty="0"/>
              <a:t>平台</a:t>
            </a:r>
            <a:br>
              <a:rPr lang="en-GB" altLang="zh-CN" dirty="0"/>
            </a:br>
            <a:r>
              <a:rPr lang="zh-CN" altLang="en-US" dirty="0"/>
              <a:t>的一些注意事项</a:t>
            </a:r>
            <a:endParaRPr lang="en-GB" dirty="0"/>
          </a:p>
        </p:txBody>
      </p:sp>
      <p:sp>
        <p:nvSpPr>
          <p:cNvPr id="5" name="Content Placeholder 4"/>
          <p:cNvSpPr>
            <a:spLocks noGrp="1"/>
          </p:cNvSpPr>
          <p:nvPr>
            <p:ph idx="1"/>
          </p:nvPr>
        </p:nvSpPr>
        <p:spPr>
          <a:xfrm>
            <a:off x="179512" y="1600200"/>
            <a:ext cx="8856984" cy="4853136"/>
          </a:xfrm>
        </p:spPr>
        <p:txBody>
          <a:bodyPr>
            <a:normAutofit/>
          </a:bodyPr>
          <a:lstStyle/>
          <a:p>
            <a:r>
              <a:rPr lang="zh-CN" altLang="en-US" dirty="0"/>
              <a:t>本节将包括对下面几种平台和设备上安装 </a:t>
            </a:r>
            <a:r>
              <a:rPr lang="en-US" altLang="zh-CN" dirty="0"/>
              <a:t>OpenCL</a:t>
            </a:r>
            <a:r>
              <a:rPr lang="zh-CN" altLang="en-US" dirty="0"/>
              <a:t> 的指南：</a:t>
            </a:r>
            <a:endParaRPr lang="en-GB" dirty="0"/>
          </a:p>
          <a:p>
            <a:pPr lvl="1"/>
            <a:r>
              <a:rPr lang="en-GB" dirty="0"/>
              <a:t>AMD CPU, GPU </a:t>
            </a:r>
            <a:r>
              <a:rPr lang="zh-CN" altLang="en-US" dirty="0"/>
              <a:t>和</a:t>
            </a:r>
            <a:r>
              <a:rPr lang="en-GB" dirty="0"/>
              <a:t> APU</a:t>
            </a:r>
          </a:p>
          <a:p>
            <a:pPr lvl="1"/>
            <a:r>
              <a:rPr lang="en-GB" dirty="0"/>
              <a:t>Intel CPU</a:t>
            </a:r>
          </a:p>
          <a:p>
            <a:pPr lvl="1"/>
            <a:r>
              <a:rPr lang="en-GB" dirty="0"/>
              <a:t>NVIDIA GPU</a:t>
            </a:r>
          </a:p>
          <a:p>
            <a:r>
              <a:rPr lang="zh-CN" altLang="en-US" dirty="0"/>
              <a:t>本文是假设你在使用 </a:t>
            </a:r>
            <a:r>
              <a:rPr lang="en-GB" dirty="0"/>
              <a:t>64-bit </a:t>
            </a:r>
            <a:r>
              <a:rPr lang="zh-CN" altLang="en-US" dirty="0"/>
              <a:t>的 </a:t>
            </a:r>
            <a:r>
              <a:rPr lang="en-GB" dirty="0"/>
              <a:t>Ubuntu 12.04 LTS </a:t>
            </a:r>
            <a:r>
              <a:rPr lang="zh-CN" altLang="en-US" sz="1800" dirty="0"/>
              <a:t>（翻译者使用的是 </a:t>
            </a:r>
            <a:r>
              <a:rPr lang="en-US" altLang="zh-CN" sz="1800" dirty="0"/>
              <a:t>64-bit </a:t>
            </a:r>
            <a:r>
              <a:rPr lang="zh-CN" altLang="en-US" sz="1800" dirty="0"/>
              <a:t>的</a:t>
            </a:r>
            <a:r>
              <a:rPr lang="en-US" altLang="zh-CN" sz="1800" dirty="0"/>
              <a:t> Ubuntu 18.04</a:t>
            </a:r>
            <a:r>
              <a:rPr lang="zh-CN" altLang="en-US" sz="1800" dirty="0"/>
              <a:t>）</a:t>
            </a:r>
            <a:endParaRPr lang="en-GB"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dirty="0" err="1">
                <a:solidFill>
                  <a:schemeClr val="accent1"/>
                </a:solidFill>
                <a:latin typeface="Courier New Bold"/>
              </a:rPr>
              <a:t>cl_mem</a:t>
            </a:r>
            <a:endParaRPr lang="en-GB" sz="2400"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[LENGTH], </a:t>
            </a:r>
            <a:r>
              <a:rPr lang="en-GB" sz="2400" dirty="0" err="1">
                <a:latin typeface="Courier New Bold"/>
              </a:rPr>
              <a:t>h_b</a:t>
            </a:r>
            <a:r>
              <a:rPr lang="en-GB" sz="2400" dirty="0">
                <a:latin typeface="Courier New Bold"/>
              </a:rPr>
              <a:t>[LENGTH];</a:t>
            </a:r>
          </a:p>
          <a:p>
            <a:pPr marL="357188" indent="-357188"/>
            <a:endParaRPr lang="en-GB" sz="2800" dirty="0"/>
          </a:p>
          <a:p>
            <a:pPr marL="357188" indent="-357188"/>
            <a:r>
              <a:rPr lang="en-GB" sz="2800" dirty="0"/>
              <a:t>Create the </a:t>
            </a:r>
            <a:r>
              <a:rPr lang="en-GB" sz="2800"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(float)*count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)*count,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a:p>
          <a:p>
            <a:pPr marL="357188" indent="-357188"/>
            <a:r>
              <a:rPr lang="en-GB" sz="2800" dirty="0"/>
              <a:t>Submit command to copy the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)*count,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t>
            </a:r>
            <a:r>
              <a:rPr lang="en-GB" sz="2800" dirty="0">
                <a:solidFill>
                  <a:schemeClr val="accent2"/>
                </a:solidFill>
              </a:rPr>
              <a:t>kernel object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2800" dirty="0"/>
          </a:p>
          <a:p>
            <a:pPr marL="96838" lvl="1" indent="0" algn="ctr">
              <a:buNone/>
            </a:pPr>
            <a:r>
              <a:rPr lang="en-GB" sz="2200" dirty="0">
                <a:latin typeface="Courier New Bold"/>
              </a:rPr>
              <a:t>kernel = </a:t>
            </a:r>
            <a:r>
              <a:rPr lang="en-GB" sz="2200"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dirty="0"/>
              <a:t>Attach arguments of the kernel function “</a:t>
            </a:r>
            <a:r>
              <a:rPr lang="en-GB" sz="2800" dirty="0" err="1"/>
              <a:t>vadd</a:t>
            </a:r>
            <a:r>
              <a:rPr lang="en-GB" sz="2800" dirty="0"/>
              <a:t>” to memory objects:</a:t>
            </a:r>
          </a:p>
          <a:p>
            <a:pPr marL="457200" indent="-457200"/>
            <a:endParaRPr lang="en-GB" sz="2800" dirty="0">
              <a:latin typeface="Courier New Bold"/>
            </a:endParaRP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3, </a:t>
            </a:r>
            <a:r>
              <a:rPr lang="en-GB" sz="2000" dirty="0" err="1">
                <a:solidFill>
                  <a:schemeClr val="tx2">
                    <a:lumMod val="75000"/>
                  </a:schemeClr>
                </a:solidFill>
                <a:latin typeface="Courier New Bold"/>
              </a:rPr>
              <a:t>sizeof</a:t>
            </a:r>
            <a:r>
              <a:rPr lang="en-GB" sz="2000" dirty="0">
                <a:latin typeface="Courier New Bold"/>
              </a:rPr>
              <a:t>(</a:t>
            </a:r>
            <a:r>
              <a:rPr lang="en-GB" sz="2000" dirty="0">
                <a:solidFill>
                  <a:schemeClr val="accent2"/>
                </a:solidFill>
                <a:latin typeface="Courier New Bold"/>
              </a:rPr>
              <a:t>unsigned </a:t>
            </a:r>
            <a:r>
              <a:rPr lang="en-GB" sz="2000" dirty="0" err="1">
                <a:solidFill>
                  <a:schemeClr val="accent2"/>
                </a:solidFill>
                <a:latin typeface="Courier New Bold"/>
              </a:rPr>
              <a:t>int</a:t>
            </a:r>
            <a:r>
              <a:rPr lang="en-GB" sz="2000" dirty="0">
                <a:latin typeface="Courier New Bold"/>
              </a:rPr>
              <a:t>), 				&amp;count);</a:t>
            </a:r>
          </a:p>
        </p:txBody>
      </p:sp>
    </p:spTree>
    <p:extLst>
      <p:ext uri="{BB962C8B-B14F-4D97-AF65-F5344CB8AC3E}">
        <p14:creationId xmlns:p14="http://schemas.microsoft.com/office/powerpoint/2010/main" val="1704447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host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are completed before the read can begin.</a:t>
            </a:r>
          </a:p>
          <a:p>
            <a:pPr marL="357188" indent="-357188"/>
            <a:endParaRPr lang="en-GB" sz="2400" dirty="0"/>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context = </a:t>
            </a:r>
            <a:r>
              <a:rPr lang="en-GB" sz="1000" b="1" dirty="0" err="1">
                <a:solidFill>
                  <a:schemeClr val="tx2">
                    <a:lumMod val="75000"/>
                  </a:schemeClr>
                </a:solidFill>
                <a:latin typeface="Courier New Bold"/>
              </a:rPr>
              <a:t>clCreateContextFromType</a:t>
            </a:r>
            <a:r>
              <a:rPr lang="en-GB" sz="1000" b="1" dirty="0">
                <a:latin typeface="Courier New Bold"/>
              </a:rPr>
              <a:t>(0,</a:t>
            </a:r>
          </a:p>
          <a:p>
            <a:pPr marL="0" indent="0">
              <a:buNone/>
            </a:pPr>
            <a:r>
              <a:rPr lang="en-GB" sz="1000" b="1" dirty="0">
                <a:latin typeface="Courier New Bold"/>
              </a:rPr>
              <a:t>                       </a:t>
            </a:r>
            <a:r>
              <a:rPr lang="en-GB" sz="1000" b="1" dirty="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0, NULL, &amp;</a:t>
            </a:r>
            <a:r>
              <a:rPr lang="en-GB" sz="1000" b="1" dirty="0" err="1">
                <a:latin typeface="Courier New Bold"/>
              </a:rPr>
              <a:t>cb</a:t>
            </a:r>
            <a:r>
              <a:rPr lang="en-GB" sz="1000" b="1" dirty="0">
                <a:latin typeface="Courier New Bold"/>
              </a:rPr>
              <a:t>);</a:t>
            </a:r>
          </a:p>
          <a:p>
            <a:pPr marL="0" indent="0">
              <a:buNone/>
            </a:pPr>
            <a:endParaRPr lang="en-GB" sz="1000" b="1" dirty="0">
              <a:latin typeface="Courier New Bold"/>
            </a:endParaRPr>
          </a:p>
          <a:p>
            <a:pPr marL="0" indent="0">
              <a:buNone/>
            </a:pPr>
            <a:r>
              <a:rPr lang="en-GB" sz="1000" b="1" dirty="0" err="1">
                <a:solidFill>
                  <a:schemeClr val="accent1"/>
                </a:solidFill>
                <a:latin typeface="Courier New Bold"/>
              </a:rPr>
              <a:t>cl_device_id</a:t>
            </a:r>
            <a:r>
              <a:rPr lang="en-GB" sz="1000" b="1" dirty="0">
                <a:latin typeface="Courier New Bold"/>
              </a:rPr>
              <a:t>[] devices =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a:solidFill>
                  <a:schemeClr val="accent1"/>
                </a:solidFill>
                <a:latin typeface="Courier New Bold"/>
              </a:rPr>
              <a:t>CL_CONTEXT_DEVICES</a:t>
            </a:r>
            <a:r>
              <a:rPr lang="en-GB" sz="1000" b="1" dirty="0" err="1">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context,devices</a:t>
            </a:r>
            <a:r>
              <a:rPr lang="en-GB" sz="1000" b="1" dirty="0">
                <a:latin typeface="Courier New Bold"/>
              </a:rPr>
              <a:t>[0],0,NULL);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NULL);</a:t>
            </a:r>
          </a:p>
          <a:p>
            <a:pPr marL="0" indent="0">
              <a:buNone/>
            </a:pPr>
            <a:r>
              <a:rPr lang="en-GB" sz="1000" b="1" dirty="0" err="1">
                <a:latin typeface="Courier New Bold"/>
              </a:rPr>
              <a:t>memobjs</a:t>
            </a:r>
            <a:r>
              <a:rPr lang="en-GB" sz="1000" b="1" dirty="0">
                <a:latin typeface="Courier New Bold"/>
              </a:rPr>
              <a:t>[1]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srcb</a:t>
            </a:r>
            <a:r>
              <a:rPr lang="en-GB" sz="1000" b="1" dirty="0">
                <a:latin typeface="Courier New Bold"/>
              </a:rPr>
              <a:t>, NULL);</a:t>
            </a:r>
          </a:p>
          <a:p>
            <a:pPr marL="0" indent="0">
              <a:buNone/>
            </a:pPr>
            <a:endParaRPr lang="en-GB" sz="1000" b="1" dirty="0">
              <a:latin typeface="Courier New Bold"/>
            </a:endParaRPr>
          </a:p>
          <a:p>
            <a:pPr marL="0" indent="0">
              <a:buNone/>
            </a:pPr>
            <a:r>
              <a:rPr lang="en-GB" sz="1000" b="1" dirty="0" err="1">
                <a:latin typeface="Courier New Bold"/>
              </a:rPr>
              <a:t>memobjs</a:t>
            </a:r>
            <a:r>
              <a:rPr lang="en-GB" sz="1000" b="1" dirty="0">
                <a:latin typeface="Courier New Bold"/>
              </a:rPr>
              <a:t>[2]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p>
          <a:p>
            <a:pPr marL="0" indent="0">
              <a:buNone/>
            </a:pPr>
            <a:r>
              <a:rPr lang="en-GB" sz="1000" b="1" dirty="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 0, NULL,NULL,NULL,NULL);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 &amp;</a:t>
            </a:r>
            <a:r>
              <a:rPr lang="en-GB" sz="1050" b="1" dirty="0" err="1">
                <a:latin typeface="Courier New Bold"/>
              </a:rPr>
              <a:t>memobjs</a:t>
            </a:r>
            <a:r>
              <a:rPr lang="en-GB" sz="1050" b="1" dirty="0">
                <a:latin typeface="Courier New Bold"/>
              </a:rPr>
              <a:t>[1],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2, (void *) &amp;</a:t>
            </a:r>
            <a:r>
              <a:rPr lang="en-GB" sz="1050" b="1" dirty="0" err="1">
                <a:latin typeface="Courier New Bold"/>
              </a:rPr>
              <a:t>memobjs</a:t>
            </a:r>
            <a:r>
              <a:rPr lang="en-GB" sz="1050" b="1" dirty="0">
                <a:latin typeface="Courier New Bold"/>
              </a:rPr>
              <a:t>[2],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solidFill>
                  <a:schemeClr val="tx1">
                    <a:lumMod val="85000"/>
                  </a:schemeClr>
                </a:solidFill>
                <a:latin typeface="Courier New Bold"/>
              </a:rPr>
              <a:t>// 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NULL,</a:t>
            </a:r>
          </a:p>
          <a:p>
            <a:pPr marL="0" indent="0">
              <a:buNone/>
            </a:pPr>
            <a:r>
              <a:rPr lang="en-GB" sz="1050" b="1" dirty="0">
                <a:latin typeface="Courier New Bold"/>
              </a:rPr>
              <a:t>                    </a:t>
            </a:r>
            <a:r>
              <a:rPr lang="en-GB" sz="1050" b="1" dirty="0" err="1">
                <a:latin typeface="Courier New Bold"/>
              </a:rPr>
              <a:t>global_work_size</a:t>
            </a:r>
            <a:r>
              <a:rPr lang="en-GB" sz="1050" b="1" dirty="0">
                <a:latin typeface="Courier New Bold"/>
              </a:rPr>
              <a:t>, NULL,0,NULL,NULL);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p>
          <a:p>
            <a:pPr marL="0" indent="0">
              <a:buNone/>
            </a:pPr>
            <a:r>
              <a:rPr lang="en-GB" sz="1050" b="1" dirty="0">
                <a:solidFill>
                  <a:schemeClr val="accent1"/>
                </a:solidFill>
                <a:latin typeface="Courier New Bold"/>
              </a:rPr>
              <a:t>                          CL_TRUE</a:t>
            </a:r>
            <a:r>
              <a:rPr lang="en-GB" sz="1050" b="1" dirty="0">
                <a:latin typeface="Courier New Bold"/>
              </a:rPr>
              <a:t>, 0,</a:t>
            </a:r>
          </a:p>
          <a:p>
            <a:pPr marL="0" indent="0">
              <a:buNone/>
            </a:pPr>
            <a:r>
              <a:rPr lang="en-GB" sz="1050" b="1" dirty="0">
                <a:latin typeface="Courier New Bold"/>
              </a:rPr>
              <a:t>                          n*</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a:latin typeface="Courier New Bold"/>
              </a:rPr>
              <a:t>,</a:t>
            </a:r>
          </a:p>
          <a:p>
            <a:pPr marL="0" indent="0">
              <a:buNone/>
            </a:pPr>
            <a:r>
              <a:rPr lang="en-GB" sz="1050" b="1" dirty="0">
                <a:latin typeface="Courier New Bold"/>
              </a:rPr>
              <a:t>                          0, NULL, NULL);</a:t>
            </a:r>
          </a:p>
          <a:p>
            <a:pPr marL="0" indent="0">
              <a:buNone/>
            </a:pPr>
            <a:endParaRPr lang="en-GB" sz="1050" b="1" dirty="0">
              <a:latin typeface="Courier New Bold"/>
            </a:endParaRPr>
          </a:p>
        </p:txBody>
      </p:sp>
    </p:spTree>
    <p:extLst>
      <p:ext uri="{BB962C8B-B14F-4D97-AF65-F5344CB8AC3E}">
        <p14:creationId xmlns:p14="http://schemas.microsoft.com/office/powerpoint/2010/main" val="1327034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context = </a:t>
            </a:r>
            <a:r>
              <a:rPr lang="en-GB" sz="1000" b="1" dirty="0" err="1">
                <a:solidFill>
                  <a:schemeClr val="tx2">
                    <a:lumMod val="75000"/>
                  </a:schemeClr>
                </a:solidFill>
                <a:latin typeface="Courier New Bold"/>
              </a:rPr>
              <a:t>clCreateContextFromType</a:t>
            </a:r>
            <a:r>
              <a:rPr lang="en-GB" sz="1000" b="1" dirty="0">
                <a:latin typeface="Courier New Bold"/>
              </a:rPr>
              <a:t>(0,</a:t>
            </a:r>
          </a:p>
          <a:p>
            <a:pPr marL="0" indent="0">
              <a:buNone/>
            </a:pPr>
            <a:r>
              <a:rPr lang="en-GB" sz="1000" b="1" dirty="0">
                <a:latin typeface="Courier New Bold"/>
              </a:rPr>
              <a:t>                       </a:t>
            </a:r>
            <a:r>
              <a:rPr lang="en-GB" sz="1000" b="1" dirty="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0, NULL, &amp;</a:t>
            </a:r>
            <a:r>
              <a:rPr lang="en-GB" sz="1000" b="1" dirty="0" err="1">
                <a:latin typeface="Courier New Bold"/>
              </a:rPr>
              <a:t>cb</a:t>
            </a:r>
            <a:r>
              <a:rPr lang="en-GB" sz="1000" b="1" dirty="0">
                <a:latin typeface="Courier New Bold"/>
              </a:rPr>
              <a:t>);</a:t>
            </a:r>
          </a:p>
          <a:p>
            <a:pPr marL="0" indent="0">
              <a:buNone/>
            </a:pPr>
            <a:endParaRPr lang="en-GB" sz="1000" b="1" dirty="0">
              <a:latin typeface="Courier New Bold"/>
            </a:endParaRPr>
          </a:p>
          <a:p>
            <a:pPr marL="0" indent="0">
              <a:buNone/>
            </a:pPr>
            <a:r>
              <a:rPr lang="en-GB" sz="1000" b="1" dirty="0" err="1">
                <a:solidFill>
                  <a:schemeClr val="accent1"/>
                </a:solidFill>
                <a:latin typeface="Courier New Bold"/>
              </a:rPr>
              <a:t>cl_device_id</a:t>
            </a:r>
            <a:r>
              <a:rPr lang="en-GB" sz="1000" b="1" dirty="0">
                <a:latin typeface="Courier New Bold"/>
              </a:rPr>
              <a:t>[] devices =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a:solidFill>
                  <a:schemeClr val="accent1"/>
                </a:solidFill>
                <a:latin typeface="Courier New Bold"/>
              </a:rPr>
              <a:t>CL_CONTEXT_DEVICES</a:t>
            </a:r>
            <a:r>
              <a:rPr lang="en-GB" sz="1000" b="1" dirty="0" err="1">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context,devices</a:t>
            </a:r>
            <a:r>
              <a:rPr lang="en-GB" sz="1000" b="1" dirty="0">
                <a:latin typeface="Courier New Bold"/>
              </a:rPr>
              <a:t>[0],0,NULL);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NULL);</a:t>
            </a:r>
          </a:p>
          <a:p>
            <a:pPr marL="0" indent="0">
              <a:buNone/>
            </a:pPr>
            <a:r>
              <a:rPr lang="en-GB" sz="1000" b="1" dirty="0" err="1">
                <a:latin typeface="Courier New Bold"/>
              </a:rPr>
              <a:t>memobjs</a:t>
            </a:r>
            <a:r>
              <a:rPr lang="en-GB" sz="1000" b="1" dirty="0">
                <a:latin typeface="Courier New Bold"/>
              </a:rPr>
              <a:t>[1]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srcb</a:t>
            </a:r>
            <a:r>
              <a:rPr lang="en-GB" sz="1000" b="1" dirty="0">
                <a:latin typeface="Courier New Bold"/>
              </a:rPr>
              <a:t>, NULL);</a:t>
            </a:r>
          </a:p>
          <a:p>
            <a:pPr marL="0" indent="0">
              <a:buNone/>
            </a:pPr>
            <a:endParaRPr lang="en-GB" sz="1000" b="1" dirty="0">
              <a:latin typeface="Courier New Bold"/>
            </a:endParaRPr>
          </a:p>
          <a:p>
            <a:pPr marL="0" indent="0">
              <a:buNone/>
            </a:pPr>
            <a:r>
              <a:rPr lang="en-GB" sz="1000" b="1" dirty="0" err="1">
                <a:latin typeface="Courier New Bold"/>
              </a:rPr>
              <a:t>memobjs</a:t>
            </a:r>
            <a:r>
              <a:rPr lang="en-GB" sz="1000" b="1" dirty="0">
                <a:latin typeface="Courier New Bold"/>
              </a:rPr>
              <a:t>[2]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p>
          <a:p>
            <a:pPr marL="0" indent="0">
              <a:buNone/>
            </a:pPr>
            <a:r>
              <a:rPr lang="en-GB" sz="1000" b="1" dirty="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 0, NULL,NULL,NULL,NULL);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 &amp;</a:t>
            </a:r>
            <a:r>
              <a:rPr lang="en-GB" sz="1050" b="1" dirty="0" err="1">
                <a:latin typeface="Courier New Bold"/>
              </a:rPr>
              <a:t>memobjs</a:t>
            </a:r>
            <a:r>
              <a:rPr lang="en-GB" sz="1050" b="1" dirty="0">
                <a:latin typeface="Courier New Bold"/>
              </a:rPr>
              <a:t>[1],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2, (void *) &amp;</a:t>
            </a:r>
            <a:r>
              <a:rPr lang="en-GB" sz="1050" b="1" dirty="0" err="1">
                <a:latin typeface="Courier New Bold"/>
              </a:rPr>
              <a:t>memobjs</a:t>
            </a:r>
            <a:r>
              <a:rPr lang="en-GB" sz="1050" b="1" dirty="0">
                <a:latin typeface="Courier New Bold"/>
              </a:rPr>
              <a:t>[2],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solidFill>
                  <a:schemeClr val="tx1">
                    <a:lumMod val="85000"/>
                  </a:schemeClr>
                </a:solidFill>
                <a:latin typeface="Courier New Bold"/>
              </a:rPr>
              <a:t>// 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NULL,</a:t>
            </a:r>
          </a:p>
          <a:p>
            <a:pPr marL="0" indent="0">
              <a:buNone/>
            </a:pPr>
            <a:r>
              <a:rPr lang="en-GB" sz="1050" b="1" dirty="0">
                <a:latin typeface="Courier New Bold"/>
              </a:rPr>
              <a:t>                    </a:t>
            </a:r>
            <a:r>
              <a:rPr lang="en-GB" sz="1050" b="1" dirty="0" err="1">
                <a:latin typeface="Courier New Bold"/>
              </a:rPr>
              <a:t>global_work_size</a:t>
            </a:r>
            <a:r>
              <a:rPr lang="en-GB" sz="1050" b="1" dirty="0">
                <a:latin typeface="Courier New Bold"/>
              </a:rPr>
              <a:t>, NULL,0,NULL,NULL);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p>
          <a:p>
            <a:pPr marL="0" indent="0">
              <a:buNone/>
            </a:pPr>
            <a:r>
              <a:rPr lang="en-GB" sz="1050" b="1" dirty="0">
                <a:solidFill>
                  <a:schemeClr val="accent1"/>
                </a:solidFill>
                <a:latin typeface="Courier New Bold"/>
              </a:rPr>
              <a:t>                          CL_TRUE</a:t>
            </a:r>
            <a:r>
              <a:rPr lang="en-GB" sz="1050" b="1" dirty="0">
                <a:latin typeface="Courier New Bold"/>
              </a:rPr>
              <a:t>, 0,</a:t>
            </a:r>
          </a:p>
          <a:p>
            <a:pPr marL="0" indent="0">
              <a:buNone/>
            </a:pPr>
            <a:r>
              <a:rPr lang="en-GB" sz="1050" b="1" dirty="0">
                <a:latin typeface="Courier New Bold"/>
              </a:rPr>
              <a:t>                          n*</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a:latin typeface="Courier New Bold"/>
              </a:rPr>
              <a:t>,</a:t>
            </a:r>
          </a:p>
          <a:p>
            <a:pPr marL="0" indent="0">
              <a:buNone/>
            </a:pPr>
            <a:r>
              <a:rPr lang="en-GB" sz="1050" b="1" dirty="0">
                <a:latin typeface="Courier New Bold"/>
              </a:rPr>
              <a:t>                          0, NULL, NULL);</a:t>
            </a:r>
          </a:p>
          <a:p>
            <a:pPr marL="0" indent="0">
              <a:buNone/>
            </a:pPr>
            <a:endParaRPr lang="en-GB" sz="1050" b="1" dirty="0">
              <a:latin typeface="Courier New Bold"/>
            </a:endParaRPr>
          </a:p>
        </p:txBody>
      </p:sp>
      <p:sp>
        <p:nvSpPr>
          <p:cNvPr id="7" name="Rectangle 11"/>
          <p:cNvSpPr>
            <a:spLocks noChangeArrowheads="1"/>
          </p:cNvSpPr>
          <p:nvPr/>
        </p:nvSpPr>
        <p:spPr bwMode="auto">
          <a:xfrm>
            <a:off x="4494440" y="1556352"/>
            <a:ext cx="4470047" cy="466524"/>
          </a:xfrm>
          <a:prstGeom prst="rect">
            <a:avLst/>
          </a:prstGeom>
          <a:solidFill>
            <a:schemeClr val="accent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8" name="Rectangle 5"/>
          <p:cNvSpPr>
            <a:spLocks noChangeArrowheads="1"/>
          </p:cNvSpPr>
          <p:nvPr/>
        </p:nvSpPr>
        <p:spPr bwMode="auto">
          <a:xfrm>
            <a:off x="38630" y="1551983"/>
            <a:ext cx="4455810" cy="2021034"/>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Text Box 6"/>
          <p:cNvSpPr txBox="1">
            <a:spLocks noChangeArrowheads="1"/>
          </p:cNvSpPr>
          <p:nvPr/>
        </p:nvSpPr>
        <p:spPr bwMode="auto">
          <a:xfrm>
            <a:off x="582797" y="2473803"/>
            <a:ext cx="336747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platform and queues</a:t>
            </a:r>
          </a:p>
        </p:txBody>
      </p:sp>
      <p:sp>
        <p:nvSpPr>
          <p:cNvPr id="10" name="Rectangle 7"/>
          <p:cNvSpPr>
            <a:spLocks noChangeArrowheads="1"/>
          </p:cNvSpPr>
          <p:nvPr/>
        </p:nvSpPr>
        <p:spPr bwMode="auto">
          <a:xfrm>
            <a:off x="38631" y="3573016"/>
            <a:ext cx="4455808" cy="1296144"/>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Text Box 8"/>
          <p:cNvSpPr txBox="1">
            <a:spLocks noChangeArrowheads="1"/>
          </p:cNvSpPr>
          <p:nvPr/>
        </p:nvSpPr>
        <p:spPr bwMode="auto">
          <a:xfrm>
            <a:off x="712913" y="4005064"/>
            <a:ext cx="3107242"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memory objects</a:t>
            </a:r>
          </a:p>
        </p:txBody>
      </p:sp>
      <p:sp>
        <p:nvSpPr>
          <p:cNvPr id="12" name="Rectangle 9"/>
          <p:cNvSpPr>
            <a:spLocks noChangeArrowheads="1"/>
          </p:cNvSpPr>
          <p:nvPr/>
        </p:nvSpPr>
        <p:spPr bwMode="auto">
          <a:xfrm>
            <a:off x="47867" y="4869161"/>
            <a:ext cx="4446572" cy="1263898"/>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 name="Text Box 10"/>
          <p:cNvSpPr txBox="1">
            <a:spLocks noChangeArrowheads="1"/>
          </p:cNvSpPr>
          <p:nvPr/>
        </p:nvSpPr>
        <p:spPr bwMode="auto">
          <a:xfrm>
            <a:off x="936660" y="5301208"/>
            <a:ext cx="2678221"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a:ln>
                  <a:noFill/>
                </a:ln>
                <a:solidFill>
                  <a:srgbClr val="000000"/>
                </a:solidFill>
                <a:uLnTx/>
                <a:uFillTx/>
                <a:latin typeface="+mj-lt"/>
                <a:ea typeface="ヒラギノ角ゴ ProN W3" charset="-128"/>
                <a:cs typeface="Arial"/>
                <a:sym typeface="Myriad Set Text" charset="0"/>
              </a:rPr>
              <a:t>Create the program</a:t>
            </a:r>
          </a:p>
        </p:txBody>
      </p:sp>
      <p:sp>
        <p:nvSpPr>
          <p:cNvPr id="14" name="Text Box 12"/>
          <p:cNvSpPr txBox="1">
            <a:spLocks noChangeArrowheads="1"/>
          </p:cNvSpPr>
          <p:nvPr/>
        </p:nvSpPr>
        <p:spPr bwMode="auto">
          <a:xfrm>
            <a:off x="5620744" y="1604948"/>
            <a:ext cx="2134719"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Build the program</a:t>
            </a:r>
          </a:p>
        </p:txBody>
      </p:sp>
      <p:sp>
        <p:nvSpPr>
          <p:cNvPr id="15" name="Rectangle 13"/>
          <p:cNvSpPr>
            <a:spLocks noChangeArrowheads="1"/>
          </p:cNvSpPr>
          <p:nvPr/>
        </p:nvSpPr>
        <p:spPr bwMode="auto">
          <a:xfrm>
            <a:off x="4494438" y="2026894"/>
            <a:ext cx="4470049" cy="2245069"/>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4"/>
          <p:cNvSpPr txBox="1">
            <a:spLocks noChangeArrowheads="1"/>
          </p:cNvSpPr>
          <p:nvPr/>
        </p:nvSpPr>
        <p:spPr bwMode="auto">
          <a:xfrm>
            <a:off x="5257250" y="2964762"/>
            <a:ext cx="2875938"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Create and setup kernel</a:t>
            </a:r>
          </a:p>
        </p:txBody>
      </p:sp>
      <p:sp>
        <p:nvSpPr>
          <p:cNvPr id="17" name="Rectangle 15"/>
          <p:cNvSpPr>
            <a:spLocks noChangeArrowheads="1"/>
          </p:cNvSpPr>
          <p:nvPr/>
        </p:nvSpPr>
        <p:spPr bwMode="auto">
          <a:xfrm>
            <a:off x="4494438" y="4271963"/>
            <a:ext cx="4470049" cy="734619"/>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8" name="Text Box 16"/>
          <p:cNvSpPr txBox="1">
            <a:spLocks noChangeArrowheads="1"/>
          </p:cNvSpPr>
          <p:nvPr/>
        </p:nvSpPr>
        <p:spPr bwMode="auto">
          <a:xfrm>
            <a:off x="5525598" y="4455447"/>
            <a:ext cx="2334327"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Execute the kernel</a:t>
            </a:r>
          </a:p>
        </p:txBody>
      </p:sp>
      <p:sp>
        <p:nvSpPr>
          <p:cNvPr id="19" name="Rectangle 17"/>
          <p:cNvSpPr>
            <a:spLocks noChangeArrowheads="1"/>
          </p:cNvSpPr>
          <p:nvPr/>
        </p:nvSpPr>
        <p:spPr bwMode="auto">
          <a:xfrm>
            <a:off x="4494438" y="5006582"/>
            <a:ext cx="4470049" cy="1126476"/>
          </a:xfrm>
          <a:prstGeom prst="rect">
            <a:avLst/>
          </a:prstGeom>
          <a:solidFill>
            <a:schemeClr val="tx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20" name="Text Box 18"/>
          <p:cNvSpPr txBox="1">
            <a:spLocks noChangeArrowheads="1"/>
          </p:cNvSpPr>
          <p:nvPr/>
        </p:nvSpPr>
        <p:spPr bwMode="auto">
          <a:xfrm>
            <a:off x="5264219" y="5385154"/>
            <a:ext cx="285276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Read results on the host</a:t>
            </a:r>
          </a:p>
        </p:txBody>
      </p:sp>
      <p:sp>
        <p:nvSpPr>
          <p:cNvPr id="21" name="TextBox 20"/>
          <p:cNvSpPr txBox="1"/>
          <p:nvPr/>
        </p:nvSpPr>
        <p:spPr>
          <a:xfrm>
            <a:off x="450641" y="6133058"/>
            <a:ext cx="8087599" cy="369332"/>
          </a:xfrm>
          <a:prstGeom prst="rect">
            <a:avLst/>
          </a:prstGeom>
          <a:noFill/>
        </p:spPr>
        <p:txBody>
          <a:bodyPr wrap="none" rtlCol="0">
            <a:spAutoFit/>
          </a:bodyPr>
          <a:lstStyle/>
          <a:p>
            <a:r>
              <a:rPr lang="en-GB" dirty="0">
                <a:latin typeface="+mj-lt"/>
              </a:rPr>
              <a:t>It’s complicated, but most of this is “boilerplate” and not as bad as it looks.</a:t>
            </a:r>
          </a:p>
        </p:txBody>
      </p:sp>
    </p:spTree>
    <p:extLst>
      <p:ext uri="{BB962C8B-B14F-4D97-AF65-F5344CB8AC3E}">
        <p14:creationId xmlns:p14="http://schemas.microsoft.com/office/powerpoint/2010/main" val="2640110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fontScale="90000"/>
          </a:bodyPr>
          <a:lstStyle/>
          <a:p>
            <a:r>
              <a:rPr lang="en-GB" dirty="0"/>
              <a:t>Exercise 2: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4</a:t>
            </a:r>
          </a:p>
        </p:txBody>
      </p:sp>
    </p:spTree>
    <p:extLst>
      <p:ext uri="{BB962C8B-B14F-4D97-AF65-F5344CB8AC3E}">
        <p14:creationId xmlns:p14="http://schemas.microsoft.com/office/powerpoint/2010/main" val="14029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多种平台支持！</a:t>
            </a:r>
            <a:endParaRPr lang="en-US" dirty="0"/>
          </a:p>
        </p:txBody>
      </p:sp>
      <p:sp>
        <p:nvSpPr>
          <p:cNvPr id="3" name="Content Placeholder 2"/>
          <p:cNvSpPr>
            <a:spLocks noGrp="1"/>
          </p:cNvSpPr>
          <p:nvPr>
            <p:ph idx="1"/>
          </p:nvPr>
        </p:nvSpPr>
        <p:spPr/>
        <p:txBody>
          <a:bodyPr>
            <a:normAutofit lnSpcReduction="10000"/>
          </a:bodyPr>
          <a:lstStyle/>
          <a:p>
            <a:r>
              <a:rPr lang="en-US" dirty="0"/>
              <a:t>OpenCL </a:t>
            </a:r>
            <a:r>
              <a:rPr lang="zh-CN" altLang="en-US" dirty="0"/>
              <a:t>可以运行在很多平台上</a:t>
            </a:r>
            <a:endParaRPr lang="en-US" dirty="0"/>
          </a:p>
          <a:p>
            <a:r>
              <a:rPr lang="zh-CN" altLang="en-US" dirty="0"/>
              <a:t>为了和每个设备所用的库函数协调合作，运行环境（</a:t>
            </a:r>
            <a:r>
              <a:rPr lang="en-US" altLang="zh-CN" dirty="0"/>
              <a:t>runtime</a:t>
            </a:r>
            <a:r>
              <a:rPr lang="zh-CN" altLang="en-US" dirty="0"/>
              <a:t>）使用 </a:t>
            </a:r>
            <a:r>
              <a:rPr lang="en-US" altLang="zh-CN" dirty="0"/>
              <a:t>ICD </a:t>
            </a:r>
            <a:r>
              <a:rPr lang="zh-CN" altLang="en-US" dirty="0"/>
              <a:t>进行区分</a:t>
            </a:r>
            <a:endParaRPr lang="en-US" dirty="0"/>
          </a:p>
          <a:p>
            <a:r>
              <a:rPr lang="zh-CN" altLang="en-US" dirty="0"/>
              <a:t>如果你针对通用运行环境（</a:t>
            </a:r>
            <a:r>
              <a:rPr lang="en-US" altLang="zh-CN" dirty="0"/>
              <a:t>generic runtime</a:t>
            </a:r>
            <a:r>
              <a:rPr lang="zh-CN" altLang="en-US" dirty="0"/>
              <a:t>）来编译代码</a:t>
            </a:r>
            <a:r>
              <a:rPr lang="en-US" dirty="0"/>
              <a:t>, ICD </a:t>
            </a:r>
            <a:r>
              <a:rPr lang="zh-CN" altLang="en-US" dirty="0"/>
              <a:t>就会在需要的时候加载正确的平台运行环境（</a:t>
            </a:r>
            <a:r>
              <a:rPr lang="en-US" altLang="zh-CN" dirty="0"/>
              <a:t> platform runtime </a:t>
            </a:r>
            <a:r>
              <a:rPr lang="zh-CN" altLang="en-US" dirty="0"/>
              <a:t>）</a:t>
            </a:r>
            <a:r>
              <a:rPr lang="en-US" dirty="0"/>
              <a:t> </a:t>
            </a:r>
          </a:p>
          <a:p>
            <a:r>
              <a:rPr lang="zh-CN" altLang="en-US" dirty="0"/>
              <a:t>这些运行环境可以在</a:t>
            </a:r>
            <a:r>
              <a:rPr lang="en-US" dirty="0"/>
              <a:t>/</a:t>
            </a:r>
            <a:r>
              <a:rPr lang="en-US" dirty="0" err="1"/>
              <a:t>etc</a:t>
            </a:r>
            <a:r>
              <a:rPr lang="en-US" dirty="0"/>
              <a:t>/OpenCL/vendors </a:t>
            </a:r>
            <a:r>
              <a:rPr lang="zh-CN" altLang="en-US" dirty="0"/>
              <a:t>这个目录下找到</a:t>
            </a:r>
            <a:endParaRPr lang="en-US" dirty="0"/>
          </a:p>
        </p:txBody>
      </p:sp>
    </p:spTree>
    <p:extLst>
      <p:ext uri="{BB962C8B-B14F-4D97-AF65-F5344CB8AC3E}">
        <p14:creationId xmlns:p14="http://schemas.microsoft.com/office/powerpoint/2010/main" val="2193837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“ugly”</a:t>
            </a:r>
          </a:p>
        </p:txBody>
      </p:sp>
      <p:sp>
        <p:nvSpPr>
          <p:cNvPr id="5" name="Content Placeholder 4"/>
          <p:cNvSpPr>
            <a:spLocks noGrp="1"/>
          </p:cNvSpPr>
          <p:nvPr>
            <p:ph idx="1"/>
          </p:nvPr>
        </p:nvSpPr>
        <p:spPr>
          <a:xfrm>
            <a:off x="457200" y="1600200"/>
            <a:ext cx="8579296"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pPr lvl="1"/>
            <a:r>
              <a:rPr lang="en-GB" dirty="0"/>
              <a:t>(i.e. it is quite verbose!).</a:t>
            </a:r>
          </a:p>
          <a:p>
            <a:r>
              <a:rPr lang="en-GB" dirty="0"/>
              <a:t>But most of the host code is the same from one application to the next – the re-use  makes the verbosity a non-issue.</a:t>
            </a:r>
          </a:p>
          <a:p>
            <a:r>
              <a:rPr lang="en-GB" dirty="0"/>
              <a:t>You can package common API combinations into functions or even C++ or Python classes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with</a:t>
            </a:r>
            <a:r>
              <a:rPr lang="en-GB" baseline="30000" dirty="0"/>
              <a:t>1</a:t>
            </a:r>
          </a:p>
          <a:p>
            <a:r>
              <a:rPr lang="en-GB" dirty="0"/>
              <a:t>Key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964488" cy="3989040"/>
          </a:xfrm>
        </p:spPr>
        <p:txBody>
          <a:bodyPr>
            <a:normAutofit fontScale="85000" lnSpcReduction="1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__CL_ENABLE_EXCEPTIONS</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TextBox 3"/>
          <p:cNvSpPr txBox="1"/>
          <p:nvPr/>
        </p:nvSpPr>
        <p:spPr>
          <a:xfrm>
            <a:off x="5148064" y="5661248"/>
            <a:ext cx="3672408" cy="923330"/>
          </a:xfrm>
          <a:prstGeom prst="rect">
            <a:avLst/>
          </a:prstGeom>
          <a:noFill/>
        </p:spPr>
        <p:txBody>
          <a:bodyPr wrap="square" rtlCol="0">
            <a:spAutoFit/>
          </a:bodyPr>
          <a:lstStyle/>
          <a:p>
            <a:r>
              <a:rPr lang="en-GB" dirty="0">
                <a:solidFill>
                  <a:schemeClr val="accent1"/>
                </a:solidFill>
              </a:rPr>
              <a:t>For information about C++, see the appendix:</a:t>
            </a:r>
          </a:p>
          <a:p>
            <a:r>
              <a:rPr lang="en-GB" dirty="0">
                <a:solidFill>
                  <a:schemeClr val="accent1"/>
                </a:solidFill>
              </a:rPr>
              <a:t>“C++ for C programmers”.</a:t>
            </a:r>
          </a:p>
        </p:txBody>
      </p:sp>
    </p:spTree>
    <p:extLst>
      <p:ext uri="{BB962C8B-B14F-4D97-AF65-F5344CB8AC3E}">
        <p14:creationId xmlns:p14="http://schemas.microsoft.com/office/powerpoint/2010/main" val="2984681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4"/>
          <p:cNvSpPr>
            <a:spLocks noGrp="1"/>
          </p:cNvSpPr>
          <p:nvPr>
            <p:ph sz="half" idx="2"/>
          </p:nvPr>
        </p:nvSpPr>
        <p:spPr>
          <a:xfrm>
            <a:off x="3753451" y="898632"/>
            <a:ext cx="5311719" cy="5959367"/>
          </a:xfrm>
        </p:spPr>
        <p:txBody>
          <a:bodyPr>
            <a:noAutofit/>
          </a:bodyPr>
          <a:lstStyle/>
          <a:p>
            <a:pPr marL="0" indent="0">
              <a:buNone/>
            </a:pPr>
            <a:r>
              <a:rPr lang="en-GB" sz="1600" b="1" dirty="0">
                <a:solidFill>
                  <a:schemeClr val="tx1">
                    <a:lumMod val="85000"/>
                  </a:schemeClr>
                </a:solidFill>
                <a:latin typeface="Courier"/>
              </a:rPr>
              <a:t>// Create buffers</a:t>
            </a:r>
          </a:p>
          <a:p>
            <a:pPr marL="0" indent="0">
              <a:buNone/>
            </a:pPr>
            <a:r>
              <a:rPr lang="en-GB" sz="1600" b="1" dirty="0">
                <a:solidFill>
                  <a:schemeClr val="tx1">
                    <a:lumMod val="85000"/>
                  </a:schemeClr>
                </a:solidFill>
                <a:latin typeface="Courier"/>
              </a:rPr>
              <a:t>// True indicates CL_MEM_READ_ONLY</a:t>
            </a:r>
          </a:p>
          <a:p>
            <a:pPr marL="0" indent="0">
              <a:buNone/>
            </a:pPr>
            <a:r>
              <a:rPr lang="en-GB" sz="1600" b="1" dirty="0">
                <a:solidFill>
                  <a:schemeClr val="tx1">
                    <a:lumMod val="85000"/>
                  </a:schemeClr>
                </a:solidFill>
                <a:latin typeface="Courier"/>
              </a:rPr>
              <a:t>// False indicates CL_MEM_READ_WRITE</a:t>
            </a:r>
          </a:p>
          <a:p>
            <a:pPr marL="800100" lvl="2" indent="0">
              <a:buNone/>
            </a:pPr>
            <a:endParaRPr lang="en-GB" sz="800" b="1" dirty="0">
              <a:solidFill>
                <a:schemeClr val="tx1">
                  <a:lumMod val="85000"/>
                </a:schemeClr>
              </a:solidFill>
              <a:latin typeface="Courier"/>
            </a:endParaRPr>
          </a:p>
          <a:p>
            <a:pPr marL="0" indent="0">
              <a:buNone/>
            </a:pPr>
            <a:r>
              <a:rPr lang="en-GB" sz="1600" b="1" dirty="0" err="1">
                <a:latin typeface="Courier"/>
              </a:rPr>
              <a:t>d_a</a:t>
            </a:r>
            <a:r>
              <a:rPr lang="en-GB" sz="1600" b="1" dirty="0">
                <a:latin typeface="Courier"/>
              </a:rPr>
              <a:t> = </a:t>
            </a:r>
            <a:r>
              <a:rPr lang="en-US" sz="1600" b="1" dirty="0">
                <a:latin typeface="Courier"/>
              </a:rPr>
              <a:t>cl::</a:t>
            </a:r>
            <a:r>
              <a:rPr lang="en-GB" sz="1600" b="1" dirty="0">
                <a:solidFill>
                  <a:srgbClr val="34411B"/>
                </a:solidFill>
                <a:latin typeface="Courier"/>
              </a:rPr>
              <a:t>Buffer</a:t>
            </a:r>
            <a:r>
              <a:rPr lang="en-GB" sz="1600" b="1" dirty="0">
                <a:latin typeface="Courier"/>
              </a:rPr>
              <a:t>(context, </a:t>
            </a:r>
            <a:br>
              <a:rPr lang="en-GB" sz="1600" b="1" dirty="0">
                <a:latin typeface="Courier"/>
              </a:rPr>
            </a:br>
            <a:r>
              <a:rPr lang="en-GB" sz="1600" b="1" dirty="0">
                <a:latin typeface="Courier"/>
              </a:rPr>
              <a:t>        </a:t>
            </a:r>
            <a:r>
              <a:rPr lang="en-GB" sz="1600" b="1" dirty="0" err="1">
                <a:latin typeface="Courier"/>
              </a:rPr>
              <a:t>h_a.begin</a:t>
            </a:r>
            <a:r>
              <a:rPr lang="en-GB" sz="1600" b="1" dirty="0">
                <a:latin typeface="Courier"/>
              </a:rPr>
              <a:t>(), </a:t>
            </a:r>
            <a:r>
              <a:rPr lang="en-GB" sz="1600" b="1" dirty="0" err="1">
                <a:latin typeface="Courier"/>
              </a:rPr>
              <a:t>h_a.end</a:t>
            </a:r>
            <a:r>
              <a:rPr lang="en-GB" sz="1600" b="1" dirty="0">
                <a:latin typeface="Courier"/>
              </a:rPr>
              <a:t>(), </a:t>
            </a:r>
            <a:r>
              <a:rPr lang="en-GB" sz="1600" b="1" dirty="0">
                <a:solidFill>
                  <a:schemeClr val="accent1"/>
                </a:solidFill>
                <a:latin typeface="Courier"/>
              </a:rPr>
              <a:t>true</a:t>
            </a:r>
            <a:r>
              <a:rPr lang="en-GB" sz="1600" b="1" dirty="0">
                <a:latin typeface="Courier"/>
              </a:rPr>
              <a:t>);</a:t>
            </a:r>
          </a:p>
          <a:p>
            <a:pPr marL="800100" lvl="2" indent="0">
              <a:buNone/>
            </a:pPr>
            <a:endParaRPr lang="en-GB" sz="800" b="1" dirty="0">
              <a:latin typeface="Courier"/>
            </a:endParaRPr>
          </a:p>
          <a:p>
            <a:pPr marL="0" indent="0">
              <a:buNone/>
            </a:pPr>
            <a:r>
              <a:rPr lang="en-GB" sz="1600" b="1" dirty="0" err="1">
                <a:latin typeface="Courier"/>
              </a:rPr>
              <a:t>d_b</a:t>
            </a:r>
            <a:r>
              <a:rPr lang="en-GB" sz="1600" b="1" dirty="0">
                <a:latin typeface="Courier"/>
              </a:rPr>
              <a:t> = </a:t>
            </a:r>
            <a:r>
              <a:rPr lang="en-US" sz="1600" b="1" dirty="0">
                <a:latin typeface="Courier"/>
              </a:rPr>
              <a:t>cl::</a:t>
            </a:r>
            <a:r>
              <a:rPr lang="en-GB" sz="1600" b="1" dirty="0">
                <a:solidFill>
                  <a:srgbClr val="34411B"/>
                </a:solidFill>
                <a:latin typeface="Courier"/>
              </a:rPr>
              <a:t>Buffer</a:t>
            </a:r>
            <a:r>
              <a:rPr lang="en-GB" sz="1600" b="1" dirty="0">
                <a:latin typeface="Courier"/>
              </a:rPr>
              <a:t>(context, </a:t>
            </a:r>
            <a:br>
              <a:rPr lang="en-GB" sz="1600" b="1" dirty="0">
                <a:latin typeface="Courier"/>
              </a:rPr>
            </a:br>
            <a:r>
              <a:rPr lang="en-GB" sz="1600" b="1" dirty="0">
                <a:latin typeface="Courier"/>
              </a:rPr>
              <a:t>        </a:t>
            </a:r>
            <a:r>
              <a:rPr lang="en-GB" sz="1600" b="1" dirty="0" err="1">
                <a:latin typeface="Courier"/>
              </a:rPr>
              <a:t>h_b.begin</a:t>
            </a:r>
            <a:r>
              <a:rPr lang="en-GB" sz="1600" b="1" dirty="0">
                <a:latin typeface="Courier"/>
              </a:rPr>
              <a:t>(), </a:t>
            </a:r>
            <a:r>
              <a:rPr lang="en-GB" sz="1600" b="1" dirty="0" err="1">
                <a:latin typeface="Courier"/>
              </a:rPr>
              <a:t>h_b.end</a:t>
            </a:r>
            <a:r>
              <a:rPr lang="en-GB" sz="1600" b="1" dirty="0">
                <a:latin typeface="Courier"/>
              </a:rPr>
              <a:t>(), </a:t>
            </a:r>
            <a:r>
              <a:rPr lang="en-GB" sz="1600" b="1" dirty="0">
                <a:solidFill>
                  <a:schemeClr val="accent1"/>
                </a:solidFill>
                <a:latin typeface="Courier"/>
              </a:rPr>
              <a:t>true</a:t>
            </a:r>
            <a:r>
              <a:rPr lang="en-GB" sz="1600" b="1" dirty="0">
                <a:latin typeface="Courier"/>
              </a:rPr>
              <a:t>);</a:t>
            </a:r>
          </a:p>
          <a:p>
            <a:pPr marL="800100" lvl="2" indent="0">
              <a:buNone/>
            </a:pPr>
            <a:endParaRPr lang="en-GB" sz="800" b="1" dirty="0">
              <a:latin typeface="Courier"/>
            </a:endParaRPr>
          </a:p>
          <a:p>
            <a:pPr marL="0" indent="0">
              <a:buNone/>
            </a:pPr>
            <a:r>
              <a:rPr lang="en-US" sz="1600" b="1" dirty="0" err="1">
                <a:latin typeface="Courier"/>
              </a:rPr>
              <a:t>d_c</a:t>
            </a:r>
            <a:r>
              <a:rPr lang="en-US" sz="1600" b="1" dirty="0">
                <a:latin typeface="Courier"/>
              </a:rPr>
              <a:t> = cl::Buffer(context,</a:t>
            </a:r>
            <a:br>
              <a:rPr lang="en-US" sz="1600" b="1" dirty="0">
                <a:latin typeface="Courier"/>
              </a:rPr>
            </a:br>
            <a:r>
              <a:rPr lang="en-US" sz="1600" b="1" dirty="0">
                <a:latin typeface="Courier"/>
              </a:rPr>
              <a:t>        CL_MEM_READ_WRITE,  </a:t>
            </a:r>
            <a:br>
              <a:rPr lang="en-US" sz="1600" b="1" dirty="0">
                <a:latin typeface="Courier"/>
              </a:rPr>
            </a:br>
            <a:r>
              <a:rPr lang="en-US" sz="1600" b="1" dirty="0">
                <a:latin typeface="Courier"/>
              </a:rPr>
              <a:t>        </a:t>
            </a:r>
            <a:r>
              <a:rPr lang="en-US" sz="1600" b="1" dirty="0" err="1">
                <a:latin typeface="Courier"/>
              </a:rPr>
              <a:t>sizeof</a:t>
            </a:r>
            <a:r>
              <a:rPr lang="en-US" sz="1600" b="1" dirty="0">
                <a:latin typeface="Courier"/>
              </a:rPr>
              <a:t>(float) * LENGTH);</a:t>
            </a:r>
          </a:p>
          <a:p>
            <a:pPr marL="800100" lvl="2" indent="0">
              <a:buNone/>
            </a:pPr>
            <a:endParaRPr lang="en-GB" sz="800" b="1" dirty="0">
              <a:latin typeface="Courier"/>
            </a:endParaRPr>
          </a:p>
          <a:p>
            <a:pPr marL="0" indent="0">
              <a:buNone/>
            </a:pPr>
            <a:r>
              <a:rPr lang="en-GB" sz="1600" b="1" dirty="0">
                <a:solidFill>
                  <a:schemeClr val="tx1">
                    <a:lumMod val="85000"/>
                  </a:schemeClr>
                </a:solidFill>
                <a:latin typeface="Courier"/>
              </a:rPr>
              <a:t>// </a:t>
            </a:r>
            <a:r>
              <a:rPr lang="en-GB" sz="1600" b="1" dirty="0" err="1">
                <a:solidFill>
                  <a:schemeClr val="tx1">
                    <a:lumMod val="85000"/>
                  </a:schemeClr>
                </a:solidFill>
                <a:latin typeface="Courier"/>
              </a:rPr>
              <a:t>Enqueue</a:t>
            </a:r>
            <a:r>
              <a:rPr lang="en-GB" sz="1600" b="1" dirty="0">
                <a:solidFill>
                  <a:schemeClr val="tx1">
                    <a:lumMod val="85000"/>
                  </a:schemeClr>
                </a:solidFill>
                <a:latin typeface="Courier"/>
              </a:rPr>
              <a:t> the kernel</a:t>
            </a:r>
          </a:p>
          <a:p>
            <a:pPr marL="0" indent="0">
              <a:buNone/>
            </a:pPr>
            <a:r>
              <a:rPr lang="en-GB" sz="1600" b="1" dirty="0" err="1">
                <a:latin typeface="Courier"/>
              </a:rPr>
              <a:t>vadd</a:t>
            </a:r>
            <a:r>
              <a:rPr lang="en-GB" sz="1600" b="1" dirty="0">
                <a:latin typeface="Courier"/>
              </a:rPr>
              <a:t>(</a:t>
            </a:r>
            <a:r>
              <a:rPr lang="en-US" sz="1600" b="1" dirty="0">
                <a:latin typeface="Courier"/>
              </a:rPr>
              <a:t>cl::</a:t>
            </a:r>
            <a:r>
              <a:rPr lang="en-GB" sz="1600" b="1" dirty="0" err="1">
                <a:solidFill>
                  <a:srgbClr val="34411B"/>
                </a:solidFill>
                <a:latin typeface="Courier"/>
              </a:rPr>
              <a:t>EnqueueArgs</a:t>
            </a:r>
            <a:r>
              <a:rPr lang="en-GB" sz="1600" b="1" dirty="0">
                <a:latin typeface="Courier"/>
              </a:rPr>
              <a:t>(</a:t>
            </a:r>
          </a:p>
          <a:p>
            <a:pPr marL="0" indent="0">
              <a:buNone/>
            </a:pPr>
            <a:r>
              <a:rPr lang="en-GB" sz="1600" b="1" dirty="0">
                <a:latin typeface="Courier"/>
              </a:rPr>
              <a:t>                queue</a:t>
            </a:r>
            <a:r>
              <a:rPr lang="en-GB" sz="1600" b="1" dirty="0">
                <a:solidFill>
                  <a:schemeClr val="accent3"/>
                </a:solidFill>
                <a:latin typeface="Courier"/>
              </a:rPr>
              <a:t>, </a:t>
            </a:r>
          </a:p>
          <a:p>
            <a:pPr marL="0" indent="0">
              <a:buNone/>
            </a:pPr>
            <a:r>
              <a:rPr lang="en-GB" sz="1600" b="1" dirty="0">
                <a:solidFill>
                  <a:schemeClr val="accent3"/>
                </a:solidFill>
                <a:latin typeface="Courier"/>
              </a:rPr>
              <a:t>                </a:t>
            </a:r>
            <a:r>
              <a:rPr lang="en-US" sz="1600" b="1" dirty="0">
                <a:latin typeface="Courier"/>
              </a:rPr>
              <a:t>cl::</a:t>
            </a:r>
            <a:r>
              <a:rPr lang="en-GB" sz="1600" b="1" dirty="0" err="1">
                <a:solidFill>
                  <a:srgbClr val="34411B"/>
                </a:solidFill>
                <a:latin typeface="Courier"/>
              </a:rPr>
              <a:t>NDRange</a:t>
            </a:r>
            <a:r>
              <a:rPr lang="en-GB" sz="1600" b="1" dirty="0">
                <a:latin typeface="Courier"/>
              </a:rPr>
              <a:t>(count)),</a:t>
            </a:r>
          </a:p>
          <a:p>
            <a:pPr marL="0" indent="0">
              <a:buNone/>
            </a:pPr>
            <a:r>
              <a:rPr lang="en-GB" sz="1600" b="1" dirty="0">
                <a:latin typeface="Courier"/>
              </a:rPr>
              <a:t>        </a:t>
            </a:r>
            <a:r>
              <a:rPr lang="en-GB" sz="1600" b="1" dirty="0" err="1">
                <a:latin typeface="Courier"/>
              </a:rPr>
              <a:t>d_a</a:t>
            </a:r>
            <a:r>
              <a:rPr lang="en-GB" sz="1600" b="1" dirty="0">
                <a:latin typeface="Courier"/>
              </a:rPr>
              <a:t>, </a:t>
            </a:r>
            <a:r>
              <a:rPr lang="en-GB" sz="1600" b="1" dirty="0" err="1">
                <a:latin typeface="Courier"/>
              </a:rPr>
              <a:t>d_b</a:t>
            </a:r>
            <a:r>
              <a:rPr lang="en-GB" sz="1600" b="1" dirty="0">
                <a:latin typeface="Courier"/>
              </a:rPr>
              <a:t>, </a:t>
            </a:r>
            <a:r>
              <a:rPr lang="en-GB" sz="1600" b="1" dirty="0" err="1">
                <a:latin typeface="Courier"/>
              </a:rPr>
              <a:t>d_c</a:t>
            </a:r>
            <a:r>
              <a:rPr lang="en-GB" sz="1600" b="1" dirty="0">
                <a:latin typeface="Courier"/>
              </a:rPr>
              <a:t>, count);</a:t>
            </a:r>
          </a:p>
          <a:p>
            <a:pPr marL="800100" lvl="2" indent="0">
              <a:buNone/>
            </a:pPr>
            <a:endParaRPr lang="en-GB" sz="800" b="1" dirty="0">
              <a:latin typeface="Courier"/>
            </a:endParaRPr>
          </a:p>
          <a:p>
            <a:pPr marL="0" indent="0">
              <a:buNone/>
            </a:pPr>
            <a:r>
              <a:rPr lang="en-US" sz="1600" b="1" dirty="0">
                <a:latin typeface="Courier"/>
              </a:rPr>
              <a:t>cl::</a:t>
            </a:r>
            <a:r>
              <a:rPr lang="en-GB" sz="1600" b="1" dirty="0">
                <a:solidFill>
                  <a:srgbClr val="34411B"/>
                </a:solidFill>
                <a:latin typeface="Courier"/>
              </a:rPr>
              <a:t>copy</a:t>
            </a:r>
            <a:r>
              <a:rPr lang="en-GB" sz="1600" b="1" dirty="0">
                <a:latin typeface="Courier"/>
              </a:rPr>
              <a:t>(queue, </a:t>
            </a:r>
            <a:br>
              <a:rPr lang="en-GB" sz="1600" b="1" dirty="0">
                <a:latin typeface="Courier"/>
              </a:rPr>
            </a:br>
            <a:r>
              <a:rPr lang="en-GB" sz="1600" b="1" dirty="0">
                <a:latin typeface="Courier"/>
              </a:rPr>
              <a:t>      </a:t>
            </a:r>
            <a:r>
              <a:rPr lang="en-GB" sz="1600" b="1" dirty="0" err="1">
                <a:latin typeface="Courier"/>
              </a:rPr>
              <a:t>d_c</a:t>
            </a:r>
            <a:r>
              <a:rPr lang="en-GB" sz="1600" b="1" dirty="0">
                <a:latin typeface="Courier"/>
              </a:rPr>
              <a:t>, </a:t>
            </a:r>
            <a:r>
              <a:rPr lang="en-GB" sz="1600" b="1" dirty="0" err="1">
                <a:latin typeface="Courier"/>
              </a:rPr>
              <a:t>h_c.begin</a:t>
            </a:r>
            <a:r>
              <a:rPr lang="en-GB" sz="1600" b="1" dirty="0">
                <a:latin typeface="Courier"/>
              </a:rPr>
              <a:t>(), </a:t>
            </a:r>
            <a:r>
              <a:rPr lang="en-GB" sz="1600" b="1" dirty="0" err="1">
                <a:latin typeface="Courier"/>
              </a:rPr>
              <a:t>h_c.end</a:t>
            </a:r>
            <a:r>
              <a:rPr lang="en-GB" sz="1600" b="1" dirty="0">
                <a:latin typeface="Courier"/>
              </a:rPr>
              <a:t>());</a:t>
            </a:r>
          </a:p>
        </p:txBody>
      </p:sp>
      <p:sp>
        <p:nvSpPr>
          <p:cNvPr id="22" name="Content Placeholder 3"/>
          <p:cNvSpPr>
            <a:spLocks noGrp="1"/>
          </p:cNvSpPr>
          <p:nvPr>
            <p:ph sz="half" idx="1"/>
          </p:nvPr>
        </p:nvSpPr>
        <p:spPr>
          <a:xfrm>
            <a:off x="49369" y="933855"/>
            <a:ext cx="3876245" cy="5734958"/>
          </a:xfrm>
        </p:spPr>
        <p:txBody>
          <a:bodyPr>
            <a:noAutofit/>
          </a:bodyPr>
          <a:lstStyle/>
          <a:p>
            <a:pPr marL="0" indent="0">
              <a:buNone/>
            </a:pPr>
            <a:r>
              <a:rPr lang="en-GB" sz="1600" b="1" dirty="0" err="1">
                <a:latin typeface="Courier"/>
              </a:rPr>
              <a:t>std</a:t>
            </a:r>
            <a:r>
              <a:rPr lang="en-GB" sz="1600" b="1" dirty="0">
                <a:latin typeface="Courier"/>
              </a:rPr>
              <a:t>::vector&lt;</a:t>
            </a:r>
            <a:r>
              <a:rPr lang="en-GB" sz="1600" b="1" dirty="0">
                <a:solidFill>
                  <a:schemeClr val="accent2"/>
                </a:solidFill>
                <a:latin typeface="Courier"/>
              </a:rPr>
              <a:t>float</a:t>
            </a:r>
            <a:r>
              <a:rPr lang="en-GB" sz="1600" b="1" dirty="0">
                <a:latin typeface="Courier"/>
              </a:rPr>
              <a:t>&gt;</a:t>
            </a:r>
          </a:p>
          <a:p>
            <a:pPr marL="0" indent="0">
              <a:buNone/>
            </a:pPr>
            <a:r>
              <a:rPr lang="en-GB" sz="1600" b="1" dirty="0">
                <a:latin typeface="Courier"/>
              </a:rPr>
              <a:t>  </a:t>
            </a:r>
            <a:r>
              <a:rPr lang="en-GB" sz="1600" b="1" dirty="0" err="1">
                <a:latin typeface="Courier"/>
              </a:rPr>
              <a:t>h_a</a:t>
            </a:r>
            <a:r>
              <a:rPr lang="en-GB" sz="1600" b="1" dirty="0">
                <a:latin typeface="Courier"/>
              </a:rPr>
              <a:t>(N), </a:t>
            </a:r>
            <a:r>
              <a:rPr lang="en-GB" sz="1600" b="1" dirty="0" err="1">
                <a:latin typeface="Courier"/>
              </a:rPr>
              <a:t>h_b</a:t>
            </a:r>
            <a:r>
              <a:rPr lang="en-GB" sz="1600" b="1" dirty="0">
                <a:latin typeface="Courier"/>
              </a:rPr>
              <a:t>(N), </a:t>
            </a:r>
            <a:r>
              <a:rPr lang="en-GB" sz="1600" b="1" dirty="0" err="1">
                <a:latin typeface="Courier"/>
              </a:rPr>
              <a:t>h_c</a:t>
            </a:r>
            <a:r>
              <a:rPr lang="en-GB" sz="1600" b="1" dirty="0">
                <a:latin typeface="Courier"/>
              </a:rPr>
              <a:t>(N);</a:t>
            </a:r>
          </a:p>
          <a:p>
            <a:pPr marL="0" indent="0">
              <a:buNone/>
            </a:pPr>
            <a:r>
              <a:rPr lang="en-GB" sz="1600" b="1" dirty="0">
                <a:solidFill>
                  <a:schemeClr val="tx1">
                    <a:lumMod val="85000"/>
                  </a:schemeClr>
                </a:solidFill>
                <a:latin typeface="Courier"/>
              </a:rPr>
              <a:t>// initialize host vectors…</a:t>
            </a:r>
          </a:p>
          <a:p>
            <a:pPr marL="0" indent="0">
              <a:buNone/>
            </a:pPr>
            <a:endParaRPr lang="en-GB" sz="1600" b="1" dirty="0">
              <a:solidFill>
                <a:schemeClr val="tx1">
                  <a:lumMod val="85000"/>
                </a:schemeClr>
              </a:solidFill>
              <a:latin typeface="Courier"/>
            </a:endParaRPr>
          </a:p>
          <a:p>
            <a:pPr marL="0" indent="0">
              <a:buNone/>
            </a:pPr>
            <a:r>
              <a:rPr lang="en-US" sz="1600" b="1" dirty="0">
                <a:latin typeface="Courier"/>
              </a:rPr>
              <a:t>cl::</a:t>
            </a:r>
            <a:r>
              <a:rPr lang="en-GB" sz="1600" b="1" dirty="0">
                <a:solidFill>
                  <a:srgbClr val="34411B"/>
                </a:solidFill>
                <a:latin typeface="Courier"/>
              </a:rPr>
              <a:t>Buffer </a:t>
            </a:r>
            <a:r>
              <a:rPr lang="en-GB" sz="1600" b="1" dirty="0" err="1">
                <a:latin typeface="Courier"/>
              </a:rPr>
              <a:t>d_a</a:t>
            </a:r>
            <a:r>
              <a:rPr lang="en-GB" sz="1600" b="1" dirty="0">
                <a:latin typeface="Courier"/>
              </a:rPr>
              <a:t>, </a:t>
            </a:r>
            <a:r>
              <a:rPr lang="en-GB" sz="1600" b="1" dirty="0" err="1">
                <a:latin typeface="Courier"/>
              </a:rPr>
              <a:t>d_b</a:t>
            </a:r>
            <a:r>
              <a:rPr lang="en-GB" sz="1600" b="1" dirty="0">
                <a:latin typeface="Courier"/>
              </a:rPr>
              <a:t>, </a:t>
            </a:r>
            <a:r>
              <a:rPr lang="en-GB" sz="1600" b="1" dirty="0" err="1">
                <a:latin typeface="Courier"/>
              </a:rPr>
              <a:t>d_c</a:t>
            </a:r>
            <a:r>
              <a:rPr lang="en-GB" sz="1600" b="1" dirty="0">
                <a:latin typeface="Courier"/>
              </a:rPr>
              <a:t>;</a:t>
            </a:r>
          </a:p>
          <a:p>
            <a:pPr marL="800100" lvl="2" indent="0">
              <a:buNone/>
            </a:pPr>
            <a:endParaRPr lang="en-GB" sz="800" b="1" dirty="0">
              <a:latin typeface="Courier"/>
            </a:endParaRPr>
          </a:p>
          <a:p>
            <a:pPr marL="0" indent="0">
              <a:buNone/>
            </a:pPr>
            <a:r>
              <a:rPr lang="en-US" sz="1600" b="1" dirty="0">
                <a:latin typeface="Courier"/>
              </a:rPr>
              <a:t>cl::</a:t>
            </a:r>
            <a:r>
              <a:rPr lang="en-GB" sz="1600" b="1" dirty="0">
                <a:solidFill>
                  <a:srgbClr val="34411B"/>
                </a:solidFill>
                <a:latin typeface="Courier"/>
              </a:rPr>
              <a:t>Context </a:t>
            </a:r>
            <a:r>
              <a:rPr lang="en-GB" sz="1600" b="1" dirty="0">
                <a:latin typeface="Courier"/>
              </a:rPr>
              <a:t> context( </a:t>
            </a:r>
            <a:br>
              <a:rPr lang="en-GB" sz="1600" b="1" dirty="0">
                <a:latin typeface="Courier"/>
              </a:rPr>
            </a:br>
            <a:r>
              <a:rPr lang="en-GB" sz="1600" b="1" dirty="0">
                <a:latin typeface="Courier"/>
              </a:rPr>
              <a:t>   CL_DEVICE_TYPE_DEFAULT);</a:t>
            </a:r>
            <a:br>
              <a:rPr lang="en-GB" sz="1600" b="1" dirty="0">
                <a:solidFill>
                  <a:srgbClr val="34411B"/>
                </a:solidFill>
                <a:latin typeface="Courier"/>
              </a:rPr>
            </a:br>
            <a:endParaRPr lang="en-GB" sz="1600" b="1" dirty="0">
              <a:solidFill>
                <a:srgbClr val="34411B"/>
              </a:solidFill>
              <a:latin typeface="Courier"/>
            </a:endParaRPr>
          </a:p>
          <a:p>
            <a:pPr marL="0" indent="0">
              <a:buNone/>
            </a:pPr>
            <a:r>
              <a:rPr lang="en-US" sz="1600" b="1" dirty="0">
                <a:latin typeface="Courier"/>
              </a:rPr>
              <a:t>cl::</a:t>
            </a:r>
            <a:r>
              <a:rPr lang="en-GB" sz="1600" b="1" dirty="0" err="1">
                <a:solidFill>
                  <a:srgbClr val="34411B"/>
                </a:solidFill>
                <a:latin typeface="Courier"/>
              </a:rPr>
              <a:t>CommandQueue</a:t>
            </a:r>
            <a:r>
              <a:rPr lang="en-GB" sz="1600" b="1" dirty="0">
                <a:solidFill>
                  <a:schemeClr val="accent3"/>
                </a:solidFill>
                <a:latin typeface="Courier"/>
              </a:rPr>
              <a:t> </a:t>
            </a:r>
            <a:br>
              <a:rPr lang="en-GB" sz="1600" b="1" dirty="0">
                <a:solidFill>
                  <a:schemeClr val="accent3"/>
                </a:solidFill>
                <a:latin typeface="Courier"/>
              </a:rPr>
            </a:br>
            <a:r>
              <a:rPr lang="en-GB" sz="1600" b="1" dirty="0">
                <a:solidFill>
                  <a:schemeClr val="accent3"/>
                </a:solidFill>
                <a:latin typeface="Courier"/>
              </a:rPr>
              <a:t>   </a:t>
            </a:r>
            <a:r>
              <a:rPr lang="en-GB" sz="1600" b="1" dirty="0">
                <a:latin typeface="Courier"/>
              </a:rPr>
              <a:t>queue(context);</a:t>
            </a:r>
          </a:p>
          <a:p>
            <a:pPr marL="400050" lvl="1" indent="0">
              <a:buNone/>
            </a:pPr>
            <a:endParaRPr lang="en-GB" sz="1200" b="1" dirty="0">
              <a:latin typeface="Courier"/>
            </a:endParaRPr>
          </a:p>
          <a:p>
            <a:pPr marL="0" indent="0">
              <a:buNone/>
            </a:pPr>
            <a:r>
              <a:rPr lang="en-US" sz="1600" b="1" dirty="0">
                <a:latin typeface="Courier"/>
              </a:rPr>
              <a:t>cl::</a:t>
            </a:r>
            <a:r>
              <a:rPr lang="en-GB" sz="1600" b="1" dirty="0">
                <a:solidFill>
                  <a:srgbClr val="34411B"/>
                </a:solidFill>
                <a:latin typeface="Courier"/>
              </a:rPr>
              <a:t>Program</a:t>
            </a:r>
            <a:r>
              <a:rPr lang="en-GB" sz="1600" b="1" dirty="0">
                <a:latin typeface="Courier"/>
              </a:rPr>
              <a:t>  program(</a:t>
            </a:r>
          </a:p>
          <a:p>
            <a:pPr marL="0" indent="0">
              <a:buNone/>
            </a:pPr>
            <a:r>
              <a:rPr lang="en-GB" sz="1600" b="1" dirty="0">
                <a:latin typeface="Courier"/>
              </a:rPr>
              <a:t>  context,</a:t>
            </a:r>
          </a:p>
          <a:p>
            <a:pPr marL="0" indent="0">
              <a:buNone/>
            </a:pPr>
            <a:r>
              <a:rPr lang="en-GB" sz="1600" b="1" dirty="0">
                <a:latin typeface="Courier"/>
              </a:rPr>
              <a:t>  </a:t>
            </a:r>
            <a:r>
              <a:rPr lang="en-GB" sz="1600" b="1" dirty="0" err="1">
                <a:solidFill>
                  <a:schemeClr val="tx2">
                    <a:lumMod val="75000"/>
                  </a:schemeClr>
                </a:solidFill>
                <a:latin typeface="Courier"/>
              </a:rPr>
              <a:t>loadprogram</a:t>
            </a:r>
            <a:r>
              <a:rPr lang="en-GB" sz="1600" b="1" dirty="0">
                <a:latin typeface="Courier"/>
              </a:rPr>
              <a:t>(“vadd.cl”),</a:t>
            </a:r>
            <a:r>
              <a:rPr lang="en-GB" sz="1600" b="1" dirty="0">
                <a:solidFill>
                  <a:schemeClr val="accent1"/>
                </a:solidFill>
                <a:latin typeface="Courier"/>
              </a:rPr>
              <a:t> </a:t>
            </a:r>
          </a:p>
          <a:p>
            <a:pPr marL="0" indent="0">
              <a:buNone/>
            </a:pPr>
            <a:r>
              <a:rPr lang="en-GB" sz="1600" b="1" dirty="0">
                <a:solidFill>
                  <a:schemeClr val="accent1"/>
                </a:solidFill>
                <a:latin typeface="Courier"/>
              </a:rPr>
              <a:t>  true</a:t>
            </a:r>
            <a:r>
              <a:rPr lang="en-GB" sz="1600" b="1" dirty="0">
                <a:latin typeface="Courier"/>
              </a:rPr>
              <a:t>);</a:t>
            </a:r>
          </a:p>
          <a:p>
            <a:pPr marL="800100" lvl="2" indent="0">
              <a:buNone/>
            </a:pPr>
            <a:endParaRPr lang="en-GB" sz="800" b="1" dirty="0">
              <a:latin typeface="Courier"/>
            </a:endParaRPr>
          </a:p>
          <a:p>
            <a:pPr marL="0" indent="0">
              <a:buNone/>
            </a:pPr>
            <a:r>
              <a:rPr lang="en-GB" sz="1600" b="1" dirty="0">
                <a:solidFill>
                  <a:schemeClr val="tx1">
                    <a:lumMod val="85000"/>
                  </a:schemeClr>
                </a:solidFill>
                <a:latin typeface="Courier"/>
              </a:rPr>
              <a:t>// Create the kernel </a:t>
            </a:r>
            <a:r>
              <a:rPr lang="en-GB" sz="1600" b="1" dirty="0" err="1">
                <a:solidFill>
                  <a:schemeClr val="tx1">
                    <a:lumMod val="85000"/>
                  </a:schemeClr>
                </a:solidFill>
                <a:latin typeface="Courier"/>
              </a:rPr>
              <a:t>functor</a:t>
            </a:r>
            <a:endParaRPr lang="en-GB" sz="1600" b="1" dirty="0">
              <a:solidFill>
                <a:schemeClr val="tx1">
                  <a:lumMod val="85000"/>
                </a:schemeClr>
              </a:solidFill>
              <a:latin typeface="Courier"/>
            </a:endParaRPr>
          </a:p>
          <a:p>
            <a:pPr marL="0" indent="0">
              <a:buNone/>
            </a:pPr>
            <a:r>
              <a:rPr lang="en-US" sz="1600" b="1" dirty="0">
                <a:latin typeface="Courier"/>
              </a:rPr>
              <a:t>cl::</a:t>
            </a:r>
            <a:r>
              <a:rPr lang="en-GB" sz="1600" b="1" dirty="0" err="1">
                <a:solidFill>
                  <a:srgbClr val="34411B"/>
                </a:solidFill>
                <a:latin typeface="Courier"/>
              </a:rPr>
              <a:t>make_kernel</a:t>
            </a:r>
            <a:r>
              <a:rPr lang="en-GB" sz="1600" b="1" dirty="0">
                <a:solidFill>
                  <a:srgbClr val="34411B"/>
                </a:solidFill>
                <a:latin typeface="Courier"/>
              </a:rPr>
              <a:t>&lt;</a:t>
            </a:r>
            <a:r>
              <a:rPr lang="en-US" sz="1600" b="1" dirty="0">
                <a:latin typeface="Courier"/>
              </a:rPr>
              <a:t>cl::</a:t>
            </a:r>
            <a:r>
              <a:rPr lang="en-GB" sz="1600" b="1" dirty="0">
                <a:solidFill>
                  <a:srgbClr val="34411B"/>
                </a:solidFill>
                <a:latin typeface="Courier"/>
              </a:rPr>
              <a:t>Buffer,</a:t>
            </a:r>
            <a:br>
              <a:rPr lang="en-GB" sz="1600" b="1" dirty="0">
                <a:solidFill>
                  <a:srgbClr val="34411B"/>
                </a:solidFill>
                <a:latin typeface="Courier"/>
              </a:rPr>
            </a:br>
            <a:r>
              <a:rPr lang="en-US" sz="1600" b="1" dirty="0">
                <a:latin typeface="Courier"/>
              </a:rPr>
              <a:t> cl::</a:t>
            </a:r>
            <a:r>
              <a:rPr lang="en-GB" sz="1600" b="1" dirty="0">
                <a:solidFill>
                  <a:srgbClr val="34411B"/>
                </a:solidFill>
                <a:latin typeface="Courier"/>
              </a:rPr>
              <a:t>Buffer,</a:t>
            </a:r>
            <a:r>
              <a:rPr lang="en-US" sz="1600" b="1" dirty="0">
                <a:latin typeface="Courier"/>
              </a:rPr>
              <a:t> cl::</a:t>
            </a:r>
            <a:r>
              <a:rPr lang="en-GB" sz="1600" b="1" dirty="0">
                <a:solidFill>
                  <a:srgbClr val="34411B"/>
                </a:solidFill>
                <a:latin typeface="Courier"/>
              </a:rPr>
              <a:t>Buffer, </a:t>
            </a:r>
            <a:r>
              <a:rPr lang="en-GB" sz="1600" b="1" dirty="0" err="1">
                <a:solidFill>
                  <a:srgbClr val="34411B"/>
                </a:solidFill>
                <a:latin typeface="Courier"/>
              </a:rPr>
              <a:t>int</a:t>
            </a:r>
            <a:r>
              <a:rPr lang="en-GB" sz="1600" b="1" dirty="0">
                <a:latin typeface="Courier"/>
              </a:rPr>
              <a:t>&gt;  </a:t>
            </a:r>
          </a:p>
          <a:p>
            <a:pPr marL="0" indent="0">
              <a:buNone/>
            </a:pPr>
            <a:r>
              <a:rPr lang="en-GB" sz="1600" b="1" dirty="0">
                <a:latin typeface="Courier"/>
              </a:rPr>
              <a:t> </a:t>
            </a:r>
            <a:r>
              <a:rPr lang="en-GB" sz="1600" b="1" dirty="0" err="1">
                <a:latin typeface="Courier"/>
              </a:rPr>
              <a:t>vadd</a:t>
            </a:r>
            <a:r>
              <a:rPr lang="en-GB" sz="1600" b="1" dirty="0">
                <a:latin typeface="Courier"/>
              </a:rPr>
              <a:t>(program, “</a:t>
            </a:r>
            <a:r>
              <a:rPr lang="en-GB" sz="1600" b="1" dirty="0" err="1">
                <a:latin typeface="Courier"/>
              </a:rPr>
              <a:t>vadd</a:t>
            </a:r>
            <a:r>
              <a:rPr lang="en-GB" sz="1600" b="1" dirty="0">
                <a:latin typeface="Courier"/>
              </a:rPr>
              <a:t>”);</a:t>
            </a:r>
          </a:p>
          <a:p>
            <a:pPr marL="0" indent="0">
              <a:buNone/>
            </a:pPr>
            <a:endParaRPr lang="en-GB" sz="1600" b="1" dirty="0">
              <a:latin typeface="Courier"/>
            </a:endParaRPr>
          </a:p>
        </p:txBody>
      </p:sp>
      <p:sp>
        <p:nvSpPr>
          <p:cNvPr id="4" name="Title 3"/>
          <p:cNvSpPr>
            <a:spLocks noGrp="1"/>
          </p:cNvSpPr>
          <p:nvPr>
            <p:ph type="title"/>
          </p:nvPr>
        </p:nvSpPr>
        <p:spPr>
          <a:xfrm>
            <a:off x="0" y="-27384"/>
            <a:ext cx="9144000" cy="1143000"/>
          </a:xfrm>
        </p:spPr>
        <p:txBody>
          <a:bodyPr>
            <a:normAutofit fontScale="90000"/>
          </a:bodyPr>
          <a:lstStyle/>
          <a:p>
            <a:r>
              <a:rPr lang="en-GB" dirty="0"/>
              <a:t>C++ interface: The </a:t>
            </a:r>
            <a:r>
              <a:rPr lang="en-GB" dirty="0" err="1"/>
              <a:t>vadd</a:t>
            </a:r>
            <a:r>
              <a:rPr lang="en-GB" dirty="0"/>
              <a:t> host program</a:t>
            </a:r>
          </a:p>
        </p:txBody>
      </p:sp>
      <p:cxnSp>
        <p:nvCxnSpPr>
          <p:cNvPr id="3" name="Straight Connector 2"/>
          <p:cNvCxnSpPr/>
          <p:nvPr/>
        </p:nvCxnSpPr>
        <p:spPr>
          <a:xfrm>
            <a:off x="3753451" y="961696"/>
            <a:ext cx="0" cy="55179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845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This is 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default false</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is not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92500" lnSpcReduction="20000"/>
          </a:bodyPr>
          <a:lstStyle/>
          <a:p>
            <a:r>
              <a:rPr lang="en-GB" dirty="0"/>
              <a:t>A python library by Andreas </a:t>
            </a:r>
            <a:r>
              <a:rPr lang="en-GB" dirty="0" err="1"/>
              <a:t>Klockner</a:t>
            </a:r>
            <a:r>
              <a:rPr lang="en-GB" dirty="0"/>
              <a:t> from University of Illinois at Urbana-Champaign</a:t>
            </a:r>
          </a:p>
          <a:p>
            <a:r>
              <a:rPr lang="en-GB" dirty="0"/>
              <a:t>This interface is dramatically easier to work with</a:t>
            </a:r>
            <a:r>
              <a:rPr lang="en-GB" baseline="30000" dirty="0"/>
              <a:t>1</a:t>
            </a:r>
          </a:p>
          <a:p>
            <a:r>
              <a:rPr lang="en-GB" dirty="0"/>
              <a:t>Key features:</a:t>
            </a:r>
          </a:p>
          <a:p>
            <a:pPr lvl="1"/>
            <a:r>
              <a:rPr lang="en-GB" dirty="0"/>
              <a:t>Helper functions to choose platform/device at runtime</a:t>
            </a:r>
          </a:p>
          <a:p>
            <a:pPr lvl="1"/>
            <a:r>
              <a:rPr lang="en-GB" dirty="0" err="1"/>
              <a:t>getInfo</a:t>
            </a:r>
            <a:r>
              <a:rPr lang="en-GB" dirty="0"/>
              <a:t>() methods are class attributes – no need to call the method itself</a:t>
            </a:r>
          </a:p>
          <a:p>
            <a:pPr lvl="1"/>
            <a:r>
              <a:rPr lang="en-GB" dirty="0"/>
              <a:t>Call a kernel as a method</a:t>
            </a:r>
          </a:p>
          <a:p>
            <a:pPr lvl="1"/>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72008"/>
            <a:ext cx="8712969" cy="6813376"/>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solidFill>
                  <a:schemeClr val="tx1">
                    <a:lumMod val="85000"/>
                  </a:schemeClr>
                </a:solidFill>
                <a:latin typeface="Courier New Bold"/>
              </a:rPr>
              <a:t>vadd</a:t>
            </a:r>
            <a:r>
              <a:rPr lang="en-GB" sz="1400" b="1" dirty="0">
                <a:solidFill>
                  <a:schemeClr val="tx1">
                    <a:lumMod val="85000"/>
                  </a:schemeClr>
                </a:solidFill>
                <a:latin typeface="Courier New Bold"/>
              </a:rPr>
              <a:t> = </a:t>
            </a:r>
            <a:r>
              <a:rPr lang="en-GB" sz="1400" b="1" dirty="0" err="1">
                <a:solidFill>
                  <a:schemeClr val="tx1">
                    <a:lumMod val="85000"/>
                  </a:schemeClr>
                </a:solidFill>
                <a:latin typeface="Courier New Bold"/>
              </a:rPr>
              <a:t>program.vadd</a:t>
            </a:r>
            <a:endParaRPr lang="en-GB" sz="1400" b="1" dirty="0">
              <a:solidFill>
                <a:schemeClr val="tx1">
                  <a:lumMod val="85000"/>
                </a:schemeClr>
              </a:solidFill>
              <a:latin typeface="Courier New Bold"/>
            </a:endParaRPr>
          </a:p>
          <a:p>
            <a:pPr marL="0" indent="0">
              <a:buNone/>
            </a:pPr>
            <a:r>
              <a:rPr lang="en-GB" sz="1400" b="1" dirty="0" err="1">
                <a:solidFill>
                  <a:schemeClr val="tx1">
                    <a:lumMod val="85000"/>
                  </a:schemeClr>
                </a:solidFill>
                <a:latin typeface="Courier New Bold"/>
              </a:rPr>
              <a:t>vadd.set_scalar_arg_dtypes</a:t>
            </a:r>
            <a:r>
              <a:rPr lang="en-GB" sz="1400" b="1" dirty="0">
                <a:solidFill>
                  <a:schemeClr val="tx1">
                    <a:lumMod val="85000"/>
                  </a:schemeClr>
                </a:solidFill>
                <a:latin typeface="Courier New Bold"/>
              </a:rPr>
              <a:t>([None, None, None, numpy.uint32])</a:t>
            </a:r>
          </a:p>
          <a:p>
            <a:pPr marL="0" indent="0">
              <a:buNone/>
            </a:pPr>
            <a:r>
              <a:rPr lang="en-GB" sz="1400" b="1" dirty="0" err="1">
                <a:latin typeface="Courier New Bold"/>
              </a:rPr>
              <a:t>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 N)</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7504" y="274638"/>
            <a:ext cx="8928992" cy="1143000"/>
          </a:xfrm>
        </p:spPr>
        <p:txBody>
          <a:bodyPr>
            <a:normAutofit fontScale="90000"/>
          </a:bodyPr>
          <a:lstStyle/>
          <a:p>
            <a:r>
              <a:rPr lang="en-GB" dirty="0"/>
              <a:t>Exercise 3: Running the </a:t>
            </a:r>
            <a:r>
              <a:rPr lang="en-GB" dirty="0" err="1"/>
              <a:t>Vadd</a:t>
            </a:r>
            <a:r>
              <a:rPr lang="en-GB" dirty="0"/>
              <a:t> kernel (C++ / Python)</a:t>
            </a:r>
          </a:p>
        </p:txBody>
      </p:sp>
      <p:sp>
        <p:nvSpPr>
          <p:cNvPr id="8" name="Content Placeholder 7"/>
          <p:cNvSpPr>
            <a:spLocks noGrp="1"/>
          </p:cNvSpPr>
          <p:nvPr>
            <p:ph idx="1"/>
          </p:nvPr>
        </p:nvSpPr>
        <p:spPr>
          <a:xfrm>
            <a:off x="179512" y="1600200"/>
            <a:ext cx="8784976" cy="5141168"/>
          </a:xfrm>
        </p:spPr>
        <p:txBody>
          <a:bodyPr>
            <a:normAutofit fontScale="85000" lnSpcReduction="10000"/>
          </a:bodyPr>
          <a:lstStyle/>
          <a:p>
            <a:r>
              <a:rPr lang="en-GB" dirty="0">
                <a:solidFill>
                  <a:schemeClr val="accent2"/>
                </a:solidFill>
              </a:rPr>
              <a:t>Goal: </a:t>
            </a:r>
          </a:p>
          <a:p>
            <a:pPr lvl="1"/>
            <a:r>
              <a:rPr lang="en-GB" dirty="0"/>
              <a:t>To learn the C++and/or Python interface to </a:t>
            </a:r>
            <a:r>
              <a:rPr lang="en-GB" dirty="0" err="1"/>
              <a:t>OpenCL’s</a:t>
            </a:r>
            <a:r>
              <a:rPr lang="en-GB" dirty="0"/>
              <a:t> API</a:t>
            </a:r>
          </a:p>
          <a:p>
            <a:r>
              <a:rPr lang="en-GB" dirty="0">
                <a:solidFill>
                  <a:schemeClr val="accent2"/>
                </a:solidFill>
              </a:rPr>
              <a:t>Procedure: </a:t>
            </a:r>
          </a:p>
          <a:p>
            <a:pPr lvl="1"/>
            <a:r>
              <a:rPr lang="en-GB" dirty="0"/>
              <a:t>Examine the provided program.  They will run a simple kernel to add two vectors together</a:t>
            </a:r>
          </a:p>
          <a:p>
            <a:pPr lvl="1"/>
            <a:r>
              <a:rPr lang="en-GB" dirty="0"/>
              <a:t>Look at the host code and identify the API calls in the host code.  Note how some of the API calls in OpenCL map onto C++/Python constructs</a:t>
            </a:r>
          </a:p>
          <a:p>
            <a:pPr lvl="1"/>
            <a:r>
              <a:rPr lang="en-GB" dirty="0"/>
              <a:t>Compare the original C with the C++/Python versions</a:t>
            </a:r>
          </a:p>
          <a:p>
            <a:pPr lvl="1"/>
            <a:r>
              <a:rPr lang="en-GB" dirty="0"/>
              <a:t>Look at the simplicity of the common API calls</a:t>
            </a:r>
          </a:p>
          <a:p>
            <a:r>
              <a:rPr lang="en-GB" dirty="0">
                <a:solidFill>
                  <a:schemeClr val="accent2"/>
                </a:solidFill>
              </a:rPr>
              <a:t>Expected output:</a:t>
            </a:r>
          </a:p>
          <a:p>
            <a:pPr lvl="1"/>
            <a:r>
              <a:rPr lang="en-GB" dirty="0"/>
              <a:t>A message verifying that the vector addition completed successfully</a:t>
            </a:r>
          </a:p>
          <a:p>
            <a:pPr lvl="1"/>
            <a:endParaRPr lang="en-GB" dirty="0"/>
          </a:p>
        </p:txBody>
      </p:sp>
    </p:spTree>
    <p:extLst>
      <p:ext uri="{BB962C8B-B14F-4D97-AF65-F5344CB8AC3E}">
        <p14:creationId xmlns:p14="http://schemas.microsoft.com/office/powerpoint/2010/main" val="232058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使用</a:t>
            </a:r>
            <a:r>
              <a:rPr lang="en-GB" dirty="0"/>
              <a:t> OSX?</a:t>
            </a:r>
          </a:p>
        </p:txBody>
      </p:sp>
      <p:sp>
        <p:nvSpPr>
          <p:cNvPr id="3" name="Content Placeholder 2"/>
          <p:cNvSpPr>
            <a:spLocks noGrp="1"/>
          </p:cNvSpPr>
          <p:nvPr>
            <p:ph idx="1"/>
          </p:nvPr>
        </p:nvSpPr>
        <p:spPr/>
        <p:txBody>
          <a:bodyPr/>
          <a:lstStyle/>
          <a:p>
            <a:r>
              <a:rPr lang="en-GB" dirty="0"/>
              <a:t>OpenCL </a:t>
            </a:r>
            <a:r>
              <a:rPr lang="zh-CN" altLang="en-US" dirty="0"/>
              <a:t>已经自带了</a:t>
            </a:r>
            <a:r>
              <a:rPr lang="en-GB" dirty="0"/>
              <a:t>!</a:t>
            </a:r>
          </a:p>
          <a:p>
            <a:endParaRPr lang="en-GB" dirty="0"/>
          </a:p>
          <a:p>
            <a:r>
              <a:rPr lang="zh-CN" altLang="en-US" dirty="0"/>
              <a:t>编译代码的时候加上下面的关键字即可：</a:t>
            </a: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 -DAPPLE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fontScale="90000"/>
          </a:bodyPr>
          <a:lstStyle/>
          <a:p>
            <a:r>
              <a:rPr lang="en-GB" sz="3600" dirty="0"/>
              <a:t>Exercise 4: Chaining vector add kernels</a:t>
            </a:r>
            <a:br>
              <a:rPr lang="en-GB" sz="3600" dirty="0"/>
            </a:br>
            <a:r>
              <a:rPr lang="en-GB" sz="3600" dirty="0"/>
              <a:t>(C++ / Python)</a:t>
            </a:r>
          </a:p>
        </p:txBody>
      </p:sp>
      <p:sp>
        <p:nvSpPr>
          <p:cNvPr id="8" name="Content Placeholder 7"/>
          <p:cNvSpPr>
            <a:spLocks noGrp="1"/>
          </p:cNvSpPr>
          <p:nvPr>
            <p:ph idx="1"/>
          </p:nvPr>
        </p:nvSpPr>
        <p:spPr>
          <a:xfrm>
            <a:off x="179512" y="1127502"/>
            <a:ext cx="8784976" cy="5397842"/>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OpenCL</a:t>
            </a:r>
          </a:p>
          <a:p>
            <a:pPr>
              <a:lnSpc>
                <a:spcPct val="110000"/>
              </a:lnSpc>
            </a:pPr>
            <a:r>
              <a:rPr lang="en-GB" dirty="0">
                <a:solidFill>
                  <a:schemeClr val="accent2"/>
                </a:solidFill>
              </a:rPr>
              <a:t>Procedure: </a:t>
            </a:r>
          </a:p>
          <a:p>
            <a:pPr lvl="1">
              <a:lnSpc>
                <a:spcPct val="110000"/>
              </a:lnSpc>
            </a:pPr>
            <a:r>
              <a:rPr lang="en-GB" dirty="0"/>
              <a:t>Start with a VADD program in C++ or Python</a:t>
            </a:r>
          </a:p>
          <a:p>
            <a:pPr lvl="1">
              <a:lnSpc>
                <a:spcPct val="110000"/>
              </a:lnSpc>
            </a:pPr>
            <a:r>
              <a:rPr lang="en-GB" dirty="0"/>
              <a:t>Add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Read back the final result and verify that it is correct</a:t>
            </a:r>
          </a:p>
          <a:p>
            <a:pPr lvl="1">
              <a:lnSpc>
                <a:spcPct val="110000"/>
              </a:lnSpc>
            </a:pPr>
            <a:r>
              <a:rPr lang="en-GB" dirty="0"/>
              <a:t>Compare the complexity of your host code to 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 host view of Working with kernels</a:t>
            </a:r>
          </a:p>
        </p:txBody>
      </p:sp>
      <p:sp>
        <p:nvSpPr>
          <p:cNvPr id="5" name="Text Placeholder 4"/>
          <p:cNvSpPr>
            <a:spLocks noGrp="1"/>
          </p:cNvSpPr>
          <p:nvPr>
            <p:ph type="body" idx="1"/>
          </p:nvPr>
        </p:nvSpPr>
        <p:spPr/>
        <p:txBody>
          <a:bodyPr/>
          <a:lstStyle/>
          <a:p>
            <a:r>
              <a:rPr lang="en-GB" dirty="0">
                <a:solidFill>
                  <a:schemeClr val="tx1"/>
                </a:solidFill>
              </a:rPr>
              <a:t>Review</a:t>
            </a:r>
          </a:p>
        </p:txBody>
      </p:sp>
    </p:spTree>
    <p:extLst>
      <p:ext uri="{BB962C8B-B14F-4D97-AF65-F5344CB8AC3E}">
        <p14:creationId xmlns:p14="http://schemas.microsoft.com/office/powerpoint/2010/main" val="4201314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Working with Kernels (C++)</a:t>
            </a:r>
          </a:p>
        </p:txBody>
      </p:sp>
      <p:sp>
        <p:nvSpPr>
          <p:cNvPr id="5" name="Content Placeholder 4"/>
          <p:cNvSpPr>
            <a:spLocks noGrp="1"/>
          </p:cNvSpPr>
          <p:nvPr>
            <p:ph idx="1"/>
          </p:nvPr>
        </p:nvSpPr>
        <p:spPr>
          <a:xfrm>
            <a:off x="179512" y="1600200"/>
            <a:ext cx="8784976" cy="4997152"/>
          </a:xfrm>
        </p:spPr>
        <p:txBody>
          <a:bodyPr>
            <a:normAutofit fontScale="77500" lnSpcReduction="20000"/>
          </a:bodyPr>
          <a:lstStyle/>
          <a:p>
            <a:pPr>
              <a:lnSpc>
                <a:spcPct val="120000"/>
              </a:lnSpc>
            </a:pPr>
            <a:r>
              <a:rPr lang="en-GB" dirty="0"/>
              <a:t>The kernels are where all the action is in an OpenCL program.</a:t>
            </a:r>
          </a:p>
          <a:p>
            <a:pPr>
              <a:lnSpc>
                <a:spcPct val="120000"/>
              </a:lnSpc>
            </a:pPr>
            <a:r>
              <a:rPr lang="en-GB" dirty="0"/>
              <a:t>Steps to using kernels:</a:t>
            </a:r>
          </a:p>
          <a:p>
            <a:pPr marL="971550" lvl="1" indent="-514350">
              <a:lnSpc>
                <a:spcPct val="120000"/>
              </a:lnSpc>
              <a:buFont typeface="+mj-lt"/>
              <a:buAutoNum type="arabicPeriod"/>
            </a:pPr>
            <a:r>
              <a:rPr lang="en-GB" dirty="0"/>
              <a:t>Load kernel source code into a </a:t>
            </a:r>
            <a:r>
              <a:rPr lang="en-GB" dirty="0">
                <a:solidFill>
                  <a:schemeClr val="accent6"/>
                </a:solidFill>
              </a:rPr>
              <a:t>program object</a:t>
            </a:r>
            <a:r>
              <a:rPr lang="en-GB" dirty="0">
                <a:solidFill>
                  <a:schemeClr val="accent3"/>
                </a:solidFill>
              </a:rPr>
              <a:t> </a:t>
            </a:r>
            <a:r>
              <a:rPr lang="en-GB" dirty="0"/>
              <a:t>from a file</a:t>
            </a:r>
          </a:p>
          <a:p>
            <a:pPr marL="971550" lvl="1" indent="-514350">
              <a:lnSpc>
                <a:spcPct val="120000"/>
              </a:lnSpc>
              <a:buFont typeface="+mj-lt"/>
              <a:buAutoNum type="arabicPeriod"/>
            </a:pPr>
            <a:r>
              <a:rPr lang="en-GB" dirty="0"/>
              <a:t>Make a </a:t>
            </a:r>
            <a:r>
              <a:rPr lang="en-GB" dirty="0">
                <a:solidFill>
                  <a:schemeClr val="accent6"/>
                </a:solidFill>
              </a:rPr>
              <a:t>kernel </a:t>
            </a:r>
            <a:r>
              <a:rPr lang="en-GB" dirty="0" err="1">
                <a:solidFill>
                  <a:schemeClr val="accent6"/>
                </a:solidFill>
              </a:rPr>
              <a:t>functor</a:t>
            </a:r>
            <a:r>
              <a:rPr lang="en-GB" dirty="0">
                <a:solidFill>
                  <a:schemeClr val="accent6"/>
                </a:solidFill>
              </a:rPr>
              <a:t> </a:t>
            </a:r>
            <a:r>
              <a:rPr lang="en-GB" dirty="0"/>
              <a:t>from a function within the program</a:t>
            </a:r>
          </a:p>
          <a:p>
            <a:pPr marL="971550" lvl="1" indent="-514350">
              <a:lnSpc>
                <a:spcPct val="120000"/>
              </a:lnSpc>
              <a:buFont typeface="+mj-lt"/>
              <a:buAutoNum type="arabicPeriod"/>
            </a:pPr>
            <a:r>
              <a:rPr lang="en-GB" dirty="0"/>
              <a:t>Initialize device memory</a:t>
            </a:r>
          </a:p>
          <a:p>
            <a:pPr marL="971550" lvl="1" indent="-514350">
              <a:lnSpc>
                <a:spcPct val="120000"/>
              </a:lnSpc>
              <a:buFont typeface="+mj-lt"/>
              <a:buAutoNum type="arabicPeriod"/>
            </a:pPr>
            <a:r>
              <a:rPr lang="en-GB" dirty="0"/>
              <a:t>Call the kernel </a:t>
            </a:r>
            <a:r>
              <a:rPr lang="en-GB" dirty="0" err="1"/>
              <a:t>functor</a:t>
            </a:r>
            <a:r>
              <a:rPr lang="en-GB" dirty="0"/>
              <a:t>, specifying memory objects and global/local sizes</a:t>
            </a:r>
          </a:p>
          <a:p>
            <a:pPr marL="971550" lvl="1" indent="-514350">
              <a:lnSpc>
                <a:spcPct val="120000"/>
              </a:lnSpc>
              <a:buFont typeface="+mj-lt"/>
              <a:buAutoNum type="arabicPeriod"/>
            </a:pPr>
            <a:r>
              <a:rPr lang="en-GB" dirty="0"/>
              <a:t>Read results back from the device</a:t>
            </a:r>
          </a:p>
          <a:p>
            <a:pPr>
              <a:lnSpc>
                <a:spcPct val="120000"/>
              </a:lnSpc>
            </a:pPr>
            <a:r>
              <a:rPr lang="en-GB" dirty="0"/>
              <a:t>Note the kernel function argument list must match the kernel definition on the host.</a:t>
            </a:r>
          </a:p>
        </p:txBody>
      </p:sp>
    </p:spTree>
    <p:extLst>
      <p:ext uri="{BB962C8B-B14F-4D97-AF65-F5344CB8AC3E}">
        <p14:creationId xmlns:p14="http://schemas.microsoft.com/office/powerpoint/2010/main" val="633606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a:t>
            </a:r>
          </a:p>
        </p:txBody>
      </p:sp>
      <p:sp>
        <p:nvSpPr>
          <p:cNvPr id="3" name="Content Placeholder 2"/>
          <p:cNvSpPr>
            <a:spLocks noGrp="1"/>
          </p:cNvSpPr>
          <p:nvPr>
            <p:ph idx="1"/>
          </p:nvPr>
        </p:nvSpPr>
        <p:spPr>
          <a:xfrm>
            <a:off x="107504" y="1052736"/>
            <a:ext cx="8856984" cy="5472608"/>
          </a:xfrm>
        </p:spPr>
        <p:txBody>
          <a:bodyPr>
            <a:normAutofit fontScale="70000" lnSpcReduction="20000"/>
          </a:bodyPr>
          <a:lstStyle/>
          <a:p>
            <a:r>
              <a:rPr lang="en-GB" dirty="0"/>
              <a:t>Kernel code can be a string in the host code (toy codes)</a:t>
            </a:r>
          </a:p>
          <a:p>
            <a:r>
              <a:rPr lang="en-GB" dirty="0"/>
              <a:t>Or the kernel code can be loaded from a file (real codes)</a:t>
            </a:r>
          </a:p>
          <a:p>
            <a:endParaRPr lang="en-GB" dirty="0"/>
          </a:p>
          <a:p>
            <a:r>
              <a:rPr lang="en-GB" dirty="0"/>
              <a:t>Compile for the default devices within the default context</a:t>
            </a:r>
          </a:p>
          <a:p>
            <a:pPr lvl="1">
              <a:buNone/>
            </a:pPr>
            <a:endParaRPr lang="en-GB" dirty="0">
              <a:latin typeface="Courier New Bold"/>
            </a:endParaRPr>
          </a:p>
          <a:p>
            <a:pPr lvl="1">
              <a:buNone/>
            </a:pPr>
            <a:r>
              <a:rPr lang="en-GB" dirty="0" err="1">
                <a:latin typeface="Courier New Bold"/>
              </a:rPr>
              <a:t>program.build</a:t>
            </a:r>
            <a:r>
              <a:rPr lang="en-GB" dirty="0">
                <a:latin typeface="Courier New Bold"/>
              </a:rPr>
              <a:t>();</a:t>
            </a:r>
          </a:p>
          <a:p>
            <a:endParaRPr lang="en-GB" dirty="0"/>
          </a:p>
          <a:p>
            <a:endParaRPr lang="en-GB" dirty="0"/>
          </a:p>
          <a:p>
            <a:endParaRPr lang="en-GB" dirty="0"/>
          </a:p>
          <a:p>
            <a:r>
              <a:rPr lang="en-GB" dirty="0"/>
              <a:t>Define the kernel </a:t>
            </a:r>
            <a:r>
              <a:rPr lang="en-GB" dirty="0" err="1"/>
              <a:t>functor</a:t>
            </a:r>
            <a:r>
              <a:rPr lang="en-GB" dirty="0"/>
              <a:t> from a function within the program – allows us to ‘call’ the kernel to </a:t>
            </a:r>
            <a:r>
              <a:rPr lang="en-GB" dirty="0" err="1"/>
              <a:t>enqueue</a:t>
            </a:r>
            <a:r>
              <a:rPr lang="en-GB" dirty="0"/>
              <a:t> it</a:t>
            </a:r>
          </a:p>
          <a:p>
            <a:pPr lvl="1">
              <a:buNone/>
            </a:pPr>
            <a:endParaRPr lang="en-GB" dirty="0">
              <a:solidFill>
                <a:schemeClr val="accent2"/>
              </a:solidFill>
              <a:latin typeface="Courier New Bold"/>
            </a:endParaRPr>
          </a:p>
          <a:p>
            <a:pPr lvl="1">
              <a:buNone/>
            </a:pPr>
            <a:r>
              <a:rPr lang="en-GB" dirty="0">
                <a:solidFill>
                  <a:schemeClr val="accent3"/>
                </a:solidFill>
                <a:latin typeface="Courier New Bold"/>
              </a:rPr>
              <a:t>cl::</a:t>
            </a:r>
            <a:r>
              <a:rPr lang="en-GB" dirty="0" err="1">
                <a:solidFill>
                  <a:schemeClr val="accent3"/>
                </a:solidFill>
                <a:latin typeface="Courier New Bold"/>
              </a:rPr>
              <a:t>make_kernel</a:t>
            </a:r>
            <a:endParaRPr lang="en-GB" dirty="0">
              <a:solidFill>
                <a:schemeClr val="accent3"/>
              </a:solidFill>
              <a:latin typeface="Courier New Bold"/>
            </a:endParaRPr>
          </a:p>
          <a:p>
            <a:pPr lvl="1">
              <a:buNone/>
            </a:pPr>
            <a:r>
              <a:rPr lang="en-GB" dirty="0">
                <a:latin typeface="Courier New Bold"/>
              </a:rPr>
              <a:t>&lt;cl::Buffer, cl::Buffer, cl::Buffer, </a:t>
            </a:r>
            <a:r>
              <a:rPr lang="en-GB" dirty="0" err="1">
                <a:latin typeface="Courier New Bold"/>
              </a:rPr>
              <a:t>int</a:t>
            </a:r>
            <a:r>
              <a:rPr lang="en-GB" dirty="0">
                <a:latin typeface="Courier New Bold"/>
              </a:rPr>
              <a:t>&gt; </a:t>
            </a:r>
            <a:r>
              <a:rPr lang="en-GB" dirty="0" err="1">
                <a:latin typeface="Courier New Bold"/>
              </a:rPr>
              <a:t>vadd</a:t>
            </a:r>
            <a:r>
              <a:rPr lang="en-GB" dirty="0">
                <a:latin typeface="Courier New Bold"/>
              </a:rPr>
              <a:t>(program, "</a:t>
            </a:r>
            <a:r>
              <a:rPr lang="en-GB" dirty="0" err="1">
                <a:latin typeface="Courier New Bold"/>
              </a:rPr>
              <a:t>vadd</a:t>
            </a:r>
            <a:r>
              <a:rPr lang="en-GB" dirty="0">
                <a:latin typeface="Courier New Bold"/>
              </a:rPr>
              <a:t>");</a:t>
            </a:r>
          </a:p>
          <a:p>
            <a:endParaRPr lang="en-GB" dirty="0"/>
          </a:p>
        </p:txBody>
      </p:sp>
      <p:sp>
        <p:nvSpPr>
          <p:cNvPr id="4" name="TextBox 3"/>
          <p:cNvSpPr txBox="1"/>
          <p:nvPr/>
        </p:nvSpPr>
        <p:spPr>
          <a:xfrm>
            <a:off x="3851920" y="2924944"/>
            <a:ext cx="4932040" cy="1323439"/>
          </a:xfrm>
          <a:prstGeom prst="rect">
            <a:avLst/>
          </a:prstGeom>
          <a:noFill/>
        </p:spPr>
        <p:txBody>
          <a:bodyPr wrap="square" rtlCol="0">
            <a:spAutoFit/>
          </a:bodyPr>
          <a:lstStyle/>
          <a:p>
            <a:r>
              <a:rPr lang="en-GB" sz="1600" dirty="0">
                <a:solidFill>
                  <a:schemeClr val="accent1"/>
                </a:solidFill>
              </a:rPr>
              <a:t>The build step can be carried out by specifying </a:t>
            </a:r>
            <a:r>
              <a:rPr lang="en-GB" sz="1600" i="1" dirty="0">
                <a:solidFill>
                  <a:schemeClr val="accent1"/>
                </a:solidFill>
              </a:rPr>
              <a:t>true</a:t>
            </a:r>
            <a:r>
              <a:rPr lang="en-GB" sz="1600" dirty="0">
                <a:solidFill>
                  <a:schemeClr val="accent1"/>
                </a:solidFill>
              </a:rPr>
              <a:t> in the program constructor. If you need to specify build flags you must specify </a:t>
            </a:r>
            <a:r>
              <a:rPr lang="en-GB" sz="1600" i="1" dirty="0">
                <a:solidFill>
                  <a:schemeClr val="accent1"/>
                </a:solidFill>
              </a:rPr>
              <a:t>false</a:t>
            </a:r>
            <a:r>
              <a:rPr lang="en-GB" sz="1600" dirty="0">
                <a:solidFill>
                  <a:schemeClr val="accent1"/>
                </a:solidFill>
              </a:rPr>
              <a:t> in the constructor and use this method instead.</a:t>
            </a:r>
          </a:p>
          <a:p>
            <a:endParaRPr lang="en-GB" sz="1600" dirty="0">
              <a:solidFill>
                <a:schemeClr val="accent1"/>
              </a:solidFill>
            </a:endParaRPr>
          </a:p>
        </p:txBody>
      </p:sp>
    </p:spTree>
    <p:extLst>
      <p:ext uri="{BB962C8B-B14F-4D97-AF65-F5344CB8AC3E}">
        <p14:creationId xmlns:p14="http://schemas.microsoft.com/office/powerpoint/2010/main" val="122902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9036496" cy="5472608"/>
          </a:xfrm>
        </p:spPr>
        <p:txBody>
          <a:bodyPr>
            <a:normAutofit/>
          </a:bodyPr>
          <a:lstStyle/>
          <a:p>
            <a:r>
              <a:rPr lang="en-GB" dirty="0"/>
              <a:t>If you want to query information about a kernel, you will need to create a kernel object too:</a:t>
            </a:r>
          </a:p>
          <a:p>
            <a:pPr lvl="1">
              <a:buNone/>
            </a:pPr>
            <a:endParaRPr lang="en-GB"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endParaRPr lang="en-GB" dirty="0">
              <a:latin typeface="Courier New Bold"/>
            </a:endParaRPr>
          </a:p>
          <a:p>
            <a:r>
              <a:rPr lang="en-GB" sz="2800" dirty="0"/>
              <a:t>Get the default size of local dimension (i.e. the size of a Work-Group)</a:t>
            </a:r>
          </a:p>
          <a:p>
            <a:pPr marL="457200" lvl="1" indent="0">
              <a:buNone/>
            </a:pPr>
            <a:endParaRPr lang="en-GB" sz="20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&gt;(cl::</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351782"/>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300608"/>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1763688" y="6165304"/>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256"/>
            <a:ext cx="8928992" cy="1143000"/>
          </a:xfrm>
        </p:spPr>
        <p:txBody>
          <a:bodyPr>
            <a:normAutofit/>
          </a:bodyPr>
          <a:lstStyle/>
          <a:p>
            <a:r>
              <a:rPr lang="en-GB" sz="3600" dirty="0"/>
              <a:t>Associate with </a:t>
            </a:r>
            <a:r>
              <a:rPr lang="en-GB" sz="3600" dirty="0" err="1"/>
              <a:t>args</a:t>
            </a:r>
            <a:r>
              <a:rPr lang="en-GB" sz="3600" dirty="0"/>
              <a:t> and </a:t>
            </a:r>
            <a:r>
              <a:rPr lang="en-GB" sz="3600" dirty="0" err="1"/>
              <a:t>enqueue</a:t>
            </a:r>
            <a:r>
              <a:rPr lang="en-GB" sz="3600" dirty="0"/>
              <a:t> kernel</a:t>
            </a:r>
          </a:p>
        </p:txBody>
      </p:sp>
      <p:sp>
        <p:nvSpPr>
          <p:cNvPr id="3" name="Content Placeholder 2"/>
          <p:cNvSpPr>
            <a:spLocks noGrp="1"/>
          </p:cNvSpPr>
          <p:nvPr>
            <p:ph idx="1"/>
          </p:nvPr>
        </p:nvSpPr>
        <p:spPr>
          <a:xfrm>
            <a:off x="457200" y="1168152"/>
            <a:ext cx="8686800" cy="5069160"/>
          </a:xfrm>
        </p:spPr>
        <p:txBody>
          <a:bodyPr>
            <a:normAutofit/>
          </a:bodyPr>
          <a:lstStyle/>
          <a:p>
            <a:endParaRPr lang="en-GB" sz="2800" dirty="0"/>
          </a:p>
          <a:p>
            <a:r>
              <a:rPr lang="en-GB" sz="2800" dirty="0" err="1"/>
              <a:t>Enqueue</a:t>
            </a:r>
            <a:r>
              <a:rPr lang="en-GB" sz="2800" dirty="0"/>
              <a:t> the kernel for execution with buffer objects </a:t>
            </a:r>
            <a:r>
              <a:rPr lang="en-GB" sz="2800" dirty="0" err="1">
                <a:latin typeface="Courier New Bold"/>
              </a:rPr>
              <a:t>d_a</a:t>
            </a:r>
            <a:r>
              <a:rPr lang="en-GB" sz="2800" dirty="0"/>
              <a:t>, </a:t>
            </a:r>
            <a:r>
              <a:rPr lang="en-GB" sz="2800" dirty="0" err="1">
                <a:latin typeface="Courier New Bold"/>
              </a:rPr>
              <a:t>d_b</a:t>
            </a:r>
            <a:r>
              <a:rPr lang="en-GB" sz="2800" dirty="0"/>
              <a:t> and </a:t>
            </a:r>
            <a:r>
              <a:rPr lang="en-GB" sz="2800" dirty="0" err="1">
                <a:latin typeface="Courier New Bold"/>
              </a:rPr>
              <a:t>d_c</a:t>
            </a:r>
            <a:r>
              <a:rPr lang="en-GB" sz="2800" dirty="0"/>
              <a:t> and their length, </a:t>
            </a:r>
            <a:r>
              <a:rPr lang="en-GB" sz="2800" dirty="0">
                <a:latin typeface="Courier New Bold"/>
              </a:rPr>
              <a:t>count</a:t>
            </a:r>
            <a:r>
              <a:rPr lang="en-GB" sz="2800" dirty="0"/>
              <a:t>:</a:t>
            </a:r>
          </a:p>
          <a:p>
            <a:endParaRPr lang="en-GB" sz="2800" dirty="0"/>
          </a:p>
          <a:p>
            <a:pPr marL="457200" lvl="1" indent="0">
              <a:buNone/>
            </a:pPr>
            <a:endParaRPr lang="en-GB" sz="2000" dirty="0">
              <a:latin typeface="Courier New Bold"/>
            </a:endParaRPr>
          </a:p>
          <a:p>
            <a:pPr marL="457200" lvl="1" indent="0">
              <a:buNone/>
            </a:pPr>
            <a:r>
              <a:rPr lang="en-GB" sz="2000" dirty="0" err="1">
                <a:latin typeface="Courier New Bold"/>
              </a:rPr>
              <a:t>vadd</a:t>
            </a:r>
            <a:r>
              <a:rPr lang="en-GB" sz="2000" dirty="0">
                <a:latin typeface="Courier New Bold"/>
              </a:rPr>
              <a:t>(cl::</a:t>
            </a:r>
            <a:r>
              <a:rPr lang="en-GB" sz="2000" dirty="0" err="1">
                <a:latin typeface="Courier New Bold"/>
              </a:rPr>
              <a:t>EnqueueArgs</a:t>
            </a:r>
            <a:r>
              <a:rPr lang="en-GB" sz="2000" dirty="0">
                <a:latin typeface="Courier New Bold"/>
              </a:rPr>
              <a:t>(</a:t>
            </a:r>
          </a:p>
          <a:p>
            <a:pPr marL="457200" lvl="1" indent="0">
              <a:buNone/>
            </a:pPr>
            <a:r>
              <a:rPr lang="en-GB" sz="2000" dirty="0">
                <a:latin typeface="Courier New Bold"/>
              </a:rPr>
              <a:t>    queue, cl::</a:t>
            </a:r>
            <a:r>
              <a:rPr lang="en-GB" sz="2000" dirty="0" err="1">
                <a:latin typeface="Courier New Bold"/>
              </a:rPr>
              <a:t>NDRange</a:t>
            </a:r>
            <a:r>
              <a:rPr lang="en-GB" sz="2000" dirty="0">
                <a:latin typeface="Courier New Bold"/>
              </a:rPr>
              <a:t>(count), cl::</a:t>
            </a:r>
            <a:r>
              <a:rPr lang="en-GB" sz="2000" dirty="0" err="1">
                <a:latin typeface="Courier New Bold"/>
              </a:rPr>
              <a:t>NDRange</a:t>
            </a:r>
            <a:r>
              <a:rPr lang="en-GB" sz="2000" dirty="0">
                <a:latin typeface="Courier New Bold"/>
              </a:rPr>
              <a:t>(local)),</a:t>
            </a:r>
            <a:br>
              <a:rPr lang="en-GB" sz="2000" dirty="0">
                <a:latin typeface="Courier New Bold"/>
              </a:rPr>
            </a:br>
            <a:r>
              <a:rPr lang="en-GB" sz="2000" dirty="0">
                <a:latin typeface="Courier New Bold"/>
              </a:rPr>
              <a:t>    </a:t>
            </a:r>
            <a:r>
              <a:rPr lang="en-GB" sz="2000" dirty="0" err="1">
                <a:latin typeface="Courier New Bold"/>
              </a:rPr>
              <a:t>d_a</a:t>
            </a:r>
            <a:r>
              <a:rPr lang="en-GB" sz="2000" dirty="0">
                <a:latin typeface="Courier New Bold"/>
              </a:rPr>
              <a:t>, </a:t>
            </a:r>
            <a:r>
              <a:rPr lang="en-GB" sz="2000" dirty="0" err="1">
                <a:latin typeface="Courier New Bold"/>
              </a:rPr>
              <a:t>d_b</a:t>
            </a:r>
            <a:r>
              <a:rPr lang="en-GB" sz="2000" dirty="0">
                <a:latin typeface="Courier New Bold"/>
              </a:rPr>
              <a:t>, </a:t>
            </a:r>
            <a:r>
              <a:rPr lang="en-GB" sz="2000" dirty="0" err="1">
                <a:latin typeface="Courier New Bold"/>
              </a:rPr>
              <a:t>d_c</a:t>
            </a:r>
            <a:r>
              <a:rPr lang="en-GB" sz="2000" dirty="0">
                <a:latin typeface="Courier New Bold"/>
              </a:rPr>
              <a:t>, count);</a:t>
            </a:r>
          </a:p>
        </p:txBody>
      </p:sp>
      <p:sp>
        <p:nvSpPr>
          <p:cNvPr id="10" name="TextBox 9"/>
          <p:cNvSpPr txBox="1"/>
          <p:nvPr/>
        </p:nvSpPr>
        <p:spPr>
          <a:xfrm>
            <a:off x="3482298" y="2852936"/>
            <a:ext cx="5661702" cy="830997"/>
          </a:xfrm>
          <a:prstGeom prst="rect">
            <a:avLst/>
          </a:prstGeom>
          <a:noFill/>
        </p:spPr>
        <p:txBody>
          <a:bodyPr wrap="square" rtlCol="0">
            <a:spAutoFit/>
          </a:bodyPr>
          <a:lstStyle/>
          <a:p>
            <a:pPr algn="ctr"/>
            <a:r>
              <a:rPr lang="en-GB" sz="1600" dirty="0">
                <a:solidFill>
                  <a:schemeClr val="accent1"/>
                </a:solidFill>
              </a:rPr>
              <a:t>We can include any arguments from the </a:t>
            </a:r>
            <a:r>
              <a:rPr lang="en-GB" sz="1600" dirty="0" err="1">
                <a:solidFill>
                  <a:schemeClr val="accent1"/>
                </a:solidFill>
              </a:rPr>
              <a:t>clEnqueueNDRangeKernel</a:t>
            </a:r>
            <a:r>
              <a:rPr lang="en-GB" sz="1600" dirty="0">
                <a:solidFill>
                  <a:schemeClr val="accent1"/>
                </a:solidFill>
              </a:rPr>
              <a:t> function including Event wait lists (to be discussed later) and the command queue (optional)</a:t>
            </a:r>
          </a:p>
        </p:txBody>
      </p:sp>
      <p:cxnSp>
        <p:nvCxnSpPr>
          <p:cNvPr id="11" name="Straight Arrow Connector 10"/>
          <p:cNvCxnSpPr/>
          <p:nvPr/>
        </p:nvCxnSpPr>
        <p:spPr>
          <a:xfrm flipH="1">
            <a:off x="2411760" y="3356992"/>
            <a:ext cx="1080120" cy="576064"/>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592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Working with Kernels (Python)</a:t>
            </a:r>
          </a:p>
        </p:txBody>
      </p:sp>
      <p:sp>
        <p:nvSpPr>
          <p:cNvPr id="3" name="Content Placeholder 2"/>
          <p:cNvSpPr>
            <a:spLocks noGrp="1"/>
          </p:cNvSpPr>
          <p:nvPr>
            <p:ph idx="1"/>
          </p:nvPr>
        </p:nvSpPr>
        <p:spPr>
          <a:xfrm>
            <a:off x="251520" y="1600200"/>
            <a:ext cx="8712968" cy="4925144"/>
          </a:xfrm>
        </p:spPr>
        <p:txBody>
          <a:bodyPr>
            <a:normAutofit fontScale="92500" lnSpcReduction="10000"/>
          </a:bodyPr>
          <a:lstStyle/>
          <a:p>
            <a:r>
              <a:rPr lang="en-GB" dirty="0"/>
              <a:t>Kernel source string can be defined with three quote marks – no need to escape new lines:</a:t>
            </a:r>
          </a:p>
          <a:p>
            <a:pPr marL="457200" lvl="1" indent="0">
              <a:buNone/>
            </a:pPr>
            <a:r>
              <a:rPr lang="en-GB" dirty="0">
                <a:latin typeface="Courier New Bold"/>
              </a:rPr>
              <a:t>source = ‘‘‘</a:t>
            </a:r>
          </a:p>
          <a:p>
            <a:pPr marL="457200" lvl="1" indent="0">
              <a:buNone/>
            </a:pPr>
            <a:r>
              <a:rPr lang="en-GB" dirty="0">
                <a:latin typeface="Courier New Bold"/>
              </a:rPr>
              <a:t>	__kernel void </a:t>
            </a:r>
            <a:r>
              <a:rPr lang="en-GB" dirty="0" err="1">
                <a:latin typeface="Courier New Bold"/>
              </a:rPr>
              <a:t>func</a:t>
            </a:r>
            <a:r>
              <a:rPr lang="en-GB" dirty="0">
                <a:latin typeface="Courier New Bold"/>
              </a:rPr>
              <a:t>() {}</a:t>
            </a:r>
          </a:p>
          <a:p>
            <a:pPr marL="457200" lvl="1" indent="0">
              <a:buNone/>
            </a:pPr>
            <a:r>
              <a:rPr lang="en-GB" dirty="0">
                <a:latin typeface="Courier New Bold"/>
              </a:rPr>
              <a:t>’’’</a:t>
            </a:r>
          </a:p>
          <a:p>
            <a:r>
              <a:rPr lang="en-GB" dirty="0"/>
              <a:t>Or in a file and loaded at runtime:</a:t>
            </a:r>
          </a:p>
          <a:p>
            <a:pPr marL="457200" lvl="1" indent="0">
              <a:buNone/>
            </a:pPr>
            <a:r>
              <a:rPr lang="en-GB" dirty="0">
                <a:latin typeface="Courier New Bold"/>
              </a:rPr>
              <a:t>source = open(‘file.cl’).read()</a:t>
            </a:r>
          </a:p>
          <a:p>
            <a:r>
              <a:rPr lang="en-GB" dirty="0"/>
              <a:t>The program object is created and built:</a:t>
            </a:r>
          </a:p>
          <a:p>
            <a:pPr marL="457200" lvl="1" indent="0">
              <a:buNone/>
            </a:pPr>
            <a:r>
              <a:rPr lang="en-GB" dirty="0" err="1">
                <a:latin typeface="Courier New Bold"/>
              </a:rPr>
              <a:t>prg</a:t>
            </a:r>
            <a:r>
              <a:rPr lang="en-GB" dirty="0">
                <a:latin typeface="Courier New Bold"/>
              </a:rPr>
              <a:t> = </a:t>
            </a:r>
          </a:p>
          <a:p>
            <a:pPr marL="457200" lvl="1" indent="0">
              <a:buNone/>
            </a:pPr>
            <a:r>
              <a:rPr lang="en-GB" dirty="0" err="1">
                <a:latin typeface="Courier New Bold"/>
              </a:rPr>
              <a:t>pyopencl.Program</a:t>
            </a:r>
            <a:r>
              <a:rPr lang="en-GB" dirty="0">
                <a:latin typeface="Courier New Bold"/>
              </a:rPr>
              <a:t>(</a:t>
            </a:r>
            <a:r>
              <a:rPr lang="en-GB" dirty="0" err="1">
                <a:latin typeface="Courier New Bold"/>
              </a:rPr>
              <a:t>context,source</a:t>
            </a:r>
            <a:r>
              <a:rPr lang="en-GB" dirty="0">
                <a:latin typeface="Courier New Bold"/>
              </a:rPr>
              <a:t>).build()</a:t>
            </a:r>
          </a:p>
        </p:txBody>
      </p:sp>
    </p:spTree>
    <p:extLst>
      <p:ext uri="{BB962C8B-B14F-4D97-AF65-F5344CB8AC3E}">
        <p14:creationId xmlns:p14="http://schemas.microsoft.com/office/powerpoint/2010/main" val="2482383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Working with Kernels (Python)</a:t>
            </a:r>
          </a:p>
        </p:txBody>
      </p:sp>
      <p:sp>
        <p:nvSpPr>
          <p:cNvPr id="3" name="Content Placeholder 2"/>
          <p:cNvSpPr>
            <a:spLocks noGrp="1"/>
          </p:cNvSpPr>
          <p:nvPr>
            <p:ph idx="1"/>
          </p:nvPr>
        </p:nvSpPr>
        <p:spPr>
          <a:xfrm>
            <a:off x="457200" y="1600200"/>
            <a:ext cx="8229600" cy="5069160"/>
          </a:xfrm>
        </p:spPr>
        <p:txBody>
          <a:bodyPr>
            <a:normAutofit fontScale="92500" lnSpcReduction="20000"/>
          </a:bodyPr>
          <a:lstStyle/>
          <a:p>
            <a:r>
              <a:rPr lang="en-GB" dirty="0"/>
              <a:t>Kernels can be called as a method of the built program object; as in </a:t>
            </a:r>
          </a:p>
          <a:p>
            <a:pPr marL="0" indent="0">
              <a:buNone/>
            </a:pPr>
            <a:endParaRPr lang="en-GB" sz="1500" dirty="0"/>
          </a:p>
          <a:p>
            <a:pPr marL="0" indent="0" algn="ctr">
              <a:buNone/>
            </a:pPr>
            <a:r>
              <a:rPr lang="en-GB" b="1" dirty="0" err="1">
                <a:solidFill>
                  <a:schemeClr val="accent4"/>
                </a:solidFill>
                <a:latin typeface="Courier New Bold"/>
                <a:cs typeface="Courier New Bold"/>
              </a:rPr>
              <a:t>program.kernel</a:t>
            </a:r>
            <a:r>
              <a:rPr lang="en-GB" b="1" dirty="0">
                <a:solidFill>
                  <a:schemeClr val="accent4"/>
                </a:solidFill>
                <a:latin typeface="Courier New Bold"/>
                <a:cs typeface="Courier New Bold"/>
              </a:rPr>
              <a:t>(q, t, l, a)</a:t>
            </a:r>
          </a:p>
          <a:p>
            <a:endParaRPr lang="en-GB" dirty="0"/>
          </a:p>
          <a:p>
            <a:r>
              <a:rPr lang="en-GB" dirty="0"/>
              <a:t>The basic arguments to this call are:</a:t>
            </a:r>
          </a:p>
          <a:p>
            <a:pPr marL="803275" lvl="1" indent="-346075">
              <a:buFont typeface="+mj-lt"/>
              <a:buAutoNum type="arabicPeriod"/>
            </a:pPr>
            <a:r>
              <a:rPr lang="en-GB" dirty="0"/>
              <a:t> </a:t>
            </a:r>
            <a:r>
              <a:rPr lang="en-GB" b="1" dirty="0">
                <a:solidFill>
                  <a:srgbClr val="8064A2"/>
                </a:solidFill>
                <a:latin typeface="Courier New Bold"/>
                <a:cs typeface="Courier New Bold"/>
              </a:rPr>
              <a:t>q</a:t>
            </a:r>
            <a:r>
              <a:rPr lang="en-GB" dirty="0"/>
              <a:t> is the Command Queue</a:t>
            </a:r>
          </a:p>
          <a:p>
            <a:pPr marL="803275" lvl="1" indent="-346075">
              <a:buFont typeface="+mj-lt"/>
              <a:buAutoNum type="arabicPeriod"/>
            </a:pPr>
            <a:r>
              <a:rPr lang="en-GB" dirty="0"/>
              <a:t> </a:t>
            </a:r>
            <a:r>
              <a:rPr lang="en-GB" b="1" dirty="0">
                <a:solidFill>
                  <a:srgbClr val="8064A2"/>
                </a:solidFill>
                <a:latin typeface="Courier New Bold"/>
                <a:cs typeface="Courier New Bold"/>
              </a:rPr>
              <a:t>t</a:t>
            </a:r>
            <a:r>
              <a:rPr lang="en-GB" dirty="0"/>
              <a:t> is the Global size as a tuple:</a:t>
            </a:r>
            <a:br>
              <a:rPr lang="en-GB" dirty="0"/>
            </a:br>
            <a:r>
              <a:rPr lang="en-GB" dirty="0"/>
              <a:t> (x, ), (</a:t>
            </a:r>
            <a:r>
              <a:rPr lang="en-GB" dirty="0" err="1"/>
              <a:t>x,y</a:t>
            </a:r>
            <a:r>
              <a:rPr lang="en-GB" dirty="0"/>
              <a:t>), or (</a:t>
            </a:r>
            <a:r>
              <a:rPr lang="en-GB" dirty="0" err="1"/>
              <a:t>x,y,z</a:t>
            </a:r>
            <a:r>
              <a:rPr lang="en-GB" dirty="0"/>
              <a:t>)</a:t>
            </a:r>
          </a:p>
          <a:p>
            <a:pPr marL="803275" lvl="1" indent="-346075">
              <a:buFont typeface="+mj-lt"/>
              <a:buAutoNum type="arabicPeriod"/>
            </a:pPr>
            <a:r>
              <a:rPr lang="en-GB" dirty="0"/>
              <a:t> </a:t>
            </a:r>
            <a:r>
              <a:rPr lang="en-GB" b="1" dirty="0">
                <a:solidFill>
                  <a:srgbClr val="8064A2"/>
                </a:solidFill>
                <a:latin typeface="Courier New Bold"/>
                <a:cs typeface="Courier New Bold"/>
              </a:rPr>
              <a:t>l</a:t>
            </a:r>
            <a:r>
              <a:rPr lang="en-GB" dirty="0"/>
              <a:t> is the Local size as a tuple or None</a:t>
            </a:r>
          </a:p>
          <a:p>
            <a:pPr marL="803275" lvl="1" indent="-346075">
              <a:buFont typeface="+mj-lt"/>
              <a:buAutoNum type="arabicPeriod"/>
            </a:pPr>
            <a:r>
              <a:rPr lang="en-GB" dirty="0"/>
              <a:t> </a:t>
            </a:r>
            <a:r>
              <a:rPr lang="en-GB" b="1" dirty="0">
                <a:solidFill>
                  <a:srgbClr val="8064A2"/>
                </a:solidFill>
                <a:latin typeface="Courier New Bold"/>
                <a:cs typeface="Courier New Bold"/>
              </a:rPr>
              <a:t>a</a:t>
            </a:r>
            <a:r>
              <a:rPr lang="en-GB" dirty="0"/>
              <a:t> is the list of arguments to pass to the kernel</a:t>
            </a:r>
          </a:p>
          <a:p>
            <a:pPr marL="1258888" lvl="2" indent="-401638"/>
            <a:r>
              <a:rPr lang="en-GB" dirty="0"/>
              <a:t>Scalars must be type cast to </a:t>
            </a:r>
            <a:r>
              <a:rPr lang="en-GB" dirty="0" err="1"/>
              <a:t>numpy</a:t>
            </a:r>
            <a:r>
              <a:rPr lang="en-GB" dirty="0"/>
              <a:t> types; i.e. numpy.uint32(</a:t>
            </a:r>
            <a:r>
              <a:rPr lang="en-GB" dirty="0" err="1"/>
              <a:t>var</a:t>
            </a:r>
            <a:r>
              <a:rPr lang="en-GB" dirty="0"/>
              <a:t>), numpy.float32(</a:t>
            </a:r>
            <a:r>
              <a:rPr lang="en-GB" dirty="0" err="1"/>
              <a:t>var</a:t>
            </a:r>
            <a:r>
              <a:rPr lang="en-GB" dirty="0"/>
              <a:t>)</a:t>
            </a:r>
          </a:p>
        </p:txBody>
      </p:sp>
    </p:spTree>
    <p:extLst>
      <p:ext uri="{BB962C8B-B14F-4D97-AF65-F5344CB8AC3E}">
        <p14:creationId xmlns:p14="http://schemas.microsoft.com/office/powerpoint/2010/main" val="3357516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Working with Kernels (Python)</a:t>
            </a:r>
          </a:p>
        </p:txBody>
      </p:sp>
      <p:sp>
        <p:nvSpPr>
          <p:cNvPr id="3" name="Content Placeholder 2"/>
          <p:cNvSpPr>
            <a:spLocks noGrp="1"/>
          </p:cNvSpPr>
          <p:nvPr>
            <p:ph idx="1"/>
          </p:nvPr>
        </p:nvSpPr>
        <p:spPr>
          <a:xfrm>
            <a:off x="107504" y="1600200"/>
            <a:ext cx="8928992" cy="5141168"/>
          </a:xfrm>
        </p:spPr>
        <p:txBody>
          <a:bodyPr>
            <a:normAutofit fontScale="77500" lnSpcReduction="20000"/>
          </a:bodyPr>
          <a:lstStyle/>
          <a:p>
            <a:r>
              <a:rPr lang="en-GB" dirty="0"/>
              <a:t>Calling the kernel from within the program object calls </a:t>
            </a:r>
            <a:r>
              <a:rPr lang="en-GB" dirty="0" err="1">
                <a:solidFill>
                  <a:schemeClr val="accent4"/>
                </a:solidFill>
              </a:rPr>
              <a:t>clCreateKernel</a:t>
            </a:r>
            <a:r>
              <a:rPr lang="en-GB" dirty="0">
                <a:solidFill>
                  <a:schemeClr val="accent4"/>
                </a:solidFill>
              </a:rPr>
              <a:t>()</a:t>
            </a:r>
            <a:r>
              <a:rPr lang="en-GB" dirty="0"/>
              <a:t> from the C API</a:t>
            </a:r>
          </a:p>
          <a:p>
            <a:pPr lvl="1"/>
            <a:r>
              <a:rPr lang="en-GB" dirty="0"/>
              <a:t>I.e. calling </a:t>
            </a:r>
            <a:r>
              <a:rPr lang="en-GB" dirty="0" err="1">
                <a:solidFill>
                  <a:srgbClr val="8064A2"/>
                </a:solidFill>
              </a:rPr>
              <a:t>program.kernel</a:t>
            </a:r>
            <a:r>
              <a:rPr lang="en-GB" dirty="0">
                <a:solidFill>
                  <a:srgbClr val="8064A2"/>
                </a:solidFill>
              </a:rPr>
              <a:t>()</a:t>
            </a:r>
            <a:r>
              <a:rPr lang="en-GB" dirty="0"/>
              <a:t> creates the kernel object every time, which is unnecessary</a:t>
            </a:r>
          </a:p>
          <a:p>
            <a:pPr lvl="1"/>
            <a:endParaRPr lang="en-GB" dirty="0"/>
          </a:p>
          <a:p>
            <a:r>
              <a:rPr lang="en-GB" dirty="0"/>
              <a:t>Can pull out the kernel to stop this:</a:t>
            </a:r>
          </a:p>
          <a:p>
            <a:pPr marL="457200" lvl="1" indent="0">
              <a:buNone/>
            </a:pPr>
            <a:r>
              <a:rPr lang="en-GB" b="1" dirty="0">
                <a:solidFill>
                  <a:srgbClr val="8064A2"/>
                </a:solidFill>
                <a:latin typeface="Courier New Bold" panose="02070609020205020404" pitchFamily="49" charset="0"/>
                <a:cs typeface="Courier New Bold" panose="02070609020205020404" pitchFamily="49" charset="0"/>
              </a:rPr>
              <a:t>kernel = </a:t>
            </a:r>
            <a:r>
              <a:rPr lang="en-GB" b="1" dirty="0" err="1">
                <a:solidFill>
                  <a:srgbClr val="8064A2"/>
                </a:solidFill>
                <a:latin typeface="Courier New Bold" panose="02070609020205020404" pitchFamily="49" charset="0"/>
                <a:cs typeface="Courier New Bold" panose="02070609020205020404" pitchFamily="49" charset="0"/>
              </a:rPr>
              <a:t>program.kernel</a:t>
            </a:r>
            <a:endParaRPr lang="en-GB" b="1" dirty="0">
              <a:solidFill>
                <a:srgbClr val="8064A2"/>
              </a:solidFill>
              <a:latin typeface="Courier New Bold" panose="02070609020205020404" pitchFamily="49" charset="0"/>
              <a:cs typeface="Courier New Bold" panose="02070609020205020404" pitchFamily="49" charset="0"/>
            </a:endParaRPr>
          </a:p>
          <a:p>
            <a:pPr marL="457200" lvl="1" indent="0">
              <a:buNone/>
            </a:pPr>
            <a:endParaRPr lang="en-GB" b="1" dirty="0">
              <a:solidFill>
                <a:srgbClr val="8064A2"/>
              </a:solidFill>
              <a:latin typeface="Courier New Bold" panose="02070609020205020404" pitchFamily="49" charset="0"/>
              <a:cs typeface="Courier New Bold" panose="02070609020205020404" pitchFamily="49" charset="0"/>
            </a:endParaRPr>
          </a:p>
          <a:p>
            <a:r>
              <a:rPr lang="en-GB" dirty="0"/>
              <a:t>Specify the scalar arguments on the kernel object to save casting in the kernel execution call:</a:t>
            </a:r>
          </a:p>
          <a:p>
            <a:pPr marL="457200" lvl="1" indent="0">
              <a:buNone/>
            </a:pPr>
            <a:r>
              <a:rPr lang="en-GB" sz="2600" b="1" dirty="0" err="1">
                <a:solidFill>
                  <a:srgbClr val="8064A2"/>
                </a:solidFill>
                <a:latin typeface="Courier New Bold" panose="02070609020205020404" pitchFamily="49" charset="0"/>
                <a:cs typeface="Courier New Bold" panose="02070609020205020404" pitchFamily="49" charset="0"/>
              </a:rPr>
              <a:t>kernel.set_scalar_arg_dtypes</a:t>
            </a:r>
            <a:r>
              <a:rPr lang="en-GB" sz="2600" b="1" dirty="0">
                <a:solidFill>
                  <a:srgbClr val="8064A2"/>
                </a:solidFill>
                <a:latin typeface="Courier New Bold" panose="02070609020205020404" pitchFamily="49" charset="0"/>
                <a:cs typeface="Courier New Bold" panose="02070609020205020404" pitchFamily="49" charset="0"/>
              </a:rPr>
              <a:t>([list, of, </a:t>
            </a:r>
            <a:r>
              <a:rPr lang="en-GB" sz="2600" b="1" dirty="0" err="1">
                <a:solidFill>
                  <a:srgbClr val="8064A2"/>
                </a:solidFill>
                <a:latin typeface="Courier New Bold" panose="02070609020205020404" pitchFamily="49" charset="0"/>
                <a:cs typeface="Courier New Bold" panose="02070609020205020404" pitchFamily="49" charset="0"/>
              </a:rPr>
              <a:t>arg</a:t>
            </a:r>
            <a:r>
              <a:rPr lang="en-GB" sz="2600" b="1" dirty="0">
                <a:solidFill>
                  <a:srgbClr val="8064A2"/>
                </a:solidFill>
                <a:latin typeface="Courier New Bold" panose="02070609020205020404" pitchFamily="49" charset="0"/>
                <a:cs typeface="Courier New Bold" panose="02070609020205020404" pitchFamily="49" charset="0"/>
              </a:rPr>
              <a:t>, types])</a:t>
            </a:r>
          </a:p>
          <a:p>
            <a:pPr marL="457200" lvl="1" indent="0">
              <a:buNone/>
            </a:pPr>
            <a:endParaRPr lang="en-GB" sz="2400" b="1" dirty="0">
              <a:solidFill>
                <a:srgbClr val="8064A2"/>
              </a:solidFill>
              <a:latin typeface="Courier New Bold" panose="02070609020205020404" pitchFamily="49" charset="0"/>
              <a:cs typeface="Courier New Bold" panose="02070609020205020404" pitchFamily="49" charset="0"/>
            </a:endParaRPr>
          </a:p>
          <a:p>
            <a:pPr lvl="1"/>
            <a:r>
              <a:rPr lang="en-GB" dirty="0"/>
              <a:t>Buffer and local memory arguments should be set as None</a:t>
            </a:r>
          </a:p>
          <a:p>
            <a:pPr lvl="1"/>
            <a:r>
              <a:rPr lang="en-GB" dirty="0"/>
              <a:t>Scalar arguments could be numpy.float32, numpy.uint32, etc.</a:t>
            </a:r>
          </a:p>
        </p:txBody>
      </p:sp>
    </p:spTree>
    <p:extLst>
      <p:ext uri="{BB962C8B-B14F-4D97-AF65-F5344CB8AC3E}">
        <p14:creationId xmlns:p14="http://schemas.microsoft.com/office/powerpoint/2010/main" val="1143225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5: The D = A + B + C problem</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a:t>
            </a:r>
          </a:p>
          <a:p>
            <a:pPr lvl="1"/>
            <a:r>
              <a:rPr lang="en-US" dirty="0"/>
              <a:t>To verify that you understand how to control the </a:t>
            </a:r>
            <a:r>
              <a:rPr lang="en-US" dirty="0">
                <a:solidFill>
                  <a:schemeClr val="accent4"/>
                </a:solidFill>
              </a:rPr>
              <a:t>argument definitions </a:t>
            </a:r>
            <a:r>
              <a:rPr lang="en-US" dirty="0"/>
              <a:t>for a </a:t>
            </a:r>
            <a:r>
              <a:rPr lang="en-US" u="sng" dirty="0"/>
              <a:t>kernel</a:t>
            </a:r>
            <a:endParaRPr lang="en-US" dirty="0"/>
          </a:p>
          <a:p>
            <a:pPr lvl="1"/>
            <a:r>
              <a:rPr lang="en-US" dirty="0"/>
              <a:t>To verify that you understand the host/kernel interface</a:t>
            </a:r>
          </a:p>
          <a:p>
            <a:r>
              <a:rPr lang="en-GB" dirty="0">
                <a:solidFill>
                  <a:schemeClr val="accent2"/>
                </a:solidFill>
              </a:rPr>
              <a:t>Procedure: </a:t>
            </a:r>
          </a:p>
          <a:p>
            <a:pPr lvl="1"/>
            <a:r>
              <a:rPr lang="en-GB" dirty="0"/>
              <a:t>Start with a VADD program.  </a:t>
            </a:r>
          </a:p>
          <a:p>
            <a:pPr lvl="1"/>
            <a:r>
              <a:rPr lang="en-GB" dirty="0"/>
              <a:t>Modify the kernel so it adds three vectors together</a:t>
            </a:r>
          </a:p>
          <a:p>
            <a:pPr lvl="1"/>
            <a:r>
              <a:rPr lang="en-GB" dirty="0"/>
              <a:t>Modify the host code to define three vectors and associate them with relevant kernel arguments</a:t>
            </a:r>
          </a:p>
          <a:p>
            <a:pPr lvl="1"/>
            <a:r>
              <a:rPr lang="en-GB" dirty="0"/>
              <a:t>Read back the final result and verify that it is correct</a:t>
            </a:r>
          </a:p>
          <a:p>
            <a:r>
              <a:rPr lang="en-GB" dirty="0">
                <a:solidFill>
                  <a:schemeClr val="accent2"/>
                </a:solidFill>
              </a:rPr>
              <a:t>Expected output:</a:t>
            </a:r>
          </a:p>
          <a:p>
            <a:pPr lvl="1"/>
            <a:r>
              <a:rPr lang="en-GB" dirty="0"/>
              <a:t>Test your result and verify that it is correct.  Print a message to that effect on the screen</a:t>
            </a:r>
          </a:p>
        </p:txBody>
      </p:sp>
    </p:spTree>
    <p:extLst>
      <p:ext uri="{BB962C8B-B14F-4D97-AF65-F5344CB8AC3E}">
        <p14:creationId xmlns:p14="http://schemas.microsoft.com/office/powerpoint/2010/main" val="196932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Setting up with AMD GPU</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en-GB" dirty="0"/>
              <a:t>Install some required packages: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en-GB" dirty="0"/>
              <a:t>Download the driver from amd.com/drivers</a:t>
            </a:r>
          </a:p>
          <a:p>
            <a:pPr lvl="1"/>
            <a:r>
              <a:rPr lang="en-GB" dirty="0"/>
              <a:t>Select your GPU, OS, etc.</a:t>
            </a:r>
          </a:p>
          <a:p>
            <a:pPr lvl="1"/>
            <a:r>
              <a:rPr lang="en-GB" dirty="0"/>
              <a:t>Download the .zip</a:t>
            </a:r>
          </a:p>
          <a:p>
            <a:pPr lvl="1"/>
            <a:r>
              <a:rPr lang="en-GB" dirty="0"/>
              <a:t>Unpack this with unzip filename.zip</a:t>
            </a:r>
          </a:p>
          <a:p>
            <a:r>
              <a:rPr lang="en-GB" dirty="0"/>
              <a:t>Create the installer</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fglrx*.run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Ubuntu</a:t>
            </a:r>
            <a:r>
              <a:rPr lang="en-GB" b="1" dirty="0">
                <a:solidFill>
                  <a:schemeClr val="accent6">
                    <a:lumMod val="75000"/>
                  </a:schemeClr>
                </a:solidFill>
                <a:latin typeface="Courier New Bold"/>
                <a:cs typeface="Courier New Bold"/>
              </a:rPr>
              <a:t>/precise</a:t>
            </a:r>
          </a:p>
          <a:p>
            <a:r>
              <a:rPr lang="en-GB" dirty="0"/>
              <a:t>Install the drivers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en-GB" dirty="0"/>
              <a:t>Update your </a:t>
            </a:r>
            <a:r>
              <a:rPr lang="en-GB" dirty="0" err="1"/>
              <a:t>Xorg.conf</a:t>
            </a:r>
            <a:r>
              <a:rPr lang="en-GB" dirty="0"/>
              <a:t> file</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en-GB" dirty="0"/>
              <a:t>Reboot!</a:t>
            </a:r>
          </a:p>
          <a:p>
            <a:pPr lvl="1"/>
            <a:r>
              <a:rPr lang="en-GB" dirty="0"/>
              <a:t>Check all is working by running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747501" cy="307777"/>
          </a:xfrm>
          <a:prstGeom prst="rect">
            <a:avLst/>
          </a:prstGeom>
          <a:noFill/>
        </p:spPr>
        <p:txBody>
          <a:bodyPr wrap="none" rtlCol="0">
            <a:spAutoFit/>
          </a:bodyPr>
          <a:lstStyle/>
          <a:p>
            <a:r>
              <a:rPr lang="en-GB" sz="1400" dirty="0"/>
              <a:t>* </a:t>
            </a:r>
            <a:r>
              <a:rPr lang="en-GB" sz="1400" dirty="0" err="1"/>
              <a:t>Fglrx</a:t>
            </a:r>
            <a:r>
              <a:rPr lang="en-GB" sz="1400" dirty="0"/>
              <a:t> is the name of AMD’s graphics driver for the GPUs</a:t>
            </a:r>
          </a:p>
        </p:txBody>
      </p:sp>
    </p:spTree>
    <p:extLst>
      <p:ext uri="{BB962C8B-B14F-4D97-AF65-F5344CB8AC3E}">
        <p14:creationId xmlns:p14="http://schemas.microsoft.com/office/powerpoint/2010/main" val="41306411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5" name="Text Placeholder 4"/>
          <p:cNvSpPr>
            <a:spLocks noGrp="1"/>
          </p:cNvSpPr>
          <p:nvPr>
            <p:ph type="body" idx="1"/>
          </p:nvPr>
        </p:nvSpPr>
        <p:spPr>
          <a:xfrm>
            <a:off x="539552" y="2852936"/>
            <a:ext cx="7772400" cy="1500187"/>
          </a:xfrm>
        </p:spPr>
        <p:txBody>
          <a:bodyPr/>
          <a:lstStyle/>
          <a:p>
            <a:r>
              <a:rPr lang="zh-CN" altLang="en-US" dirty="0">
                <a:solidFill>
                  <a:schemeClr val="tx1"/>
                </a:solidFill>
              </a:rPr>
              <a:t>章节</a:t>
            </a:r>
            <a:r>
              <a:rPr lang="en-GB" dirty="0">
                <a:solidFill>
                  <a:schemeClr val="tx1"/>
                </a:solidFill>
              </a:rPr>
              <a:t> 5</a:t>
            </a:r>
          </a:p>
        </p:txBody>
      </p:sp>
    </p:spTree>
    <p:extLst>
      <p:ext uri="{BB962C8B-B14F-4D97-AF65-F5344CB8AC3E}">
        <p14:creationId xmlns:p14="http://schemas.microsoft.com/office/powerpoint/2010/main" val="13212391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are supported (#include etc.)</a:t>
            </a:r>
          </a:p>
          <a:p>
            <a:r>
              <a:rPr lang="en-GB" dirty="0"/>
              <a:t>Built-in data types</a:t>
            </a:r>
          </a:p>
          <a:p>
            <a:pPr lvl="1"/>
            <a:r>
              <a:rPr lang="en-GB" dirty="0"/>
              <a:t>Scalar and vector data types, pointers</a:t>
            </a:r>
          </a:p>
          <a:p>
            <a:pPr lvl="1"/>
            <a:r>
              <a:rPr lang="en-GB" dirty="0"/>
              <a:t>Data-type conversion functions:</a:t>
            </a:r>
          </a:p>
          <a:p>
            <a:pPr lvl="2"/>
            <a:r>
              <a:rPr lang="en-GB" dirty="0" err="1"/>
              <a:t>convert_type</a:t>
            </a:r>
            <a:r>
              <a:rPr lang="en-GB" dirty="0"/>
              <a:t>&lt;_sat&gt;&lt;_</a:t>
            </a:r>
            <a:r>
              <a:rPr lang="en-GB" dirty="0" err="1"/>
              <a:t>roundingmode</a:t>
            </a:r>
            <a:r>
              <a:rPr lang="en-GB" dirty="0"/>
              <a:t>&gt; </a:t>
            </a:r>
          </a:p>
          <a:p>
            <a:pPr lvl="1"/>
            <a:r>
              <a:rPr lang="en-GB" dirty="0"/>
              <a:t>Image types:</a:t>
            </a:r>
          </a:p>
          <a:p>
            <a:pPr lvl="2"/>
            <a:r>
              <a:rPr lang="en-GB" dirty="0"/>
              <a:t>image2d_t, image3d_t and </a:t>
            </a:r>
            <a:r>
              <a:rPr lang="en-GB" dirty="0" err="1"/>
              <a:t>sampler_t</a:t>
            </a:r>
            <a:endParaRPr lang="en-GB" dirty="0"/>
          </a:p>
        </p:txBody>
      </p:sp>
    </p:spTree>
    <p:extLst>
      <p:ext uri="{BB962C8B-B14F-4D97-AF65-F5344CB8AC3E}">
        <p14:creationId xmlns:p14="http://schemas.microsoft.com/office/powerpoint/2010/main" val="24815855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fontScale="92500"/>
          </a:bodyPr>
          <a:lstStyle/>
          <a:p>
            <a:r>
              <a:rPr lang="en-GB" dirty="0"/>
              <a:t>Built-in functions — </a:t>
            </a:r>
            <a:r>
              <a:rPr lang="en-GB" b="1" i="1" dirty="0">
                <a:solidFill>
                  <a:schemeClr val="accent2"/>
                </a:solidFill>
              </a:rPr>
              <a:t>mandatory</a:t>
            </a:r>
          </a:p>
          <a:p>
            <a:pPr lvl="1"/>
            <a:r>
              <a:rPr lang="en-GB" dirty="0"/>
              <a:t>Work-Item functions, </a:t>
            </a:r>
            <a:r>
              <a:rPr lang="en-GB" dirty="0" err="1"/>
              <a:t>math.h</a:t>
            </a:r>
            <a:r>
              <a:rPr lang="en-GB" dirty="0"/>
              <a:t>, read and write image</a:t>
            </a:r>
          </a:p>
          <a:p>
            <a:pPr lvl="1"/>
            <a:r>
              <a:rPr lang="en-GB" dirty="0"/>
              <a:t>Relational, geometric functions, synchronization functions</a:t>
            </a:r>
          </a:p>
          <a:p>
            <a:pPr lvl="1"/>
            <a:r>
              <a:rPr lang="en-GB" dirty="0" err="1"/>
              <a:t>printf</a:t>
            </a:r>
            <a:r>
              <a:rPr lang="en-GB" dirty="0"/>
              <a:t> (v1.2 only, so not currently for NVIDIA GPUs)</a:t>
            </a:r>
          </a:p>
          <a:p>
            <a:r>
              <a:rPr lang="en-GB" dirty="0"/>
              <a:t>Built-in functions — </a:t>
            </a:r>
            <a:r>
              <a:rPr lang="en-GB" b="1" i="1" dirty="0">
                <a:solidFill>
                  <a:schemeClr val="accent4"/>
                </a:solidFill>
              </a:rPr>
              <a:t>optional</a:t>
            </a:r>
            <a:r>
              <a:rPr lang="en-GB" dirty="0">
                <a:solidFill>
                  <a:schemeClr val="accent4"/>
                </a:solidFill>
              </a:rPr>
              <a:t> (called “extensions”)</a:t>
            </a:r>
          </a:p>
          <a:p>
            <a:pPr lvl="1"/>
            <a:r>
              <a:rPr lang="en-GB" dirty="0"/>
              <a:t>Double precision, atomics to global and local memory</a:t>
            </a:r>
          </a:p>
          <a:p>
            <a:pPr lvl="1"/>
            <a:r>
              <a:rPr lang="en-GB" dirty="0"/>
              <a:t>Selection of rounding mode,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r>
              <a:rPr lang="en-GB" dirty="0"/>
              <a:t>Function qualifiers</a:t>
            </a:r>
          </a:p>
          <a:p>
            <a:pPr lvl="1"/>
            <a:r>
              <a:rPr lang="en-GB" b="1" dirty="0">
                <a:solidFill>
                  <a:schemeClr val="accent4">
                    <a:lumMod val="75000"/>
                  </a:schemeClr>
                </a:solidFill>
              </a:rPr>
              <a:t>__kernel</a:t>
            </a:r>
            <a:r>
              <a:rPr lang="en-GB" dirty="0"/>
              <a:t> qualifier declares a function as a kernel</a:t>
            </a:r>
          </a:p>
          <a:p>
            <a:pPr lvl="2"/>
            <a:r>
              <a:rPr lang="en-GB" dirty="0"/>
              <a:t>I.e. makes it visible to host code so it can be </a:t>
            </a:r>
            <a:r>
              <a:rPr lang="en-GB" dirty="0" err="1"/>
              <a:t>enqueued</a:t>
            </a:r>
            <a:endParaRPr lang="en-GB" dirty="0"/>
          </a:p>
          <a:p>
            <a:pPr lvl="1"/>
            <a:r>
              <a:rPr lang="en-GB" dirty="0"/>
              <a:t>Kernels can call other kernel-side functions</a:t>
            </a:r>
          </a:p>
          <a:p>
            <a:r>
              <a:rPr lang="en-GB" dirty="0"/>
              <a:t>Address space qualifiers</a:t>
            </a:r>
          </a:p>
          <a:p>
            <a:pPr lvl="1"/>
            <a:r>
              <a:rPr lang="en-GB" b="1" dirty="0">
                <a:solidFill>
                  <a:schemeClr val="accent4">
                    <a:lumMod val="75000"/>
                  </a:schemeClr>
                </a:solidFill>
              </a:rPr>
              <a:t>__global, __local, __constant, __private</a:t>
            </a:r>
          </a:p>
          <a:p>
            <a:pPr lvl="1"/>
            <a:r>
              <a:rPr lang="en-GB" dirty="0"/>
              <a:t>Pointer kernel arguments must be declared with an address space qualifier</a:t>
            </a:r>
          </a:p>
          <a:p>
            <a:r>
              <a:rPr lang="en-GB" dirty="0"/>
              <a:t>Work-item functions</a:t>
            </a:r>
          </a:p>
          <a:p>
            <a:pPr lvl="1"/>
            <a:r>
              <a:rPr lang="en-GB" dirty="0" err="1">
                <a:solidFill>
                  <a:schemeClr val="accent4">
                    <a:lumMod val="75000"/>
                  </a:schemeClr>
                </a:solidFill>
              </a:rPr>
              <a:t>get_work_dim</a:t>
            </a:r>
            <a:r>
              <a:rPr lang="en-GB" dirty="0">
                <a:solidFill>
                  <a:schemeClr val="accent4">
                    <a:lumMod val="75000"/>
                  </a:schemeClr>
                </a:solidFill>
              </a:rPr>
              <a:t>(),  </a:t>
            </a:r>
            <a:r>
              <a:rPr lang="en-GB" dirty="0" err="1">
                <a:solidFill>
                  <a:schemeClr val="accent4">
                    <a:lumMod val="75000"/>
                  </a:schemeClr>
                </a:solidFill>
              </a:rPr>
              <a:t>get_global_id</a:t>
            </a:r>
            <a:r>
              <a:rPr lang="en-GB" dirty="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a:t>
            </a:r>
          </a:p>
          <a:p>
            <a:r>
              <a:rPr lang="en-GB" dirty="0"/>
              <a:t>Synchronization functions</a:t>
            </a:r>
          </a:p>
          <a:p>
            <a:pPr lvl="1"/>
            <a:r>
              <a:rPr lang="en-GB" b="1" dirty="0">
                <a:solidFill>
                  <a:schemeClr val="accent1"/>
                </a:solidFill>
              </a:rPr>
              <a:t>Barriers</a:t>
            </a:r>
            <a:r>
              <a:rPr lang="en-GB" dirty="0"/>
              <a:t> - all work-items within a work-group must execute the barrier function before any work-item can continue</a:t>
            </a:r>
          </a:p>
          <a:p>
            <a:pPr lvl="1"/>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dirty="0"/>
              <a:t>-1</a:t>
            </a:r>
            <a:r>
              <a:rPr lang="en-GB" baseline="30000" dirty="0"/>
              <a:t>)</a:t>
            </a:r>
            <a:r>
              <a:rPr lang="pl-PL" dirty="0"/>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591418" cy="400110"/>
          </a:xfrm>
          <a:prstGeom prst="rect">
            <a:avLst/>
          </a:prstGeom>
          <a:noFill/>
        </p:spPr>
        <p:txBody>
          <a:bodyPr wrap="none" rtlCol="0">
            <a:spAutoFit/>
          </a:bodyPr>
          <a:lstStyle/>
          <a:p>
            <a:r>
              <a:rPr lang="en-GB" sz="2000" b="1" dirty="0">
                <a:solidFill>
                  <a:schemeClr val="accent1"/>
                </a:solidFill>
                <a:latin typeface="+mj-lt"/>
              </a:rPr>
              <a:t>We calculate C=AB, where all three matrices are </a:t>
            </a:r>
            <a:r>
              <a:rPr lang="en-GB" sz="2000" b="1" dirty="0" err="1">
                <a:solidFill>
                  <a:schemeClr val="accent1"/>
                </a:solidFill>
                <a:latin typeface="+mj-lt"/>
              </a:rPr>
              <a:t>NxN</a:t>
            </a:r>
            <a:endParaRPr lang="en-GB" sz="2000" b="1"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4095533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Intel® Xeon® CPU, E5649 @ 2.53GHz using the </a:t>
            </a:r>
            <a:r>
              <a:rPr lang="en-GB" sz="2000" dirty="0" err="1"/>
              <a:t>gcc</a:t>
            </a:r>
            <a:r>
              <a:rPr lang="en-GB" sz="2000" dirty="0"/>
              <a:t> compiler.</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with AMD CPU</a:t>
            </a:r>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en-GB" dirty="0"/>
              <a:t>Download the AMD APP SDK from their website</a:t>
            </a:r>
          </a:p>
          <a:p>
            <a:r>
              <a:rPr lang="en-GB" dirty="0"/>
              <a:t>Extract with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file.tar.gz</a:t>
            </a:r>
            <a:endParaRPr lang="en-GB" b="1" dirty="0">
              <a:solidFill>
                <a:schemeClr val="accent6">
                  <a:lumMod val="75000"/>
                </a:schemeClr>
              </a:solidFill>
              <a:latin typeface="Courier New Bold"/>
              <a:cs typeface="Courier New Bold"/>
            </a:endParaRPr>
          </a:p>
          <a:p>
            <a:r>
              <a:rPr lang="en-GB" dirty="0"/>
              <a:t>Install with</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en-GB" dirty="0"/>
              <a:t>Create symbolic links to the library and includes</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en-GB" dirty="0"/>
              <a:t>Update linker paths</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en-GB" dirty="0"/>
              <a:t>Reboot and run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en-GB" dirty="0"/>
              <a:t>Your CPU should be listed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107504" y="1700808"/>
            <a:ext cx="8928992" cy="4425355"/>
          </a:xfrm>
        </p:spPr>
        <p:txBody>
          <a:bodyPr>
            <a:noAutofit/>
          </a:bodyPr>
          <a:lstStyle/>
          <a:p>
            <a:pPr marL="0" indent="0">
              <a:buNone/>
            </a:pPr>
            <a:r>
              <a:rPr lang="en-GB" sz="2000" b="1" dirty="0">
                <a:solidFill>
                  <a:schemeClr val="accent2"/>
                </a:solidFill>
                <a:latin typeface="Courier"/>
                <a:cs typeface="Courier"/>
              </a:rPr>
              <a:t>void</a:t>
            </a:r>
            <a:r>
              <a:rPr lang="en-GB" sz="2000" b="1" dirty="0">
                <a:latin typeface="Courier"/>
                <a:cs typeface="Courier"/>
              </a:rPr>
              <a:t> </a:t>
            </a:r>
            <a:r>
              <a:rPr lang="en-GB" sz="2000" b="1" dirty="0" err="1">
                <a:solidFill>
                  <a:schemeClr val="tx2">
                    <a:lumMod val="75000"/>
                  </a:schemeClr>
                </a:solidFill>
                <a:latin typeface="Courier"/>
                <a:cs typeface="Courier"/>
              </a:rPr>
              <a:t>mat_mul</a:t>
            </a:r>
            <a:r>
              <a:rPr lang="en-GB" sz="2000" b="1" dirty="0">
                <a:latin typeface="Courier"/>
                <a:cs typeface="Courier"/>
              </a:rPr>
              <a:t>(</a:t>
            </a:r>
            <a:r>
              <a:rPr lang="en-GB" sz="2000" b="1" dirty="0" err="1">
                <a:solidFill>
                  <a:schemeClr val="accent2"/>
                </a:solidFill>
                <a:latin typeface="Courier"/>
                <a:cs typeface="Courier"/>
              </a:rPr>
              <a:t>int</a:t>
            </a:r>
            <a:r>
              <a:rPr lang="en-GB" sz="2000" b="1" dirty="0">
                <a:latin typeface="Courier"/>
                <a:cs typeface="Courier"/>
              </a:rPr>
              <a:t> N, </a:t>
            </a:r>
            <a:r>
              <a:rPr lang="en-GB" sz="2000" b="1" dirty="0">
                <a:solidFill>
                  <a:schemeClr val="accent2"/>
                </a:solidFill>
                <a:latin typeface="Courier"/>
                <a:cs typeface="Courier"/>
              </a:rPr>
              <a:t>float</a:t>
            </a:r>
            <a:r>
              <a:rPr lang="en-GB" sz="2000" b="1" dirty="0">
                <a:latin typeface="Courier"/>
                <a:cs typeface="Courier"/>
              </a:rPr>
              <a:t> *A, </a:t>
            </a:r>
            <a:r>
              <a:rPr lang="en-GB" sz="2000" b="1" dirty="0">
                <a:solidFill>
                  <a:schemeClr val="accent2"/>
                </a:solidFill>
                <a:latin typeface="Courier"/>
                <a:cs typeface="Courier"/>
              </a:rPr>
              <a:t>float</a:t>
            </a:r>
            <a:r>
              <a:rPr lang="en-GB" sz="2000" b="1" dirty="0">
                <a:latin typeface="Courier"/>
                <a:cs typeface="Courier"/>
              </a:rPr>
              <a:t> *B, </a:t>
            </a:r>
            <a:r>
              <a:rPr lang="en-GB" sz="2000" b="1" dirty="0">
                <a:solidFill>
                  <a:schemeClr val="accent2"/>
                </a:solidFill>
                <a:latin typeface="Courier"/>
                <a:cs typeface="Courier"/>
              </a:rPr>
              <a:t>float</a:t>
            </a:r>
            <a:r>
              <a:rPr lang="en-GB" sz="2000" b="1" dirty="0">
                <a:latin typeface="Courier"/>
                <a:cs typeface="Courier"/>
              </a:rPr>
              <a:t> *C)</a:t>
            </a:r>
          </a:p>
          <a:p>
            <a:pPr marL="0" indent="0">
              <a:buNone/>
            </a:pPr>
            <a:r>
              <a:rPr lang="en-GB" sz="2000" b="1" dirty="0">
                <a:latin typeface="Courier"/>
                <a:cs typeface="Courier"/>
              </a:rPr>
              <a:t>{</a:t>
            </a:r>
          </a:p>
          <a:p>
            <a:pPr marL="0" indent="0">
              <a:buNone/>
            </a:pPr>
            <a:r>
              <a:rPr lang="en-GB" sz="2000" b="1" dirty="0">
                <a:latin typeface="Courier"/>
                <a:cs typeface="Courier"/>
              </a:rPr>
              <a:t>    </a:t>
            </a:r>
            <a:r>
              <a:rPr lang="en-GB" sz="2000" b="1" dirty="0" err="1">
                <a:solidFill>
                  <a:schemeClr val="accent2"/>
                </a:solidFill>
                <a:latin typeface="Courier"/>
                <a:cs typeface="Courier"/>
              </a:rPr>
              <a:t>int</a:t>
            </a:r>
            <a:r>
              <a:rPr lang="en-GB" sz="2000" b="1" dirty="0">
                <a:solidFill>
                  <a:schemeClr val="accent2"/>
                </a:solidFill>
                <a:latin typeface="Courier"/>
                <a:cs typeface="Courier"/>
              </a:rPr>
              <a:t> </a:t>
            </a:r>
            <a:r>
              <a:rPr lang="en-GB" sz="2000" b="1" dirty="0" err="1">
                <a:latin typeface="Courier"/>
                <a:cs typeface="Courier"/>
              </a:rPr>
              <a:t>i</a:t>
            </a:r>
            <a:r>
              <a:rPr lang="en-GB" sz="2000" b="1" dirty="0">
                <a:latin typeface="Courier"/>
                <a:cs typeface="Courier"/>
              </a:rPr>
              <a:t>, j, k;</a:t>
            </a:r>
          </a:p>
          <a:p>
            <a:pPr marL="0" indent="0">
              <a:buNone/>
            </a:pPr>
            <a:r>
              <a:rPr lang="en-GB" sz="2000" b="1" dirty="0">
                <a:latin typeface="Courier"/>
                <a:cs typeface="Courier"/>
              </a:rPr>
              <a:t>    </a:t>
            </a:r>
            <a:r>
              <a:rPr lang="en-GB" sz="2000" b="1" dirty="0">
                <a:solidFill>
                  <a:schemeClr val="accent1"/>
                </a:solidFill>
                <a:latin typeface="Courier"/>
                <a:cs typeface="Courier"/>
              </a:rPr>
              <a:t>for</a:t>
            </a:r>
            <a:r>
              <a:rPr lang="en-GB" sz="2000" b="1" dirty="0">
                <a:latin typeface="Courier"/>
                <a:cs typeface="Courier"/>
              </a:rPr>
              <a:t> (i = 0; i &lt; N; i++) {</a:t>
            </a:r>
          </a:p>
          <a:p>
            <a:pPr marL="0" indent="0">
              <a:buNone/>
            </a:pPr>
            <a:r>
              <a:rPr lang="en-GB" sz="2000" b="1" dirty="0">
                <a:latin typeface="Courier"/>
                <a:cs typeface="Courier"/>
              </a:rPr>
              <a:t>        </a:t>
            </a:r>
            <a:r>
              <a:rPr lang="en-GB" sz="2000" b="1" dirty="0">
                <a:solidFill>
                  <a:schemeClr val="accent1"/>
                </a:solidFill>
                <a:latin typeface="Courier"/>
                <a:cs typeface="Courier"/>
              </a:rPr>
              <a:t>for</a:t>
            </a:r>
            <a:r>
              <a:rPr lang="en-GB" sz="2000" b="1" dirty="0">
                <a:latin typeface="Courier"/>
                <a:cs typeface="Courier"/>
              </a:rPr>
              <a:t> (j = 0; j &lt; N; j++) {</a:t>
            </a:r>
          </a:p>
          <a:p>
            <a:pPr marL="0" indent="0">
              <a:buNone/>
            </a:pPr>
            <a:r>
              <a:rPr lang="en-GB" sz="2000" b="1" dirty="0">
                <a:latin typeface="Courier"/>
                <a:cs typeface="Courier"/>
              </a:rPr>
              <a:t>            C[</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N+j</a:t>
            </a:r>
            <a:r>
              <a:rPr lang="en-GB" sz="2000" b="1" dirty="0">
                <a:latin typeface="Courier"/>
                <a:cs typeface="Courier"/>
              </a:rPr>
              <a:t>] = 0.0f;</a:t>
            </a:r>
          </a:p>
          <a:p>
            <a:pPr marL="0" indent="0">
              <a:buNone/>
            </a:pPr>
            <a:r>
              <a:rPr lang="en-GB" sz="2000" b="1" dirty="0">
                <a:latin typeface="Courier"/>
                <a:cs typeface="Courier"/>
              </a:rPr>
              <a:t>            </a:t>
            </a:r>
            <a:r>
              <a:rPr lang="en-GB" sz="2000" b="1" dirty="0">
                <a:solidFill>
                  <a:schemeClr val="accent1"/>
                </a:solidFill>
                <a:latin typeface="Courier"/>
                <a:cs typeface="Courier"/>
              </a:rPr>
              <a:t>for</a:t>
            </a:r>
            <a:r>
              <a:rPr lang="en-GB" sz="2000" b="1" dirty="0">
                <a:latin typeface="Courier"/>
                <a:cs typeface="Courier"/>
              </a:rPr>
              <a:t> (k = 0; k &lt; N; k++) { </a:t>
            </a:r>
          </a:p>
          <a:p>
            <a:pPr marL="0" indent="0">
              <a:buNone/>
            </a:pPr>
            <a:r>
              <a:rPr lang="en-GB" sz="2000" b="1" dirty="0">
                <a:solidFill>
                  <a:schemeClr val="tx1">
                    <a:lumMod val="85000"/>
                  </a:schemeClr>
                </a:solidFill>
                <a:latin typeface="Courier"/>
                <a:cs typeface="Courier"/>
              </a:rPr>
              <a:t>              // C(i, j) = sum(over k) A(</a:t>
            </a:r>
            <a:r>
              <a:rPr lang="en-GB" sz="2000" b="1" dirty="0" err="1">
                <a:solidFill>
                  <a:schemeClr val="tx1">
                    <a:lumMod val="85000"/>
                  </a:schemeClr>
                </a:solidFill>
                <a:latin typeface="Courier"/>
                <a:cs typeface="Courier"/>
              </a:rPr>
              <a:t>i,k</a:t>
            </a:r>
            <a:r>
              <a:rPr lang="en-GB" sz="2000" b="1" dirty="0">
                <a:solidFill>
                  <a:schemeClr val="tx1">
                    <a:lumMod val="85000"/>
                  </a:schemeClr>
                </a:solidFill>
                <a:latin typeface="Courier"/>
                <a:cs typeface="Courier"/>
              </a:rPr>
              <a:t>) * B(</a:t>
            </a:r>
            <a:r>
              <a:rPr lang="en-GB" sz="2000" b="1" dirty="0" err="1">
                <a:solidFill>
                  <a:schemeClr val="tx1">
                    <a:lumMod val="85000"/>
                  </a:schemeClr>
                </a:solidFill>
                <a:latin typeface="Courier"/>
                <a:cs typeface="Courier"/>
              </a:rPr>
              <a:t>k,j</a:t>
            </a:r>
            <a:r>
              <a:rPr lang="en-GB" sz="2000" b="1" dirty="0">
                <a:solidFill>
                  <a:schemeClr val="tx1">
                    <a:lumMod val="85000"/>
                  </a:schemeClr>
                </a:solidFill>
                <a:latin typeface="Courier"/>
                <a:cs typeface="Courier"/>
              </a:rPr>
              <a:t>)</a:t>
            </a:r>
          </a:p>
          <a:p>
            <a:pPr marL="0" indent="0">
              <a:buNone/>
            </a:pPr>
            <a:r>
              <a:rPr lang="en-GB" sz="2000" b="1" dirty="0">
                <a:latin typeface="Courier"/>
                <a:cs typeface="Courier"/>
              </a:rPr>
              <a:t>              C[</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N+j</a:t>
            </a:r>
            <a:r>
              <a:rPr lang="en-GB" sz="2000" b="1" dirty="0">
                <a:latin typeface="Courier"/>
                <a:cs typeface="Courier"/>
              </a:rPr>
              <a:t>] += A[</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N+k</a:t>
            </a:r>
            <a:r>
              <a:rPr lang="en-GB" sz="2000" b="1" dirty="0">
                <a:latin typeface="Courier"/>
                <a:cs typeface="Courier"/>
              </a:rPr>
              <a:t>] * B[k*</a:t>
            </a:r>
            <a:r>
              <a:rPr lang="en-GB" sz="2000" b="1" dirty="0" err="1">
                <a:latin typeface="Courier"/>
                <a:cs typeface="Courier"/>
              </a:rPr>
              <a:t>N+j</a:t>
            </a:r>
            <a:r>
              <a:rPr lang="en-GB" sz="2000" b="1" dirty="0">
                <a:latin typeface="Courier"/>
                <a:cs typeface="Courier"/>
              </a:rPr>
              <a:t>];</a:t>
            </a:r>
          </a:p>
          <a:p>
            <a:pPr marL="0" indent="0">
              <a:buNone/>
            </a:pPr>
            <a:r>
              <a:rPr lang="en-GB" sz="2000" b="1" dirty="0">
                <a:latin typeface="Courier"/>
                <a:cs typeface="Courier"/>
              </a:rPr>
              <a:t>            }</a:t>
            </a:r>
          </a:p>
          <a:p>
            <a:pPr marL="0" indent="0">
              <a:buNone/>
            </a:pPr>
            <a:r>
              <a:rPr lang="en-GB" sz="2000" b="1" dirty="0">
                <a:latin typeface="Courier"/>
                <a:cs typeface="Courier"/>
              </a:rPr>
              <a:t>        }</a:t>
            </a:r>
          </a:p>
          <a:p>
            <a:pPr marL="0" indent="0">
              <a:buNone/>
            </a:pPr>
            <a:r>
              <a:rPr lang="en-GB" sz="2000" b="1" dirty="0">
                <a:latin typeface="Courier"/>
                <a:cs typeface="Courier"/>
              </a:rPr>
              <a:t>    }</a:t>
            </a:r>
          </a:p>
          <a:p>
            <a:pPr marL="0" indent="0">
              <a:buNone/>
            </a:pPr>
            <a:r>
              <a:rPr lang="en-GB" sz="2000" b="1" dirty="0">
                <a:latin typeface="Courier"/>
                <a:cs typeface="Courier"/>
              </a:rPr>
              <a:t>}</a:t>
            </a:r>
          </a:p>
        </p:txBody>
      </p:sp>
      <p:sp>
        <p:nvSpPr>
          <p:cNvPr id="4" name="TextBox 3"/>
          <p:cNvSpPr txBox="1"/>
          <p:nvPr/>
        </p:nvSpPr>
        <p:spPr>
          <a:xfrm>
            <a:off x="1475656" y="5940569"/>
            <a:ext cx="6796604" cy="584775"/>
          </a:xfrm>
          <a:prstGeom prst="rect">
            <a:avLst/>
          </a:prstGeom>
          <a:noFill/>
        </p:spPr>
        <p:txBody>
          <a:bodyPr wrap="none" rtlCol="0">
            <a:spAutoFit/>
          </a:bodyPr>
          <a:lstStyle/>
          <a:p>
            <a:r>
              <a:rPr lang="en-GB" sz="3200" dirty="0">
                <a:solidFill>
                  <a:schemeClr val="accent3"/>
                </a:solidFill>
                <a:latin typeface="+mj-lt"/>
              </a:rPr>
              <a:t>We turn this into an OpenCL kernel!</a:t>
            </a:r>
          </a:p>
        </p:txBody>
      </p:sp>
    </p:spTree>
    <p:extLst>
      <p:ext uri="{BB962C8B-B14F-4D97-AF65-F5344CB8AC3E}">
        <p14:creationId xmlns:p14="http://schemas.microsoft.com/office/powerpoint/2010/main" val="4227576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3" name="Content Placeholder 2"/>
          <p:cNvSpPr>
            <a:spLocks noGrp="1"/>
          </p:cNvSpPr>
          <p:nvPr>
            <p:ph idx="1"/>
          </p:nvPr>
        </p:nvSpPr>
        <p:spPr>
          <a:xfrm>
            <a:off x="107504" y="1700808"/>
            <a:ext cx="9036496" cy="4425355"/>
          </a:xfrm>
        </p:spPr>
        <p:txBody>
          <a:bodyPr>
            <a:normAutofit fontScale="700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 </a:t>
            </a:r>
            <a:r>
              <a:rPr lang="en-GB" b="1" dirty="0">
                <a:solidFill>
                  <a:schemeClr val="accent2"/>
                </a:solidFill>
                <a:latin typeface="Courier New Bold"/>
              </a:rPr>
              <a:t>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a:t>
            </a:r>
            <a:r>
              <a:rPr lang="en-GB" b="1" dirty="0">
                <a:solidFill>
                  <a:schemeClr val="tx1">
                    <a:lumMod val="85000"/>
                  </a:schemeClr>
                </a:solidFill>
                <a:latin typeface="Courier New Bold"/>
              </a:rPr>
              <a:t>//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endParaRPr lang="en-GB" b="1" dirty="0">
              <a:latin typeface="Courier New Bold"/>
            </a:endParaRP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endParaRPr lang="en-GB" b="1" dirty="0">
              <a:solidFill>
                <a:schemeClr val="tx1">
                  <a:lumMod val="85000"/>
                </a:schemeClr>
              </a:solidFill>
              <a:latin typeface="Courier New Bold"/>
            </a:endParaRP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6" name="TextBox 5"/>
          <p:cNvSpPr txBox="1"/>
          <p:nvPr/>
        </p:nvSpPr>
        <p:spPr>
          <a:xfrm>
            <a:off x="10958" y="1052736"/>
            <a:ext cx="8964488" cy="1015663"/>
          </a:xfrm>
          <a:prstGeom prst="rect">
            <a:avLst/>
          </a:prstGeom>
          <a:solidFill>
            <a:schemeClr val="bg1"/>
          </a:solidFill>
          <a:ln>
            <a:solidFill>
              <a:schemeClr val="accent4"/>
            </a:solidFill>
          </a:ln>
        </p:spPr>
        <p:txBody>
          <a:bodyPr wrap="square" rtlCol="0">
            <a:spAutoFit/>
          </a:bodyPr>
          <a:lstStyle/>
          <a:p>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mat_mul</a:t>
            </a:r>
            <a:r>
              <a:rPr lang="en-GB" sz="2000" b="1" dirty="0">
                <a:latin typeface="Courier New Bold"/>
              </a:rPr>
              <a:t>(</a:t>
            </a:r>
          </a:p>
          <a:p>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Tree>
    <p:extLst>
      <p:ext uri="{BB962C8B-B14F-4D97-AF65-F5344CB8AC3E}">
        <p14:creationId xmlns:p14="http://schemas.microsoft.com/office/powerpoint/2010/main" val="307328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4" y="1194454"/>
            <a:ext cx="9144000" cy="5114866"/>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mat_mul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j, k;</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N; </a:t>
            </a:r>
            <a:r>
              <a:rPr lang="en-GB" sz="2000" b="1" dirty="0" err="1">
                <a:latin typeface="Courier New Bold"/>
              </a:rPr>
              <a:t>i</a:t>
            </a:r>
            <a:r>
              <a:rPr lang="en-GB" sz="2000" b="1" dirty="0">
                <a:latin typeface="Courier New Bold"/>
              </a:rPr>
              <a:t>++) {</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 </a:t>
            </a:r>
          </a:p>
          <a:p>
            <a:pPr marL="0" indent="0">
              <a:buNone/>
            </a:pPr>
            <a:r>
              <a:rPr lang="en-GB" sz="2000" b="1" dirty="0">
                <a:solidFill>
                  <a:schemeClr val="tx1">
                    <a:lumMod val="85000"/>
                  </a:schemeClr>
                </a:solidFill>
                <a:latin typeface="Courier New Bold"/>
              </a:rPr>
              <a:t>                // C(</a:t>
            </a:r>
            <a:r>
              <a:rPr lang="en-GB" sz="2000" b="1" dirty="0" err="1">
                <a:solidFill>
                  <a:schemeClr val="tx1">
                    <a:lumMod val="85000"/>
                  </a:schemeClr>
                </a:solidFill>
                <a:latin typeface="Courier New Bold"/>
              </a:rPr>
              <a:t>i</a:t>
            </a:r>
            <a:r>
              <a:rPr lang="en-GB" sz="2000" b="1" dirty="0">
                <a:solidFill>
                  <a:schemeClr val="tx1">
                    <a:lumMod val="85000"/>
                  </a:schemeClr>
                </a:solidFill>
                <a:latin typeface="Courier New Bold"/>
              </a:rPr>
              <a:t>, j) = sum(over k) A(</a:t>
            </a:r>
            <a:r>
              <a:rPr lang="en-GB" sz="2000" b="1" dirty="0" err="1">
                <a:solidFill>
                  <a:schemeClr val="tx1">
                    <a:lumMod val="85000"/>
                  </a:schemeClr>
                </a:solidFill>
                <a:latin typeface="Courier New Bold"/>
              </a:rPr>
              <a:t>i,k</a:t>
            </a:r>
            <a:r>
              <a:rPr lang="en-GB" sz="2000" b="1" dirty="0">
                <a:solidFill>
                  <a:schemeClr val="tx1">
                    <a:lumMod val="85000"/>
                  </a:schemeClr>
                </a:solidFill>
                <a:latin typeface="Courier New Bold"/>
              </a:rPr>
              <a:t>) * B(</a:t>
            </a:r>
            <a:r>
              <a:rPr lang="en-GB" sz="2000" b="1" dirty="0" err="1">
                <a:solidFill>
                  <a:schemeClr val="tx1">
                    <a:lumMod val="85000"/>
                  </a:schemeClr>
                </a:solidFill>
                <a:latin typeface="Courier New Bold"/>
              </a:rPr>
              <a:t>k,j</a:t>
            </a:r>
            <a:r>
              <a:rPr lang="en-GB" sz="2000" b="1" dirty="0">
                <a:solidFill>
                  <a:schemeClr val="tx1">
                    <a:lumMod val="85000"/>
                  </a:schemeClr>
                </a:solidFill>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        }</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6" name="TextBox 5"/>
          <p:cNvSpPr txBox="1"/>
          <p:nvPr/>
        </p:nvSpPr>
        <p:spPr>
          <a:xfrm>
            <a:off x="611560" y="3068960"/>
            <a:ext cx="4968552" cy="707886"/>
          </a:xfrm>
          <a:prstGeom prst="rect">
            <a:avLst/>
          </a:prstGeom>
          <a:solidFill>
            <a:schemeClr val="bg1"/>
          </a:solidFill>
          <a:ln>
            <a:solidFill>
              <a:schemeClr val="accent4"/>
            </a:solidFill>
          </a:ln>
        </p:spPr>
        <p:txBody>
          <a:bodyPr wrap="square" rtlCol="0">
            <a:spAutoFit/>
          </a:bodyPr>
          <a:lstStyle/>
          <a:p>
            <a:r>
              <a:rPr lang="en-GB" sz="2000" b="1" dirty="0">
                <a:latin typeface="Courier New Bold"/>
              </a:rPr>
              <a:t>i = </a:t>
            </a:r>
            <a:r>
              <a:rPr lang="en-GB" sz="2000" b="1" dirty="0" err="1">
                <a:solidFill>
                  <a:schemeClr val="tx2">
                    <a:lumMod val="75000"/>
                  </a:schemeClr>
                </a:solidFill>
                <a:latin typeface="Courier New Bold"/>
              </a:rPr>
              <a:t>get_global_id</a:t>
            </a:r>
            <a:r>
              <a:rPr lang="en-GB" sz="2000" b="1" dirty="0">
                <a:latin typeface="Courier New Bold"/>
              </a:rPr>
              <a:t>(0);</a:t>
            </a:r>
          </a:p>
          <a:p>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p:txBody>
      </p:sp>
      <p:sp>
        <p:nvSpPr>
          <p:cNvPr id="10" name="TextBox 9"/>
          <p:cNvSpPr txBox="1"/>
          <p:nvPr/>
        </p:nvSpPr>
        <p:spPr>
          <a:xfrm>
            <a:off x="5213394" y="5455120"/>
            <a:ext cx="3930606" cy="707886"/>
          </a:xfrm>
          <a:prstGeom prst="rect">
            <a:avLst/>
          </a:prstGeom>
          <a:noFill/>
        </p:spPr>
        <p:txBody>
          <a:bodyPr wrap="square" rtlCol="0">
            <a:spAutoFit/>
          </a:bodyPr>
          <a:lstStyle/>
          <a:p>
            <a:r>
              <a:rPr lang="en-GB" sz="2000" b="1" dirty="0">
                <a:solidFill>
                  <a:schemeClr val="accent2"/>
                </a:solidFill>
                <a:latin typeface="+mj-lt"/>
              </a:rPr>
              <a:t>Remove outer loops and set work-item co-ordinates</a:t>
            </a:r>
          </a:p>
        </p:txBody>
      </p:sp>
      <p:sp>
        <p:nvSpPr>
          <p:cNvPr id="7" name="TextBox 6"/>
          <p:cNvSpPr txBox="1"/>
          <p:nvPr/>
        </p:nvSpPr>
        <p:spPr>
          <a:xfrm>
            <a:off x="467544" y="5298910"/>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8928992" cy="4425355"/>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mat_mul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j, k;</a:t>
            </a:r>
          </a:p>
          <a:p>
            <a:pPr marL="0" indent="0">
              <a:buNone/>
            </a:pPr>
            <a:r>
              <a:rPr lang="en-GB" sz="2000" b="1" dirty="0">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None/>
            </a:pPr>
            <a:r>
              <a:rPr lang="en-GB" sz="2000" b="1" dirty="0">
                <a:solidFill>
                  <a:schemeClr val="tx1">
                    <a:lumMod val="85000"/>
                  </a:schemeClr>
                </a:solidFill>
                <a:latin typeface="Courier New Bold"/>
              </a:rPr>
              <a:t>    // C(</a:t>
            </a:r>
            <a:r>
              <a:rPr lang="en-GB" sz="2000" b="1" dirty="0" err="1">
                <a:solidFill>
                  <a:schemeClr val="tx1">
                    <a:lumMod val="85000"/>
                  </a:schemeClr>
                </a:solidFill>
                <a:latin typeface="Courier New Bold"/>
              </a:rPr>
              <a:t>i</a:t>
            </a:r>
            <a:r>
              <a:rPr lang="en-GB" sz="2000" b="1" dirty="0">
                <a:solidFill>
                  <a:schemeClr val="tx1">
                    <a:lumMod val="85000"/>
                  </a:schemeClr>
                </a:solidFill>
                <a:latin typeface="Courier New Bold"/>
              </a:rPr>
              <a:t>, j) = sum(over k) A(</a:t>
            </a:r>
            <a:r>
              <a:rPr lang="en-GB" sz="2000" b="1" dirty="0" err="1">
                <a:solidFill>
                  <a:schemeClr val="tx1">
                    <a:lumMod val="85000"/>
                  </a:schemeClr>
                </a:solidFill>
                <a:latin typeface="Courier New Bold"/>
              </a:rPr>
              <a:t>i,k</a:t>
            </a:r>
            <a:r>
              <a:rPr lang="en-GB" sz="2000" b="1" dirty="0">
                <a:solidFill>
                  <a:schemeClr val="tx1">
                    <a:lumMod val="85000"/>
                  </a:schemeClr>
                </a:solidFill>
                <a:latin typeface="Courier New Bold"/>
              </a:rPr>
              <a:t>) * B(</a:t>
            </a:r>
            <a:r>
              <a:rPr lang="en-GB" sz="2000" b="1" dirty="0" err="1">
                <a:solidFill>
                  <a:schemeClr val="tx1">
                    <a:lumMod val="85000"/>
                  </a:schemeClr>
                </a:solidFill>
                <a:latin typeface="Courier New Bold"/>
              </a:rPr>
              <a:t>k,j</a:t>
            </a:r>
            <a:r>
              <a:rPr lang="en-GB" sz="2000" b="1" dirty="0">
                <a:solidFill>
                  <a:schemeClr val="tx1">
                    <a:lumMod val="85000"/>
                  </a:schemeClr>
                </a:solidFill>
                <a:latin typeface="Courier New Bold"/>
              </a:rPr>
              <a:t>)</a:t>
            </a:r>
            <a:endParaRPr lang="en-GB" sz="2000" b="1" dirty="0">
              <a:latin typeface="Courier New Bold"/>
            </a:endParaRP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Tree>
    <p:extLst>
      <p:ext uri="{BB962C8B-B14F-4D97-AF65-F5344CB8AC3E}">
        <p14:creationId xmlns:p14="http://schemas.microsoft.com/office/powerpoint/2010/main" val="1362007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7" name="Rectangle 6"/>
          <p:cNvSpPr/>
          <p:nvPr/>
        </p:nvSpPr>
        <p:spPr>
          <a:xfrm>
            <a:off x="4714998" y="579308"/>
            <a:ext cx="4429002" cy="276999"/>
          </a:xfrm>
          <a:prstGeom prst="rect">
            <a:avLst/>
          </a:prstGeom>
        </p:spPr>
        <p:txBody>
          <a:bodyPr wrap="square">
            <a:spAutoFit/>
          </a:bodyPr>
          <a:lstStyle/>
          <a:p>
            <a:endParaRPr lang="en-US" sz="1200" dirty="0">
              <a:solidFill>
                <a:schemeClr val="tx1"/>
              </a:solidFill>
            </a:endParaRPr>
          </a:p>
        </p:txBody>
      </p:sp>
      <p:sp>
        <p:nvSpPr>
          <p:cNvPr id="23" name="Rectangle 22"/>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 A[N][P],B[P][M],C[N][M]</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 = </a:t>
            </a:r>
            <a:r>
              <a:rPr lang="en-US" sz="1100" b="1" dirty="0" err="1">
                <a:solidFill>
                  <a:schemeClr val="tx1"/>
                </a:solidFill>
                <a:latin typeface="Courier New Bold"/>
              </a:rPr>
              <a:t>Mdim</a:t>
            </a:r>
            <a:r>
              <a:rPr lang="en-US" sz="1100" b="1" dirty="0">
                <a:solidFill>
                  <a:schemeClr val="tx1"/>
                </a:solidFill>
                <a:latin typeface="Courier New Bold"/>
              </a:rPr>
              <a:t> = ORDER;</a:t>
            </a:r>
          </a:p>
          <a:p>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a:t>
            </a:r>
            <a:r>
              <a:rPr lang="en-US" sz="1100" b="1" dirty="0" err="1">
                <a:solidFill>
                  <a:schemeClr val="tx1"/>
                </a:solidFill>
                <a:latin typeface="Courier New Bold"/>
              </a:rPr>
              <a:t>szA</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err="1">
                <a:solidFill>
                  <a:schemeClr val="tx1"/>
                </a:solidFill>
                <a:latin typeface="Courier New Bold"/>
              </a:rPr>
              <a:t>szB</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err="1">
                <a:solidFill>
                  <a:schemeClr val="tx1"/>
                </a:solidFill>
                <a:latin typeface="Courier New Bold"/>
              </a:rPr>
              <a:t>szC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6" name="Rectangle 5"/>
          <p:cNvSpPr/>
          <p:nvPr/>
        </p:nvSpPr>
        <p:spPr>
          <a:xfrm>
            <a:off x="4314307" y="1549235"/>
            <a:ext cx="4860032" cy="4662815"/>
          </a:xfrm>
          <a:prstGeom prst="rect">
            <a:avLst/>
          </a:prstGeom>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GB" sz="1100" b="1" dirty="0">
                <a:solidFill>
                  <a:schemeClr val="tx1"/>
                </a:solidFill>
                <a:latin typeface="Courier New Bold"/>
              </a:rPr>
              <a:t>cl::Buffer </a:t>
            </a:r>
            <a:r>
              <a:rPr lang="en-GB" sz="1100" b="1" dirty="0" err="1">
                <a:solidFill>
                  <a:schemeClr val="tx1"/>
                </a:solidFill>
                <a:latin typeface="Courier New Bold"/>
              </a:rPr>
              <a:t>d_a</a:t>
            </a:r>
            <a:r>
              <a:rPr lang="en-GB" sz="1100" b="1" dirty="0">
                <a:solidFill>
                  <a:schemeClr val="tx1"/>
                </a:solidFill>
                <a:latin typeface="Courier New Bold"/>
              </a:rPr>
              <a:t>(context, </a:t>
            </a:r>
            <a:r>
              <a:rPr lang="en-GB" sz="1100" b="1" dirty="0" err="1">
                <a:latin typeface="Courier New Bold"/>
              </a:rPr>
              <a:t>h</a:t>
            </a:r>
            <a:r>
              <a:rPr lang="en-GB" sz="1100" b="1" dirty="0" err="1">
                <a:solidFill>
                  <a:schemeClr val="tx1"/>
                </a:solidFill>
                <a:latin typeface="Courier New Bold"/>
              </a:rPr>
              <a:t>_A</a:t>
            </a:r>
            <a:r>
              <a:rPr lang="en-GB" sz="1100" b="1" dirty="0" err="1">
                <a:latin typeface="Courier New Bold"/>
              </a:rPr>
              <a:t>.begin</a:t>
            </a:r>
            <a:r>
              <a:rPr lang="en-GB" sz="1100" b="1" dirty="0">
                <a:latin typeface="Courier New Bold"/>
              </a:rPr>
              <a:t>()</a:t>
            </a:r>
            <a:r>
              <a:rPr lang="en-GB" sz="1100" b="1" dirty="0">
                <a:solidFill>
                  <a:schemeClr val="tx1"/>
                </a:solidFill>
                <a:latin typeface="Courier New Bold"/>
              </a:rPr>
              <a:t>,</a:t>
            </a:r>
            <a:r>
              <a:rPr lang="en-GB" sz="1100" b="1" dirty="0" err="1">
                <a:solidFill>
                  <a:schemeClr val="tx1"/>
                </a:solidFill>
                <a:latin typeface="Courier New Bold"/>
              </a:rPr>
              <a:t>h_A</a:t>
            </a:r>
            <a:r>
              <a:rPr lang="en-GB" sz="1100" b="1" dirty="0" err="1">
                <a:latin typeface="Courier New Bold"/>
              </a:rPr>
              <a:t>.end</a:t>
            </a:r>
            <a:r>
              <a:rPr lang="en-GB" sz="1100" b="1" dirty="0">
                <a:latin typeface="Courier New Bold"/>
              </a:rPr>
              <a:t>()</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a:t>
            </a:r>
            <a:r>
              <a:rPr lang="en-GB" sz="1100" b="1" dirty="0" err="1">
                <a:solidFill>
                  <a:schemeClr val="tx1"/>
                </a:solidFill>
                <a:latin typeface="Courier New Bold"/>
              </a:rPr>
              <a:t>h_B</a:t>
            </a:r>
            <a:r>
              <a:rPr lang="en-GB" sz="1100" b="1" dirty="0" err="1">
                <a:latin typeface="Courier New Bold"/>
              </a:rPr>
              <a:t>.begin</a:t>
            </a:r>
            <a:r>
              <a:rPr lang="en-GB" sz="1100" b="1" dirty="0">
                <a:latin typeface="Courier New Bold"/>
              </a:rPr>
              <a:t>(),</a:t>
            </a:r>
            <a:r>
              <a:rPr lang="en-GB" sz="1100" b="1" dirty="0" err="1">
                <a:solidFill>
                  <a:schemeClr val="tx1"/>
                </a:solidFill>
                <a:latin typeface="Courier New Bold"/>
              </a:rPr>
              <a:t>h_B.end</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err="1">
                <a:solidFill>
                  <a:schemeClr val="tx1"/>
                </a:solidFill>
                <a:latin typeface="Courier New Bold"/>
              </a:rPr>
              <a:t>szC</a:t>
            </a:r>
            <a:r>
              <a:rPr lang="en-US" sz="1100" b="1" dirty="0">
                <a:solidFill>
                  <a:schemeClr val="tx1"/>
                </a:solidFill>
                <a:latin typeface="Courier New Bold"/>
              </a:rPr>
              <a:t>);</a:t>
            </a: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make_kernel</a:t>
            </a:r>
            <a:r>
              <a:rPr lang="da-DK" sz="1100" b="1" dirty="0">
                <a:solidFill>
                  <a:schemeClr val="tx1"/>
                </a:solidFill>
                <a:latin typeface="Courier New Bold"/>
              </a:rPr>
              <a:t>&lt;int, int, int,</a:t>
            </a:r>
          </a:p>
          <a:p>
            <a:r>
              <a:rPr lang="da-DK" sz="1100" b="1" dirty="0">
                <a:latin typeface="Courier New Bold"/>
              </a:rPr>
              <a:t>                   </a:t>
            </a:r>
            <a:r>
              <a:rPr lang="da-DK" sz="1100" b="1" dirty="0">
                <a:solidFill>
                  <a:schemeClr val="tx1"/>
                </a:solidFill>
                <a:latin typeface="Courier New Bold"/>
              </a:rPr>
              <a:t>cl::Buffer,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a:t>
            </a:r>
            <a:r>
              <a:rPr lang="de-DE" sz="1100" b="1" dirty="0" err="1">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a:t>
            </a:r>
          </a:p>
          <a:p>
            <a:r>
              <a:rPr lang="de-DE" sz="1100" b="1" dirty="0">
                <a:latin typeface="Courier New Bold"/>
              </a:rPr>
              <a:t>        </a:t>
            </a:r>
            <a:r>
              <a:rPr lang="de-DE" sz="1100" b="1" dirty="0" err="1">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 </a:t>
            </a:r>
            <a:r>
              <a:rPr lang="de-DE" sz="1100" b="1" dirty="0" err="1">
                <a:latin typeface="Courier New Bold"/>
              </a:rPr>
              <a:t>Pdim</a:t>
            </a:r>
            <a:r>
              <a:rPr lang="de-DE" sz="1100" b="1" dirty="0">
                <a:latin typeface="Courier New Bold"/>
              </a:rPr>
              <a:t>,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a:t>
            </a:r>
            <a:r>
              <a:rPr lang="en-GB" sz="1100" b="1" dirty="0" err="1">
                <a:solidFill>
                  <a:schemeClr val="tx1"/>
                </a:solidFill>
                <a:latin typeface="Courier New Bold"/>
              </a:rPr>
              <a:t>h_C.begin</a:t>
            </a:r>
            <a:r>
              <a:rPr lang="en-GB" sz="1100" b="1" dirty="0">
                <a:solidFill>
                  <a:schemeClr val="tx1"/>
                </a:solidFill>
                <a:latin typeface="Courier New Bold"/>
              </a:rPr>
              <a:t>(), </a:t>
            </a:r>
            <a:r>
              <a:rPr lang="en-GB" sz="1100" b="1" dirty="0" err="1">
                <a:solidFill>
                  <a:schemeClr val="tx1"/>
                </a:solidFill>
                <a:latin typeface="Courier New Bold"/>
              </a:rPr>
              <a:t>h_C.end</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results(</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87220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3" name="Rectangle 12"/>
          <p:cNvSpPr/>
          <p:nvPr/>
        </p:nvSpPr>
        <p:spPr>
          <a:xfrm>
            <a:off x="4427984" y="1010325"/>
            <a:ext cx="4538086" cy="227465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038399" y="1591653"/>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15" name="Rectangle 14"/>
          <p:cNvSpPr/>
          <p:nvPr/>
        </p:nvSpPr>
        <p:spPr>
          <a:xfrm>
            <a:off x="4427984" y="3284984"/>
            <a:ext cx="4538086" cy="102598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27984" y="4293096"/>
            <a:ext cx="4538086" cy="1872209"/>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64477" y="3622828"/>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18" name="TextBox 17"/>
          <p:cNvSpPr txBox="1"/>
          <p:nvPr/>
        </p:nvSpPr>
        <p:spPr>
          <a:xfrm>
            <a:off x="5292078" y="4809347"/>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6: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complete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dirty="0"/>
              <a:t>Start with the provided matrix multiplication OpenCL host program including the function to generate matrices and test results</a:t>
            </a:r>
          </a:p>
          <a:p>
            <a:pPr lvl="1">
              <a:lnSpc>
                <a:spcPct val="110000"/>
              </a:lnSpc>
            </a:pPr>
            <a:r>
              <a:rPr lang="en-GB" dirty="0"/>
              <a:t>Create a kernel to do the multiplication</a:t>
            </a:r>
          </a:p>
          <a:p>
            <a:pPr lvl="1">
              <a:lnSpc>
                <a:spcPct val="110000"/>
              </a:lnSpc>
            </a:pPr>
            <a:r>
              <a:rPr lang="en-GB" dirty="0"/>
              <a:t>Modify the provided OpenCL host program to use your kernel</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6</a:t>
            </a:r>
          </a:p>
        </p:txBody>
      </p:sp>
    </p:spTree>
    <p:extLst>
      <p:ext uri="{BB962C8B-B14F-4D97-AF65-F5344CB8AC3E}">
        <p14:creationId xmlns:p14="http://schemas.microsoft.com/office/powerpoint/2010/main" val="1502439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fontAlgn="auto">
              <a:spcBef>
                <a:spcPts val="0"/>
              </a:spcBef>
              <a:spcAft>
                <a:spcPts val="0"/>
              </a:spcAft>
              <a:buFont typeface="Arial" pitchFamily="34" charset="0"/>
              <a:buChar char="•"/>
            </a:pPr>
            <a:r>
              <a:rPr lang="en-GB" dirty="0">
                <a:solidFill>
                  <a:prstClr val="black"/>
                </a:solidFill>
                <a:latin typeface="Trebuchet MS"/>
                <a:ea typeface="+mn-ea"/>
              </a:rPr>
              <a:t>We will work with work-item/work-group sizes and the memory model to optimize matrix multiplication</a:t>
            </a:r>
          </a:p>
          <a:p>
            <a:pPr fontAlgn="auto">
              <a:spcBef>
                <a:spcPts val="0"/>
              </a:spcBef>
              <a:spcAft>
                <a:spcPts val="0"/>
              </a:spcAft>
            </a:pPr>
            <a:endParaRPr lang="en-GB" dirty="0">
              <a:solidFill>
                <a:prstClr val="black"/>
              </a:solidFill>
              <a:latin typeface="Trebuchet MS"/>
              <a:ea typeface="+mn-ea"/>
            </a:endParaRPr>
          </a:p>
        </p:txBody>
      </p:sp>
      <p:sp>
        <p:nvSpPr>
          <p:cNvPr id="8" name="Rectangle 5"/>
          <p:cNvSpPr>
            <a:spLocks noChangeArrowheads="1"/>
          </p:cNvSpPr>
          <p:nvPr/>
        </p:nvSpPr>
        <p:spPr bwMode="auto">
          <a:xfrm>
            <a:off x="3442006"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57247"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42006"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10298"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4991409"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20006"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05744"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1869342"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a:lnSpc>
                <a:spcPct val="99000"/>
              </a:lnSpc>
            </a:pPr>
            <a:r>
              <a:rPr lang="en-US" sz="2000" dirty="0">
                <a:solidFill>
                  <a:prstClr val="black"/>
                </a:solidFill>
                <a:latin typeface="Trebuchet MS"/>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435927836"/>
      </p:ext>
    </p:extLst>
  </p:cSld>
  <p:clrMapOvr>
    <a:masterClrMapping/>
  </p:clrMapOvr>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19308</TotalTime>
  <Words>25362</Words>
  <Application>Microsoft Office PowerPoint</Application>
  <PresentationFormat>全屏显示(4:3)</PresentationFormat>
  <Paragraphs>3680</Paragraphs>
  <Slides>275</Slides>
  <Notes>15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275</vt:i4>
      </vt:variant>
    </vt:vector>
  </HeadingPairs>
  <TitlesOfParts>
    <vt:vector size="291" baseType="lpstr">
      <vt:lpstr>Courier</vt:lpstr>
      <vt:lpstr>Letter Gothic Std</vt:lpstr>
      <vt:lpstr>Menlo</vt:lpstr>
      <vt:lpstr>Menlo Regular</vt:lpstr>
      <vt:lpstr>Myriad Set Text</vt:lpstr>
      <vt:lpstr>Arial</vt:lpstr>
      <vt:lpstr>Arial Black</vt:lpstr>
      <vt:lpstr>Arial Narrow</vt:lpstr>
      <vt:lpstr>Calibri</vt:lpstr>
      <vt:lpstr>Courier New</vt:lpstr>
      <vt:lpstr>Courier New Bold</vt:lpstr>
      <vt:lpstr>Times</vt:lpstr>
      <vt:lpstr>Trebuchet MS</vt:lpstr>
      <vt:lpstr>Wingdings</vt:lpstr>
      <vt:lpstr>KITE_OpenCL_Code</vt:lpstr>
      <vt:lpstr>KITE_OpenCL</vt:lpstr>
      <vt:lpstr>Hands On OpenCL 动手学 OpenCL</vt:lpstr>
      <vt:lpstr>课程表</vt:lpstr>
      <vt:lpstr>课程参考资料</vt:lpstr>
      <vt:lpstr>创建和设置 OpenCL 平台</vt:lpstr>
      <vt:lpstr>创建和设置 OpenCL 平台 的一些注意事项</vt:lpstr>
      <vt:lpstr>多种平台支持！</vt:lpstr>
      <vt:lpstr>使用 OSX?</vt:lpstr>
      <vt:lpstr>Setting up with AMD GPU</vt:lpstr>
      <vt:lpstr>Setting up with AMD CPU</vt:lpstr>
      <vt:lpstr>Setting up with AMD APU</vt:lpstr>
      <vt:lpstr>Setting up with Intel CPU</vt:lpstr>
      <vt:lpstr>Setting up with Intel GPU</vt:lpstr>
      <vt:lpstr>Setting up with Intel® Xeon Phi™</vt:lpstr>
      <vt:lpstr>Setting up with NVIDIA GPUs</vt:lpstr>
      <vt:lpstr>Installing pyopencl</vt:lpstr>
      <vt:lpstr>C/C++ linking (gcc/g++)</vt:lpstr>
      <vt:lpstr>An overview of OpenCL</vt:lpstr>
      <vt:lpstr>It’s a Heterogeneous world</vt:lpstr>
      <vt:lpstr>Microprocessor trends</vt:lpstr>
      <vt:lpstr>Industry Standards for Programming Heterogeneous Platforms</vt:lpstr>
      <vt:lpstr>The origins of OpenCL</vt:lpstr>
      <vt:lpstr>OpenCL Working Group within Khronos</vt:lpstr>
      <vt:lpstr>OpenCL Timeline</vt:lpstr>
      <vt:lpstr>OpenCL Timeline</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Context and Command-Queues</vt:lpstr>
      <vt:lpstr>Execution model (kernels)</vt:lpstr>
      <vt:lpstr>Building Program Objects</vt:lpstr>
      <vt:lpstr>Example: vector addition</vt:lpstr>
      <vt:lpstr>Vector Addition - Kernel</vt:lpstr>
      <vt:lpstr>Vector Addition – Host</vt:lpstr>
      <vt:lpstr>The basic platform and runtime APIs in OpenCL (using C)</vt:lpstr>
      <vt:lpstr>1. Define the platform</vt:lpstr>
      <vt:lpstr>Command-Queues</vt:lpstr>
      <vt:lpstr>Command-Queue execution details</vt:lpstr>
      <vt:lpstr>2. Create and Build the program</vt:lpstr>
      <vt:lpstr>Error messages</vt:lpstr>
      <vt:lpstr>3. Setup Memory Objects</vt:lpstr>
      <vt:lpstr>What do we put in device memory?</vt:lpstr>
      <vt:lpstr>Creating and manipulating buffers</vt:lpstr>
      <vt:lpstr>Conventions for naming buffers</vt:lpstr>
      <vt:lpstr>Creating and manipulating buffers</vt:lpstr>
      <vt:lpstr>4. Define the kernel</vt:lpstr>
      <vt:lpstr>5. Enqueue commands</vt:lpstr>
      <vt:lpstr>5. Enqueue commands</vt:lpstr>
      <vt:lpstr>Vector Addition – Host Program</vt:lpstr>
      <vt:lpstr>Vector Addition – Host Program</vt:lpstr>
      <vt:lpstr>Exercise 2: Running the Vadd kernel</vt:lpstr>
      <vt:lpstr>Overview of OpenCL APIs</vt:lpstr>
      <vt:lpstr>Host programs can be “ugly”</vt:lpstr>
      <vt:lpstr>The C++ Interface</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演示文稿</vt:lpstr>
      <vt:lpstr>Exercise 3: Running the Vadd kernel (C++ / Python)</vt:lpstr>
      <vt:lpstr>Exercise 4: Chaining vector add kernels (C++ / Python)</vt:lpstr>
      <vt:lpstr>A host view of Working with kernels</vt:lpstr>
      <vt:lpstr>Working with Kernels (C++)</vt:lpstr>
      <vt:lpstr>Create a kernel</vt:lpstr>
      <vt:lpstr>Create a kernel (advanced)</vt:lpstr>
      <vt:lpstr>Associate with args and enqueue kernel</vt:lpstr>
      <vt:lpstr>Working with Kernels (Python)</vt:lpstr>
      <vt:lpstr>Working with Kernels (Python)</vt:lpstr>
      <vt:lpstr>Working with Kernels (Python)</vt:lpstr>
      <vt:lpstr>Exercise 5: The D = A + B + C problem</vt:lpstr>
      <vt:lpstr>We have now covered the basic platform runtime APIs in OpenCL</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sequential code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6: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Optimizing matrix multiplication</vt:lpstr>
      <vt:lpstr>An N-dimension domain of work-items</vt:lpstr>
      <vt:lpstr>Matrix multiplication: One work item per row of C</vt:lpstr>
      <vt:lpstr>Matrix multiplication host program (C++ API)</vt:lpstr>
      <vt:lpstr>Matrix multiplication performance</vt:lpstr>
      <vt:lpstr>Optimizing matrix multiplication</vt:lpstr>
      <vt:lpstr>Matrix multiplication: (Row of A in private memory)</vt:lpstr>
      <vt:lpstr>Matrix multiplication performance</vt:lpstr>
      <vt:lpstr>Why using too much private memory can be a good thing</vt:lpstr>
      <vt:lpstr>Exercise 7: using private memory</vt:lpstr>
      <vt:lpstr>Optimizing matrix multiplication</vt:lpstr>
      <vt:lpstr>Matrix multiplication: B column shared between work-items</vt:lpstr>
      <vt:lpstr>Matrix multiplication host program (C++ API)</vt:lpstr>
      <vt:lpstr>Matrix multiplication performance</vt:lpstr>
      <vt:lpstr>Making matrix multiplication really fast</vt:lpstr>
      <vt:lpstr>Matrix multiplication performance</vt:lpstr>
      <vt:lpstr>Exercise 8: using local memory</vt:lpstr>
      <vt:lpstr>Synchronization in OpenCL</vt:lpstr>
      <vt:lpstr>Consider N-dimensional domain of work-items</vt:lpstr>
      <vt:lpstr>Work-Item Synchronization</vt:lpstr>
      <vt:lpstr>Where might we need synchronization?</vt:lpstr>
      <vt:lpstr>Simple parallel reduction</vt:lpstr>
      <vt:lpstr>A simple program that uses a reduction</vt:lpstr>
      <vt:lpstr>Numerical integration source code</vt:lpstr>
      <vt:lpstr>Exercise 9: The Pi program</vt:lpstr>
      <vt:lpstr>Heterogeneous computing with OpenCL</vt:lpstr>
      <vt:lpstr>Running on the CPU and GPU</vt:lpstr>
      <vt:lpstr>Running on the CPU and GPU</vt:lpstr>
      <vt:lpstr>Exercise 10: Heterogeneous Computing</vt:lpstr>
      <vt:lpstr>Enabling Portable Performance via OpenCL</vt:lpstr>
      <vt:lpstr>Portable performance in OpenCL</vt:lpstr>
      <vt:lpstr>Optimization issues</vt:lpstr>
      <vt:lpstr>Memory layout is critical to performance</vt:lpstr>
      <vt:lpstr>Other optimisation tips</vt:lpstr>
      <vt:lpstr>Portable performance in OpenCL</vt:lpstr>
      <vt:lpstr>Advice for performance portability</vt:lpstr>
      <vt:lpstr>Advice for performance portability</vt:lpstr>
      <vt:lpstr>Timing microbenchmarks (C)</vt:lpstr>
      <vt:lpstr>Advice for performance portability</vt:lpstr>
      <vt:lpstr>Tuning Knobs some general issues to think about</vt:lpstr>
      <vt:lpstr>Auto tuning</vt:lpstr>
      <vt:lpstr>Auto tuning example - Flamingo</vt:lpstr>
      <vt:lpstr>Auto tuning - Example</vt:lpstr>
      <vt:lpstr>Exercise 11: Optimize matrix multiplication</vt:lpstr>
      <vt:lpstr>Optimizing OpenCL performance</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Profiling from the command line</vt:lpstr>
      <vt:lpstr>AMD® CodeXL</vt:lpstr>
      <vt:lpstr>CodeXL</vt:lpstr>
      <vt:lpstr>CodeXL</vt:lpstr>
      <vt:lpstr>CodeXL</vt:lpstr>
      <vt:lpstr>Exercise 12: Profiling OpenCL programs</vt:lpstr>
      <vt:lpstr>Debugging OpenCL</vt:lpstr>
      <vt:lpstr>Debugging OpenCL</vt:lpstr>
      <vt:lpstr>Debugging OpenCL 1.1</vt:lpstr>
      <vt:lpstr>Debugging OpenCL – more tips</vt:lpstr>
      <vt:lpstr>Debugging OpenCL - GDB</vt:lpstr>
      <vt:lpstr>Debugging OpenCL - GDB</vt:lpstr>
      <vt:lpstr>Using GDB with AMD®</vt:lpstr>
      <vt:lpstr>Using GDB with Intel®</vt:lpstr>
      <vt:lpstr>Debugging OpenCL – Using GDB</vt:lpstr>
      <vt:lpstr>Oclgrind</vt:lpstr>
      <vt:lpstr>GPUVerify</vt:lpstr>
      <vt:lpstr>Other debugging tools</vt:lpstr>
      <vt:lpstr>Porting CUDA to OpenCL</vt:lpstr>
      <vt:lpstr>Introduction to OpenCL</vt:lpstr>
      <vt:lpstr>Memory Hierarchy Terminology</vt:lpstr>
      <vt:lpstr>Allocating and copying memory</vt:lpstr>
      <vt:lpstr>Allocating and copying memory</vt:lpstr>
      <vt:lpstr>Declaring dynamic local/shared memory</vt:lpstr>
      <vt:lpstr>Declaring dynamic local/shared memory</vt:lpstr>
      <vt:lpstr>Dividing up the work</vt:lpstr>
      <vt:lpstr>Enqueue a kernel (C)</vt:lpstr>
      <vt:lpstr>Enqueue a kernel (C++)</vt:lpstr>
      <vt:lpstr>Indexing work</vt:lpstr>
      <vt:lpstr>Differences in kernels</vt:lpstr>
      <vt:lpstr>Host code</vt:lpstr>
      <vt:lpstr>Thread Synchronization</vt:lpstr>
      <vt:lpstr>Translation from CUDA to OpenCL</vt:lpstr>
      <vt:lpstr>More information</vt:lpstr>
      <vt:lpstr>Exercise 13: Porting CUDA to OpenCL</vt:lpstr>
      <vt:lpstr>Some Concluding remarks</vt:lpstr>
      <vt:lpstr>Conclusion</vt:lpstr>
      <vt:lpstr>Other important related trends</vt:lpstr>
      <vt:lpstr>Resources: https://www.khronos.org/opencl/</vt:lpstr>
      <vt:lpstr>Other OpenCL resources</vt:lpstr>
      <vt:lpstr>Other OpenCL resources</vt:lpstr>
      <vt:lpstr>Versions of opencl</vt:lpstr>
      <vt:lpstr>OpenCL 1.0</vt:lpstr>
      <vt:lpstr>OpenCL 1.1</vt:lpstr>
      <vt:lpstr>OpenCL 1.2</vt:lpstr>
      <vt:lpstr>OpenCL 2.0</vt:lpstr>
      <vt:lpstr>Vector operations within kernels</vt:lpstr>
      <vt:lpstr>Before we continue...</vt:lpstr>
      <vt:lpstr>Vector operations</vt:lpstr>
      <vt:lpstr>Vector intrinsics challenges</vt:lpstr>
      <vt:lpstr>Vector Types</vt:lpstr>
      <vt:lpstr>Vector Operations</vt:lpstr>
      <vt:lpstr>Using vector operations</vt:lpstr>
      <vt:lpstr>Vector instructions example</vt:lpstr>
      <vt:lpstr>Exercise A: The vectorized Pi program</vt:lpstr>
      <vt:lpstr>The OpenCL event model</vt:lpstr>
      <vt:lpstr>OpenCL Events</vt:lpstr>
      <vt:lpstr>Generating and consuming events</vt:lpstr>
      <vt:lpstr>Event: basic event usage</vt:lpstr>
      <vt:lpstr>OpenCL synchronization: queues &amp; events</vt:lpstr>
      <vt:lpstr>Why Events? Won’t a barrier do?</vt:lpstr>
      <vt:lpstr>Barriers between queues: clEnqueueBarrier doesn’t work</vt:lpstr>
      <vt:lpstr>Barriers between queues: this works!</vt:lpstr>
      <vt:lpstr>Host generated events influencing execution of commands: User events</vt:lpstr>
      <vt:lpstr>Command generated events influencing execution of host code</vt:lpstr>
      <vt:lpstr>Profiling with Events</vt:lpstr>
      <vt:lpstr>Using the Profiling interface</vt:lpstr>
      <vt:lpstr>cl_profiling_info values</vt:lpstr>
      <vt:lpstr>Profiling Examples</vt:lpstr>
      <vt:lpstr>Events inside Kernels … Async. copy</vt:lpstr>
      <vt:lpstr>Events and the C++ interface (for profiling)</vt:lpstr>
      <vt:lpstr>Pinned memory</vt:lpstr>
      <vt:lpstr>Pinned Memory</vt:lpstr>
      <vt:lpstr>Pinned Memory</vt:lpstr>
      <vt:lpstr>Malloc Recap</vt:lpstr>
      <vt:lpstr>PowerPoint 演示文稿</vt:lpstr>
      <vt:lpstr>Malloc Recap</vt:lpstr>
      <vt:lpstr>Malloc Recap</vt:lpstr>
      <vt:lpstr>Malloc Recap</vt:lpstr>
      <vt:lpstr>Malloc Recap</vt:lpstr>
      <vt:lpstr>PowerPoint 演示文稿</vt:lpstr>
      <vt:lpstr>PowerPoint 演示文稿</vt:lpstr>
      <vt:lpstr>Using Pinned Memory</vt:lpstr>
      <vt:lpstr>Caveats</vt:lpstr>
      <vt:lpstr>C++ for C Programmers</vt:lpstr>
      <vt:lpstr>C++ for C programmers</vt:lpstr>
      <vt:lpstr>Comments, includes, and variable definitions</vt:lpstr>
      <vt:lpstr>Namespaces</vt:lpstr>
      <vt:lpstr>References in C++ …  a safer way to do pointers</vt:lpstr>
      <vt:lpstr>New/Delete Memory allocation</vt:lpstr>
      <vt:lpstr>Overloading</vt:lpstr>
      <vt:lpstr>Classes (and structs)</vt:lpstr>
      <vt:lpstr>More information about constructors</vt:lpstr>
      <vt:lpstr>Classes (and structs) continued</vt:lpstr>
      <vt:lpstr>Classes (and structs) continued</vt:lpstr>
      <vt:lpstr>Function objects</vt:lpstr>
      <vt:lpstr>Template functions</vt:lpstr>
      <vt:lpstr>Template classes</vt:lpstr>
      <vt:lpstr>C++11 defines a function template</vt:lpstr>
      <vt:lpstr>C++ function template: example 1</vt:lpstr>
      <vt:lpstr>C++ function template: example 2</vt:lpstr>
      <vt:lpstr>Python for C programmers</vt:lpstr>
      <vt:lpstr>Python 101</vt:lpstr>
      <vt:lpstr>Comments, variables and includes</vt:lpstr>
      <vt:lpstr>Conditionals</vt:lpstr>
      <vt:lpstr>Loops</vt:lpstr>
      <vt:lpstr>Functions and classes</vt:lpstr>
      <vt:lpstr>More about classes</vt:lpstr>
      <vt:lpstr>Python has functional programming elements</vt:lpstr>
      <vt:lpstr>Python has functional programming elements</vt:lpstr>
      <vt:lpstr>Further information: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Jane Fred</cp:lastModifiedBy>
  <cp:revision>1024</cp:revision>
  <dcterms:created xsi:type="dcterms:W3CDTF">2013-06-29T14:06:29Z</dcterms:created>
  <dcterms:modified xsi:type="dcterms:W3CDTF">2019-07-26T10:12:35Z</dcterms:modified>
</cp:coreProperties>
</file>